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5"/>
    <p:sldMasterId id="2147483660" r:id="rId6"/>
    <p:sldMasterId id="2147483648" r:id="rId7"/>
  </p:sldMasterIdLst>
  <p:notesMasterIdLst>
    <p:notesMasterId r:id="rId16"/>
  </p:notesMasterIdLst>
  <p:handoutMasterIdLst>
    <p:handoutMasterId r:id="rId17"/>
  </p:handoutMasterIdLst>
  <p:sldIdLst>
    <p:sldId id="309" r:id="rId8"/>
    <p:sldId id="361" r:id="rId9"/>
    <p:sldId id="649" r:id="rId10"/>
    <p:sldId id="339" r:id="rId11"/>
    <p:sldId id="650" r:id="rId12"/>
    <p:sldId id="389" r:id="rId13"/>
    <p:sldId id="365" r:id="rId14"/>
    <p:sldId id="329" r:id="rId15"/>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2" userDrawn="1">
          <p15:clr>
            <a:srgbClr val="A4A3A4"/>
          </p15:clr>
        </p15:guide>
        <p15:guide id="2" pos="192" userDrawn="1">
          <p15:clr>
            <a:srgbClr val="A4A3A4"/>
          </p15:clr>
        </p15:guide>
        <p15:guide id="3" orient="horz" pos="756"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ggins, Sara L (OMH)" initials="RSL(" lastIdx="4" clrIdx="0">
    <p:extLst>
      <p:ext uri="{19B8F6BF-5375-455C-9EA6-DF929625EA0E}">
        <p15:presenceInfo xmlns:p15="http://schemas.microsoft.com/office/powerpoint/2012/main" userId="S::Sara.Riggins@omh.ny.gov::deba0036-25c8-409b-8a22-9ef1ada8568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553278"/>
    <a:srgbClr val="646569"/>
    <a:srgbClr val="878CB4"/>
    <a:srgbClr val="002D73"/>
    <a:srgbClr val="007681"/>
    <a:srgbClr val="1F3261"/>
    <a:srgbClr val="458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602" autoAdjust="0"/>
    <p:restoredTop sz="0" autoAdjust="0"/>
  </p:normalViewPr>
  <p:slideViewPr>
    <p:cSldViewPr>
      <p:cViewPr varScale="1">
        <p:scale>
          <a:sx n="86" d="100"/>
          <a:sy n="86" d="100"/>
        </p:scale>
        <p:origin x="96" y="40"/>
      </p:cViewPr>
      <p:guideLst>
        <p:guide orient="horz" pos="612"/>
        <p:guide pos="192"/>
        <p:guide orient="horz" pos="756"/>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81" d="100"/>
          <a:sy n="81" d="100"/>
        </p:scale>
        <p:origin x="2928" y="6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5" Type="http://schemas.openxmlformats.org/officeDocument/2006/relationships/slideMaster" Target="slideMasters/slideMaster1.xml"/><Relationship Id="rId15" Type="http://schemas.openxmlformats.org/officeDocument/2006/relationships/slide" Target="slides/slide8.xml"/><Relationship Id="rId10" Type="http://schemas.openxmlformats.org/officeDocument/2006/relationships/slide" Target="slides/slide3.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D111CE6-E01B-4B16-9FC9-386DAA6E82EC}" type="datetimeFigureOut">
              <a:rPr lang="en-US" smtClean="0"/>
              <a:t>10/18/2022</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C47B35F-EEBB-4B51-9C7F-012E78CB0FD3}" type="slidenum">
              <a:rPr lang="en-US" smtClean="0"/>
              <a:t>‹#›</a:t>
            </a:fld>
            <a:endParaRPr lang="en-US"/>
          </a:p>
        </p:txBody>
      </p:sp>
    </p:spTree>
    <p:extLst>
      <p:ext uri="{BB962C8B-B14F-4D97-AF65-F5344CB8AC3E}">
        <p14:creationId xmlns:p14="http://schemas.microsoft.com/office/powerpoint/2010/main" val="40091865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F2C164A-7038-42D0-953C-2EB4816D4C81}" type="datetimeFigureOut">
              <a:rPr lang="en-US" smtClean="0"/>
              <a:t>10/18/2022</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DA9C80-B631-4EC4-8253-F63CFD0157DF}" type="slidenum">
              <a:rPr lang="en-US" smtClean="0"/>
              <a:t>‹#›</a:t>
            </a:fld>
            <a:endParaRPr lang="en-US"/>
          </a:p>
        </p:txBody>
      </p:sp>
    </p:spTree>
    <p:extLst>
      <p:ext uri="{BB962C8B-B14F-4D97-AF65-F5344CB8AC3E}">
        <p14:creationId xmlns:p14="http://schemas.microsoft.com/office/powerpoint/2010/main" val="1943357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3660458"/>
          </a:xfrm>
          <a:prstGeom prst="rect">
            <a:avLst/>
          </a:prstGeom>
        </p:spPr>
        <p:txBody>
          <a:bodyPr lIns="93177" tIns="46589" rIns="93177" bIns="46589"/>
          <a:lstStyle/>
          <a:p>
            <a:endParaRPr lang="en-US" dirty="0"/>
          </a:p>
        </p:txBody>
      </p:sp>
      <p:sp>
        <p:nvSpPr>
          <p:cNvPr id="4" name="Slide Number Placeholder 3"/>
          <p:cNvSpPr>
            <a:spLocks noGrp="1"/>
          </p:cNvSpPr>
          <p:nvPr>
            <p:ph type="sldNum" sz="quarter" idx="10"/>
          </p:nvPr>
        </p:nvSpPr>
        <p:spPr/>
        <p:txBody>
          <a:bodyPr/>
          <a:lstStyle/>
          <a:p>
            <a:fld id="{F6DA9C80-B631-4EC4-8253-F63CFD0157DF}" type="slidenum">
              <a:rPr lang="en-US" smtClean="0"/>
              <a:t>1</a:t>
            </a:fld>
            <a:endParaRPr lang="en-US" dirty="0"/>
          </a:p>
        </p:txBody>
      </p:sp>
    </p:spTree>
    <p:extLst>
      <p:ext uri="{BB962C8B-B14F-4D97-AF65-F5344CB8AC3E}">
        <p14:creationId xmlns:p14="http://schemas.microsoft.com/office/powerpoint/2010/main" val="29352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endParaRPr lang="en-US" dirty="0"/>
          </a:p>
        </p:txBody>
      </p:sp>
      <p:sp>
        <p:nvSpPr>
          <p:cNvPr id="4" name="Slide Number Placeholder 3"/>
          <p:cNvSpPr>
            <a:spLocks noGrp="1"/>
          </p:cNvSpPr>
          <p:nvPr>
            <p:ph type="sldNum" sz="quarter" idx="5"/>
          </p:nvPr>
        </p:nvSpPr>
        <p:spPr/>
        <p:txBody>
          <a:bodyPr/>
          <a:lstStyle/>
          <a:p>
            <a:fld id="{F6DA9C80-B631-4EC4-8253-F63CFD0157DF}" type="slidenum">
              <a:rPr lang="en-US" smtClean="0"/>
              <a:t>3</a:t>
            </a:fld>
            <a:endParaRPr lang="en-US" dirty="0"/>
          </a:p>
        </p:txBody>
      </p:sp>
    </p:spTree>
    <p:extLst>
      <p:ext uri="{BB962C8B-B14F-4D97-AF65-F5344CB8AC3E}">
        <p14:creationId xmlns:p14="http://schemas.microsoft.com/office/powerpoint/2010/main" val="1194133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73575"/>
            <a:ext cx="5607050" cy="3660775"/>
          </a:xfrm>
          <a:prstGeom prst="rect">
            <a:avLst/>
          </a:prstGeom>
        </p:spPr>
        <p:txBody>
          <a:bodyPr/>
          <a:lstStyle/>
          <a:p>
            <a:r>
              <a:rPr lang="en-US" dirty="0"/>
              <a:t>Matt</a:t>
            </a:r>
          </a:p>
        </p:txBody>
      </p:sp>
      <p:sp>
        <p:nvSpPr>
          <p:cNvPr id="4" name="Slide Number Placeholder 3"/>
          <p:cNvSpPr>
            <a:spLocks noGrp="1"/>
          </p:cNvSpPr>
          <p:nvPr>
            <p:ph type="sldNum" sz="quarter" idx="5"/>
          </p:nvPr>
        </p:nvSpPr>
        <p:spPr/>
        <p:txBody>
          <a:bodyPr/>
          <a:lstStyle/>
          <a:p>
            <a:fld id="{F6DA9C80-B631-4EC4-8253-F63CFD0157DF}" type="slidenum">
              <a:rPr lang="en-US" smtClean="0"/>
              <a:t>5</a:t>
            </a:fld>
            <a:endParaRPr lang="en-US" dirty="0"/>
          </a:p>
        </p:txBody>
      </p:sp>
    </p:spTree>
    <p:extLst>
      <p:ext uri="{BB962C8B-B14F-4D97-AF65-F5344CB8AC3E}">
        <p14:creationId xmlns:p14="http://schemas.microsoft.com/office/powerpoint/2010/main" val="2499074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Master">
    <p:spTree>
      <p:nvGrpSpPr>
        <p:cNvPr id="1" name=""/>
        <p:cNvGrpSpPr/>
        <p:nvPr/>
      </p:nvGrpSpPr>
      <p:grpSpPr>
        <a:xfrm>
          <a:off x="0" y="0"/>
          <a:ext cx="0" cy="0"/>
          <a:chOff x="0" y="0"/>
          <a:chExt cx="0" cy="0"/>
        </a:xfrm>
      </p:grpSpPr>
      <p:sp>
        <p:nvSpPr>
          <p:cNvPr id="9" name="Text Placeholder 8"/>
          <p:cNvSpPr>
            <a:spLocks noGrp="1"/>
          </p:cNvSpPr>
          <p:nvPr>
            <p:ph type="body" sz="quarter" idx="11" hasCustomPrompt="1"/>
          </p:nvPr>
        </p:nvSpPr>
        <p:spPr>
          <a:xfrm>
            <a:off x="228600" y="2647950"/>
            <a:ext cx="6324600" cy="609600"/>
          </a:xfrm>
          <a:prstGeom prst="rect">
            <a:avLst/>
          </a:prstGeom>
        </p:spPr>
        <p:txBody>
          <a:bodyPr/>
          <a:lstStyle>
            <a:lvl1pPr marL="0" indent="0">
              <a:buNone/>
              <a:defRPr sz="2800" b="1">
                <a:solidFill>
                  <a:schemeClr val="tx1"/>
                </a:solidFill>
                <a:latin typeface="Arial" panose="020B0604020202020204" pitchFamily="34" charset="0"/>
                <a:cs typeface="Arial" panose="020B0604020202020204" pitchFamily="34" charset="0"/>
              </a:defRPr>
            </a:lvl1pPr>
          </a:lstStyle>
          <a:p>
            <a:pPr lvl="0"/>
            <a:r>
              <a:rPr lang="en-US" sz="2800" b="1" dirty="0">
                <a:latin typeface="Arial" panose="020B0604020202020204" pitchFamily="34" charset="0"/>
                <a:cs typeface="Arial" panose="020B0604020202020204" pitchFamily="34" charset="0"/>
              </a:rPr>
              <a:t>Master Sub Title</a:t>
            </a:r>
            <a:endParaRPr lang="en-US" dirty="0"/>
          </a:p>
        </p:txBody>
      </p:sp>
      <p:sp>
        <p:nvSpPr>
          <p:cNvPr id="11" name="Text Placeholder 10"/>
          <p:cNvSpPr>
            <a:spLocks noGrp="1"/>
          </p:cNvSpPr>
          <p:nvPr>
            <p:ph type="body" sz="quarter" idx="12" hasCustomPrompt="1"/>
          </p:nvPr>
        </p:nvSpPr>
        <p:spPr>
          <a:xfrm>
            <a:off x="228600" y="1962150"/>
            <a:ext cx="6324600" cy="533400"/>
          </a:xfrm>
          <a:prstGeom prst="rect">
            <a:avLst/>
          </a:prstGeom>
        </p:spPr>
        <p:txBody>
          <a:bodyPr/>
          <a:lstStyle>
            <a:lvl1pPr marL="0" indent="0" algn="l">
              <a:buNone/>
              <a:defRPr sz="4000" b="1" baseline="0">
                <a:solidFill>
                  <a:srgbClr val="553278"/>
                </a:solidFill>
                <a:latin typeface="Arial" panose="020B0604020202020204" pitchFamily="34" charset="0"/>
                <a:cs typeface="Arial" panose="020B0604020202020204" pitchFamily="34" charset="0"/>
              </a:defRPr>
            </a:lvl1pPr>
          </a:lstStyle>
          <a:p>
            <a:pPr lvl="0"/>
            <a:r>
              <a:rPr lang="en-US" dirty="0"/>
              <a:t>Master Title – Arial Bold</a:t>
            </a:r>
          </a:p>
        </p:txBody>
      </p:sp>
      <p:sp>
        <p:nvSpPr>
          <p:cNvPr id="4" name="Date Placeholder 1"/>
          <p:cNvSpPr txBox="1">
            <a:spLocks/>
          </p:cNvSpPr>
          <p:nvPr userDrawn="1"/>
        </p:nvSpPr>
        <p:spPr>
          <a:xfrm>
            <a:off x="7010400" y="4400550"/>
            <a:ext cx="2133600"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1600" b="1" smtClean="0">
                <a:solidFill>
                  <a:schemeClr val="bg1"/>
                </a:solidFill>
                <a:latin typeface="Arial" panose="020B0604020202020204" pitchFamily="34" charset="0"/>
                <a:cs typeface="Arial" panose="020B0604020202020204" pitchFamily="34" charset="0"/>
              </a:rPr>
              <a:pPr/>
              <a:t>October 18, 2022</a:t>
            </a:fld>
            <a:endParaRPr lang="en-US" sz="1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6281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ontent Master">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228600" y="1504950"/>
            <a:ext cx="7467600" cy="1219200"/>
          </a:xfrm>
          <a:prstGeom prst="rect">
            <a:avLst/>
          </a:prstGeom>
        </p:spPr>
        <p:txBody>
          <a:bodyPr/>
          <a:lstStyle>
            <a:lvl1pPr marL="0" indent="0">
              <a:buNone/>
              <a:defRPr sz="2400" b="0" i="0" baseline="0">
                <a:solidFill>
                  <a:srgbClr val="646569"/>
                </a:solidFill>
              </a:defRPr>
            </a:lvl1pPr>
          </a:lstStyle>
          <a:p>
            <a:pPr lvl="0"/>
            <a:r>
              <a:rPr lang="en-US" dirty="0"/>
              <a:t>Copy (Arial Regular)</a:t>
            </a:r>
          </a:p>
        </p:txBody>
      </p:sp>
      <p:sp>
        <p:nvSpPr>
          <p:cNvPr id="7" name="Text Placeholder 6"/>
          <p:cNvSpPr>
            <a:spLocks noGrp="1"/>
          </p:cNvSpPr>
          <p:nvPr>
            <p:ph type="body" sz="quarter" idx="12" hasCustomPrompt="1"/>
          </p:nvPr>
        </p:nvSpPr>
        <p:spPr>
          <a:xfrm>
            <a:off x="228600" y="514350"/>
            <a:ext cx="6781800" cy="762000"/>
          </a:xfrm>
          <a:prstGeom prst="rect">
            <a:avLst/>
          </a:prstGeom>
        </p:spPr>
        <p:txBody>
          <a:bodyPr/>
          <a:lstStyle>
            <a:lvl1pPr marL="0" indent="0">
              <a:buNone/>
              <a:defRPr b="1">
                <a:solidFill>
                  <a:srgbClr val="553278"/>
                </a:solidFill>
              </a:defRPr>
            </a:lvl1pPr>
          </a:lstStyle>
          <a:p>
            <a:pPr lvl="0"/>
            <a:r>
              <a:rPr lang="en-US" dirty="0"/>
              <a:t>Slide Heading – Arial Bold</a:t>
            </a:r>
          </a:p>
        </p:txBody>
      </p:sp>
    </p:spTree>
    <p:extLst>
      <p:ext uri="{BB962C8B-B14F-4D97-AF65-F5344CB8AC3E}">
        <p14:creationId xmlns:p14="http://schemas.microsoft.com/office/powerpoint/2010/main" val="2341620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Master">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304800" y="1885950"/>
            <a:ext cx="4114800" cy="1676400"/>
          </a:xfrm>
          <a:prstGeom prst="rect">
            <a:avLst/>
          </a:prstGeom>
        </p:spPr>
        <p:txBody>
          <a:bodyPr/>
          <a:lstStyle>
            <a:lvl1pPr marL="0" indent="0">
              <a:buNone/>
              <a:defRPr sz="4000" b="1">
                <a:solidFill>
                  <a:schemeClr val="bg1"/>
                </a:solidFill>
                <a:latin typeface="Arial" panose="020B0604020202020204" pitchFamily="34" charset="0"/>
                <a:cs typeface="Arial" panose="020B0604020202020204" pitchFamily="34" charset="0"/>
              </a:defRPr>
            </a:lvl1pPr>
          </a:lstStyle>
          <a:p>
            <a:pPr lvl="0"/>
            <a:r>
              <a:rPr lang="en-US" dirty="0"/>
              <a:t>Section Title-</a:t>
            </a:r>
            <a:br>
              <a:rPr lang="en-US" dirty="0"/>
            </a:br>
            <a:r>
              <a:rPr lang="en-US" dirty="0"/>
              <a:t>Arial Bold</a:t>
            </a:r>
          </a:p>
        </p:txBody>
      </p:sp>
    </p:spTree>
    <p:extLst>
      <p:ext uri="{BB962C8B-B14F-4D97-AF65-F5344CB8AC3E}">
        <p14:creationId xmlns:p14="http://schemas.microsoft.com/office/powerpoint/2010/main" val="2679627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Master">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228600" y="1504950"/>
            <a:ext cx="7467600" cy="1219200"/>
          </a:xfrm>
          <a:prstGeom prst="rect">
            <a:avLst/>
          </a:prstGeom>
        </p:spPr>
        <p:txBody>
          <a:bodyPr/>
          <a:lstStyle>
            <a:lvl1pPr marL="0" indent="0">
              <a:buNone/>
              <a:defRPr sz="2400" b="0" i="0" baseline="0">
                <a:solidFill>
                  <a:schemeClr val="tx1"/>
                </a:solidFill>
              </a:defRPr>
            </a:lvl1pPr>
          </a:lstStyle>
          <a:p>
            <a:pPr lvl="0"/>
            <a:r>
              <a:rPr lang="en-US" dirty="0"/>
              <a:t>Copy (Arial Regular) 24 point</a:t>
            </a:r>
          </a:p>
        </p:txBody>
      </p:sp>
      <p:sp>
        <p:nvSpPr>
          <p:cNvPr id="7" name="Text Placeholder 6"/>
          <p:cNvSpPr>
            <a:spLocks noGrp="1"/>
          </p:cNvSpPr>
          <p:nvPr>
            <p:ph type="body" sz="quarter" idx="12" hasCustomPrompt="1"/>
          </p:nvPr>
        </p:nvSpPr>
        <p:spPr>
          <a:xfrm>
            <a:off x="19878" y="361950"/>
            <a:ext cx="8382000" cy="762000"/>
          </a:xfrm>
          <a:prstGeom prst="rect">
            <a:avLst/>
          </a:prstGeom>
        </p:spPr>
        <p:txBody>
          <a:bodyPr/>
          <a:lstStyle>
            <a:lvl1pPr marL="0" indent="0">
              <a:buNone/>
              <a:defRPr b="1">
                <a:solidFill>
                  <a:srgbClr val="553278"/>
                </a:solidFill>
              </a:defRPr>
            </a:lvl1pPr>
          </a:lstStyle>
          <a:p>
            <a:pPr lvl="0"/>
            <a:r>
              <a:rPr lang="en-US" dirty="0"/>
              <a:t>Slide Heading – Arial Bold, 32 point</a:t>
            </a:r>
          </a:p>
        </p:txBody>
      </p:sp>
    </p:spTree>
    <p:extLst>
      <p:ext uri="{BB962C8B-B14F-4D97-AF65-F5344CB8AC3E}">
        <p14:creationId xmlns:p14="http://schemas.microsoft.com/office/powerpoint/2010/main" val="1797515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42901"/>
            <a:ext cx="8229600" cy="857250"/>
          </a:xfrm>
          <a:prstGeom prst="rect">
            <a:avLst/>
          </a:prstGeom>
        </p:spPr>
        <p:txBody>
          <a:bodyPr/>
          <a:lstStyle>
            <a:lvl1pPr algn="l">
              <a:defRPr sz="3200" b="1">
                <a:solidFill>
                  <a:srgbClr val="553278"/>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457200" y="1200151"/>
            <a:ext cx="8229600" cy="339447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50275407"/>
      </p:ext>
    </p:extLst>
  </p:cSld>
  <p:clrMapOvr>
    <a:masterClrMapping/>
  </p:clrMapOvr>
  <p:transition>
    <p:random/>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gif"/></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57200" y="4767263"/>
            <a:ext cx="2133600" cy="274637"/>
          </a:xfrm>
          <a:prstGeom prst="rect">
            <a:avLst/>
          </a:prstGeom>
        </p:spPr>
        <p:txBody>
          <a:bodyPr vert="horz" lIns="91440" tIns="45720" rIns="91440" bIns="45720" rtlCol="0" anchor="ctr"/>
          <a:lstStyle>
            <a:lvl1pPr algn="l">
              <a:defRPr sz="1200">
                <a:solidFill>
                  <a:schemeClr val="tx1">
                    <a:tint val="75000"/>
                  </a:schemeClr>
                </a:solidFill>
              </a:defRPr>
            </a:lvl1pPr>
          </a:lstStyle>
          <a:p>
            <a:fld id="{9AE51E1D-7280-49D6-A2E2-CE63FE17EF16}" type="datetimeFigureOut">
              <a:rPr lang="en-US" smtClean="0"/>
              <a:t>10/18/2022</a:t>
            </a:fld>
            <a:endParaRPr lang="en-US"/>
          </a:p>
        </p:txBody>
      </p:sp>
      <p:sp>
        <p:nvSpPr>
          <p:cNvPr id="6" name="Slide Number Placeholder 5"/>
          <p:cNvSpPr>
            <a:spLocks noGrp="1"/>
          </p:cNvSpPr>
          <p:nvPr>
            <p:ph type="sldNum" sz="quarter" idx="4"/>
          </p:nvPr>
        </p:nvSpPr>
        <p:spPr>
          <a:xfrm>
            <a:off x="6553200" y="4767263"/>
            <a:ext cx="21336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8BACAC6D-BD82-4571-9E34-C1EFF11A946D}" type="slidenum">
              <a:rPr lang="en-US" smtClean="0"/>
              <a:t>‹#›</a:t>
            </a:fld>
            <a:endParaRPr lang="en-US"/>
          </a:p>
        </p:txBody>
      </p:sp>
      <p:sp>
        <p:nvSpPr>
          <p:cNvPr id="7" name="Rectangle 6"/>
          <p:cNvSpPr/>
          <p:nvPr userDrawn="1"/>
        </p:nvSpPr>
        <p:spPr>
          <a:xfrm>
            <a:off x="0" y="3714750"/>
            <a:ext cx="9144000" cy="14859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3714750"/>
            <a:ext cx="9144000" cy="76200"/>
          </a:xfrm>
          <a:prstGeom prst="rect">
            <a:avLst/>
          </a:prstGeom>
          <a:solidFill>
            <a:srgbClr val="878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52401" y="140194"/>
            <a:ext cx="3505200" cy="914693"/>
          </a:xfrm>
          <a:prstGeom prst="rect">
            <a:avLst/>
          </a:prstGeom>
        </p:spPr>
      </p:pic>
    </p:spTree>
    <p:extLst>
      <p:ext uri="{BB962C8B-B14F-4D97-AF65-F5344CB8AC3E}">
        <p14:creationId xmlns:p14="http://schemas.microsoft.com/office/powerpoint/2010/main" val="4023744030"/>
      </p:ext>
    </p:extLst>
  </p:cSld>
  <p:clrMap bg1="lt1" tx1="dk1" bg2="lt2" tx2="dk2" accent1="accent1" accent2="accent2" accent3="accent3" accent4="accent4" accent5="accent5" accent6="accent6" hlink="hlink" folHlink="folHlink"/>
  <p:sldLayoutIdLst>
    <p:sldLayoutId id="2147483686" r:id="rId1"/>
    <p:sldLayoutId id="2147483689"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1581150"/>
            <a:ext cx="5334000" cy="274320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1540453"/>
            <a:ext cx="5334000" cy="81394"/>
          </a:xfrm>
          <a:prstGeom prst="rect">
            <a:avLst/>
          </a:prstGeom>
          <a:solidFill>
            <a:srgbClr val="878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solidFill>
                  <a:srgbClr val="553278"/>
                </a:solidFill>
              </a:rPr>
              <a:pPr/>
              <a:t>‹#›</a:t>
            </a:fld>
            <a:endParaRPr lang="en-US" sz="1200" dirty="0">
              <a:solidFill>
                <a:srgbClr val="553278"/>
              </a:solidFill>
            </a:endParaRP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422893" y="4324350"/>
            <a:ext cx="2470413" cy="706378"/>
          </a:xfrm>
          <a:prstGeom prst="rect">
            <a:avLst/>
          </a:prstGeom>
        </p:spPr>
      </p:pic>
    </p:spTree>
    <p:extLst>
      <p:ext uri="{BB962C8B-B14F-4D97-AF65-F5344CB8AC3E}">
        <p14:creationId xmlns:p14="http://schemas.microsoft.com/office/powerpoint/2010/main" val="2405248628"/>
      </p:ext>
    </p:extLst>
  </p:cSld>
  <p:clrMap bg1="lt1" tx1="dk1" bg2="lt2" tx2="dk2" accent1="accent1" accent2="accent2" accent3="accent3" accent4="accent4" accent5="accent5" accent6="accent6" hlink="hlink" folHlink="folHlink"/>
  <p:sldLayoutIdLst>
    <p:sldLayoutId id="214748367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62344"/>
            <a:ext cx="9144000" cy="29960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lide Number Placeholder 3"/>
          <p:cNvSpPr txBox="1">
            <a:spLocks/>
          </p:cNvSpPr>
          <p:nvPr userDrawn="1"/>
        </p:nvSpPr>
        <p:spPr>
          <a:xfrm>
            <a:off x="8305800" y="88105"/>
            <a:ext cx="6858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200" smtClean="0"/>
              <a:pPr/>
              <a:t>‹#›</a:t>
            </a:fld>
            <a:endParaRPr lang="en-US" sz="1200" dirty="0"/>
          </a:p>
        </p:txBody>
      </p:sp>
      <p:sp>
        <p:nvSpPr>
          <p:cNvPr id="25" name="Rectangle 24"/>
          <p:cNvSpPr/>
          <p:nvPr userDrawn="1"/>
        </p:nvSpPr>
        <p:spPr>
          <a:xfrm>
            <a:off x="0" y="0"/>
            <a:ext cx="9144000" cy="81394"/>
          </a:xfrm>
          <a:prstGeom prst="rect">
            <a:avLst/>
          </a:prstGeom>
          <a:solidFill>
            <a:srgbClr val="878C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467600" y="4629150"/>
            <a:ext cx="1363351" cy="389830"/>
          </a:xfrm>
          <a:prstGeom prst="rect">
            <a:avLst/>
          </a:prstGeom>
        </p:spPr>
      </p:pic>
      <p:sp>
        <p:nvSpPr>
          <p:cNvPr id="6" name="Date Placeholder 1"/>
          <p:cNvSpPr txBox="1">
            <a:spLocks/>
          </p:cNvSpPr>
          <p:nvPr userDrawn="1"/>
        </p:nvSpPr>
        <p:spPr>
          <a:xfrm>
            <a:off x="76200" y="88105"/>
            <a:ext cx="2133600"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E140F40-957F-429B-BF36-B42CA41DE130}" type="datetime4">
              <a:rPr lang="en-US" sz="1200" b="1" smtClean="0">
                <a:solidFill>
                  <a:schemeClr val="bg1"/>
                </a:solidFill>
                <a:latin typeface="Arial" panose="020B0604020202020204" pitchFamily="34" charset="0"/>
                <a:cs typeface="Arial" panose="020B0604020202020204" pitchFamily="34" charset="0"/>
              </a:rPr>
              <a:pPr/>
              <a:t>October 18, 2022</a:t>
            </a:fld>
            <a:endParaRPr lang="en-US" sz="12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4135281"/>
      </p:ext>
    </p:extLst>
  </p:cSld>
  <p:clrMap bg1="lt1" tx1="dk1" bg2="lt2" tx2="dk2" accent1="accent1" accent2="accent2" accent3="accent3" accent4="accent4" accent5="accent5" accent6="accent6" hlink="hlink" folHlink="folHlink"/>
  <p:sldLayoutIdLst>
    <p:sldLayoutId id="2147483655" r:id="rId1"/>
    <p:sldLayoutId id="2147483687" r:id="rId2"/>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technofaq.org/posts/2017/05/why-list-building-is-important-for-business/" TargetMode="External"/><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mailto:Matthew.Canuteson@OMH.NY.Gov"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9293" y="1428750"/>
            <a:ext cx="9067800" cy="1384995"/>
          </a:xfrm>
          <a:prstGeom prst="rect">
            <a:avLst/>
          </a:prstGeom>
          <a:noFill/>
          <a:ln>
            <a:noFill/>
          </a:ln>
        </p:spPr>
        <p:txBody>
          <a:bodyPr wrap="square" rtlCol="0">
            <a:spAutoFit/>
          </a:bodyPr>
          <a:lstStyle/>
          <a:p>
            <a:r>
              <a:rPr lang="en-US" sz="2800" b="1" dirty="0">
                <a:solidFill>
                  <a:srgbClr val="553278"/>
                </a:solidFill>
                <a:latin typeface="Arial" panose="020B0604020202020204" pitchFamily="34" charset="0"/>
                <a:cs typeface="Arial" panose="020B0604020202020204" pitchFamily="34" charset="0"/>
              </a:rPr>
              <a:t>NYS Office of Mental Health’s Equity Strategy: Implementing Innovative Policy and Program Changes to Eliminate Disparities</a:t>
            </a:r>
            <a:endParaRPr lang="en-US" sz="2800" b="1" dirty="0">
              <a:solidFill>
                <a:srgbClr val="646569"/>
              </a:solidFill>
              <a:latin typeface="Arial" panose="020B0604020202020204" pitchFamily="34" charset="0"/>
              <a:cs typeface="Arial" panose="020B0604020202020204" pitchFamily="34" charset="0"/>
            </a:endParaRPr>
          </a:p>
        </p:txBody>
      </p:sp>
      <p:sp>
        <p:nvSpPr>
          <p:cNvPr id="7" name="TextBox 6"/>
          <p:cNvSpPr txBox="1"/>
          <p:nvPr/>
        </p:nvSpPr>
        <p:spPr>
          <a:xfrm>
            <a:off x="46463" y="2624366"/>
            <a:ext cx="8458200" cy="1354217"/>
          </a:xfrm>
          <a:prstGeom prst="rect">
            <a:avLst/>
          </a:prstGeom>
          <a:noFill/>
          <a:ln>
            <a:noFill/>
          </a:ln>
        </p:spPr>
        <p:txBody>
          <a:bodyPr wrap="square" rtlCol="0">
            <a:spAutoFit/>
          </a:bodyPr>
          <a:lstStyle/>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Matthew Canuteson, MA</a:t>
            </a:r>
          </a:p>
          <a:p>
            <a:r>
              <a:rPr lang="en-US" sz="1600" b="1" dirty="0">
                <a:latin typeface="Arial" panose="020B0604020202020204" pitchFamily="34" charset="0"/>
                <a:cs typeface="Arial" panose="020B0604020202020204" pitchFamily="34" charset="0"/>
              </a:rPr>
              <a:t>Chief Diversity Officer, NYS Office of Mental Health</a:t>
            </a:r>
            <a:endParaRPr lang="en-US" sz="1600" dirty="0">
              <a:solidFill>
                <a:srgbClr val="646569"/>
              </a:solidFill>
              <a:latin typeface="Arial" panose="020B0604020202020204" pitchFamily="34" charset="0"/>
              <a:cs typeface="Arial" panose="020B0604020202020204" pitchFamily="34" charset="0"/>
            </a:endParaRPr>
          </a:p>
          <a:p>
            <a:endParaRPr lang="en-US" dirty="0">
              <a:solidFill>
                <a:srgbClr val="646569"/>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3315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77BB656-157D-4B14-A17B-2095B2C601C3}"/>
              </a:ext>
            </a:extLst>
          </p:cNvPr>
          <p:cNvSpPr>
            <a:spLocks noGrp="1"/>
          </p:cNvSpPr>
          <p:nvPr>
            <p:ph type="body" sz="quarter" idx="12"/>
          </p:nvPr>
        </p:nvSpPr>
        <p:spPr>
          <a:xfrm>
            <a:off x="-6928" y="361950"/>
            <a:ext cx="9150927" cy="762000"/>
          </a:xfrm>
        </p:spPr>
        <p:txBody>
          <a:bodyPr>
            <a:noAutofit/>
          </a:bodyPr>
          <a:lstStyle/>
          <a:p>
            <a:r>
              <a:rPr lang="en-US" sz="2600" dirty="0"/>
              <a:t>OMH’s Recent Policy Advances to Address Disparities </a:t>
            </a:r>
          </a:p>
        </p:txBody>
      </p:sp>
      <p:sp>
        <p:nvSpPr>
          <p:cNvPr id="5" name="Rectangle 4">
            <a:extLst>
              <a:ext uri="{FF2B5EF4-FFF2-40B4-BE49-F238E27FC236}">
                <a16:creationId xmlns:a16="http://schemas.microsoft.com/office/drawing/2014/main" id="{8E79F62D-1D76-439C-89B6-9E9150838E8D}"/>
              </a:ext>
            </a:extLst>
          </p:cNvPr>
          <p:cNvSpPr/>
          <p:nvPr/>
        </p:nvSpPr>
        <p:spPr>
          <a:xfrm>
            <a:off x="0" y="1047750"/>
            <a:ext cx="8907864" cy="5201424"/>
          </a:xfrm>
          <a:prstGeom prst="rect">
            <a:avLst/>
          </a:prstGeom>
        </p:spPr>
        <p:txBody>
          <a:bodyPr wrap="square">
            <a:spAutoFit/>
          </a:bodyPr>
          <a:lstStyle/>
          <a:p>
            <a:r>
              <a:rPr lang="en-US" sz="1600" dirty="0">
                <a:latin typeface="Arial" panose="020B0604020202020204" pitchFamily="34" charset="0"/>
                <a:ea typeface="Times New Roman" panose="02020603050405020304" pitchFamily="18" charset="0"/>
              </a:rPr>
              <a:t>P</a:t>
            </a:r>
            <a:r>
              <a:rPr lang="en-US" sz="1600" dirty="0">
                <a:effectLst/>
                <a:latin typeface="Arial" panose="020B0604020202020204" pitchFamily="34" charset="0"/>
                <a:ea typeface="Times New Roman" panose="02020603050405020304" pitchFamily="18" charset="0"/>
              </a:rPr>
              <a:t>artnering with the Association of Black Psychologists (</a:t>
            </a:r>
            <a:r>
              <a:rPr lang="en-US" sz="1600" dirty="0" err="1">
                <a:effectLst/>
                <a:latin typeface="Arial" panose="020B0604020202020204" pitchFamily="34" charset="0"/>
                <a:ea typeface="Times New Roman" panose="02020603050405020304" pitchFamily="18" charset="0"/>
              </a:rPr>
              <a:t>ABPsi</a:t>
            </a:r>
            <a:r>
              <a:rPr lang="en-US" sz="1600" dirty="0">
                <a:effectLst/>
                <a:latin typeface="Arial" panose="020B0604020202020204" pitchFamily="34" charset="0"/>
                <a:ea typeface="Times New Roman" panose="02020603050405020304" pitchFamily="18" charset="0"/>
              </a:rPr>
              <a:t>), Inc. to provide virtual “</a:t>
            </a:r>
            <a:r>
              <a:rPr lang="en-US" sz="1600" dirty="0" err="1">
                <a:effectLst/>
                <a:latin typeface="Arial" panose="020B0604020202020204" pitchFamily="34" charset="0"/>
                <a:ea typeface="Times New Roman" panose="02020603050405020304" pitchFamily="18" charset="0"/>
              </a:rPr>
              <a:t>Sawubona</a:t>
            </a:r>
            <a:r>
              <a:rPr lang="en-US" sz="1600" dirty="0">
                <a:effectLst/>
                <a:latin typeface="Arial" panose="020B0604020202020204" pitchFamily="34" charset="0"/>
                <a:ea typeface="Times New Roman" panose="02020603050405020304" pitchFamily="18" charset="0"/>
              </a:rPr>
              <a:t>” healing circle support groups for individuals and families seeking support. </a:t>
            </a:r>
          </a:p>
          <a:p>
            <a:r>
              <a:rPr lang="en-US" sz="1600" dirty="0">
                <a:effectLst/>
                <a:latin typeface="Arial" panose="020B0604020202020204" pitchFamily="34" charset="0"/>
                <a:ea typeface="Times New Roman" panose="02020603050405020304" pitchFamily="18" charset="0"/>
              </a:rPr>
              <a:t>Culturally grounded in African-centered practices, the model helps address racial and other forms of trauma in communities of color</a:t>
            </a:r>
          </a:p>
          <a:p>
            <a:endParaRPr lang="en-US" sz="1600" dirty="0">
              <a:latin typeface="Arial" panose="020B0604020202020204" pitchFamily="34" charset="0"/>
              <a:ea typeface="Times New Roman" panose="02020603050405020304" pitchFamily="18" charset="0"/>
            </a:endParaRPr>
          </a:p>
          <a:p>
            <a:r>
              <a:rPr lang="en-US" sz="1600" dirty="0">
                <a:effectLst/>
                <a:latin typeface="Arial" panose="020B0604020202020204" pitchFamily="34" charset="0"/>
                <a:ea typeface="Times New Roman" panose="02020603050405020304" pitchFamily="18" charset="0"/>
              </a:rPr>
              <a:t>Cochairing the New York Asian American Mental Health Workgroup tasked </a:t>
            </a:r>
            <a:r>
              <a:rPr lang="en-US" sz="1600" dirty="0">
                <a:latin typeface="Arial" panose="020B0604020202020204" pitchFamily="34" charset="0"/>
                <a:ea typeface="Times New Roman" panose="02020603050405020304" pitchFamily="18" charset="0"/>
              </a:rPr>
              <a:t>with </a:t>
            </a:r>
            <a:r>
              <a:rPr lang="en-US" sz="1600" dirty="0">
                <a:effectLst/>
                <a:latin typeface="Arial" panose="020B0604020202020204" pitchFamily="34" charset="0"/>
                <a:ea typeface="Calibri" panose="020F0502020204030204" pitchFamily="34" charset="0"/>
              </a:rPr>
              <a:t>identifying how the mental health system can improve its response to the increased levels of stress, anxiety, and other psychological issues resulting from the increased occurrence of hate crimes and address long standing barriers in accessing treatment</a:t>
            </a:r>
          </a:p>
          <a:p>
            <a:endParaRPr lang="en-US" sz="1600" dirty="0">
              <a:effectLst/>
              <a:latin typeface="Arial" panose="020B0604020202020204" pitchFamily="34" charset="0"/>
              <a:ea typeface="Times New Roman" panose="02020603050405020304" pitchFamily="18" charset="0"/>
            </a:endParaRPr>
          </a:p>
          <a:p>
            <a:pPr marR="0" lvl="0">
              <a:spcBef>
                <a:spcPts val="0"/>
              </a:spcBef>
              <a:spcAft>
                <a:spcPts val="0"/>
              </a:spcAft>
              <a:buSzPts val="800"/>
            </a:pPr>
            <a:r>
              <a:rPr lang="en-US" sz="1600" dirty="0">
                <a:effectLst/>
                <a:latin typeface="Arial" panose="020B0604020202020204" pitchFamily="34" charset="0"/>
                <a:ea typeface="Times New Roman" panose="02020603050405020304" pitchFamily="18" charset="0"/>
              </a:rPr>
              <a:t>Progress and phased in release of the Vital Signs Dashboard, depicting racial, ethnic, and gender-based disparities in NY’s mental health system (currently in OMH clinics, full system release </a:t>
            </a:r>
            <a:r>
              <a:rPr lang="en-US" sz="1600" dirty="0">
                <a:latin typeface="Arial" panose="020B0604020202020204" pitchFamily="34" charset="0"/>
                <a:ea typeface="Times New Roman" panose="02020603050405020304" pitchFamily="18" charset="0"/>
              </a:rPr>
              <a:t>later in </a:t>
            </a:r>
            <a:r>
              <a:rPr lang="en-US" sz="1600" dirty="0">
                <a:effectLst/>
                <a:latin typeface="Arial" panose="020B0604020202020204" pitchFamily="34" charset="0"/>
                <a:ea typeface="Times New Roman" panose="02020603050405020304" pitchFamily="18" charset="0"/>
              </a:rPr>
              <a:t>2022)</a:t>
            </a:r>
          </a:p>
          <a:p>
            <a:pPr marR="0" lvl="0">
              <a:spcBef>
                <a:spcPts val="0"/>
              </a:spcBef>
              <a:spcAft>
                <a:spcPts val="0"/>
              </a:spcAft>
              <a:buSzPts val="800"/>
            </a:pPr>
            <a:endParaRPr lang="en-US" sz="1600" dirty="0">
              <a:effectLst/>
              <a:latin typeface="Arial" panose="020B0604020202020204" pitchFamily="34" charset="0"/>
              <a:ea typeface="Times New Roman" panose="02020603050405020304" pitchFamily="18" charset="0"/>
            </a:endParaRPr>
          </a:p>
          <a:p>
            <a:pPr marR="0" lvl="0">
              <a:spcBef>
                <a:spcPts val="0"/>
              </a:spcBef>
              <a:spcAft>
                <a:spcPts val="0"/>
              </a:spcAft>
              <a:buSzPts val="800"/>
            </a:pPr>
            <a:endParaRPr lang="en-US" dirty="0">
              <a:latin typeface="Arial" panose="020B0604020202020204" pitchFamily="34" charset="0"/>
              <a:ea typeface="Calibri" panose="020F0502020204030204" pitchFamily="34" charset="0"/>
            </a:endParaRPr>
          </a:p>
          <a:p>
            <a:endParaRPr lang="en-US" dirty="0">
              <a:solidFill>
                <a:schemeClr val="tx1">
                  <a:lumMod val="65000"/>
                  <a:lumOff val="3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solidFill>
                <a:schemeClr val="tx1">
                  <a:lumMod val="65000"/>
                  <a:lumOff val="3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solidFill>
                <a:schemeClr val="tx1">
                  <a:lumMod val="65000"/>
                  <a:lumOff val="3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solidFill>
                <a:schemeClr val="tx1">
                  <a:lumMod val="65000"/>
                  <a:lumOff val="35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dirty="0">
              <a:solidFill>
                <a:schemeClr val="tx1">
                  <a:lumMod val="65000"/>
                  <a:lumOff val="35000"/>
                </a:schemeClr>
              </a:solidFill>
            </a:endParaRPr>
          </a:p>
        </p:txBody>
      </p:sp>
    </p:spTree>
    <p:extLst>
      <p:ext uri="{BB962C8B-B14F-4D97-AF65-F5344CB8AC3E}">
        <p14:creationId xmlns:p14="http://schemas.microsoft.com/office/powerpoint/2010/main" val="1941938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77BB656-157D-4B14-A17B-2095B2C601C3}"/>
              </a:ext>
            </a:extLst>
          </p:cNvPr>
          <p:cNvSpPr>
            <a:spLocks noGrp="1"/>
          </p:cNvSpPr>
          <p:nvPr>
            <p:ph type="body" sz="quarter" idx="12"/>
          </p:nvPr>
        </p:nvSpPr>
        <p:spPr>
          <a:xfrm>
            <a:off x="-6927" y="361950"/>
            <a:ext cx="8953500" cy="762000"/>
          </a:xfrm>
        </p:spPr>
        <p:txBody>
          <a:bodyPr>
            <a:noAutofit/>
          </a:bodyPr>
          <a:lstStyle/>
          <a:p>
            <a:r>
              <a:rPr lang="en-US" sz="2600" dirty="0"/>
              <a:t>OMH’s Recent Policy Advances to Address Disparities </a:t>
            </a:r>
          </a:p>
        </p:txBody>
      </p:sp>
      <p:sp>
        <p:nvSpPr>
          <p:cNvPr id="5" name="Rectangle 4">
            <a:extLst>
              <a:ext uri="{FF2B5EF4-FFF2-40B4-BE49-F238E27FC236}">
                <a16:creationId xmlns:a16="http://schemas.microsoft.com/office/drawing/2014/main" id="{8E79F62D-1D76-439C-89B6-9E9150838E8D}"/>
              </a:ext>
            </a:extLst>
          </p:cNvPr>
          <p:cNvSpPr/>
          <p:nvPr/>
        </p:nvSpPr>
        <p:spPr>
          <a:xfrm>
            <a:off x="0" y="1050072"/>
            <a:ext cx="8695155" cy="4093428"/>
          </a:xfrm>
          <a:prstGeom prst="rect">
            <a:avLst/>
          </a:prstGeom>
        </p:spPr>
        <p:txBody>
          <a:bodyPr wrap="square">
            <a:spAutoFit/>
          </a:bodyPr>
          <a:lstStyle/>
          <a:p>
            <a:pPr marR="0" lvl="0">
              <a:spcBef>
                <a:spcPts val="0"/>
              </a:spcBef>
              <a:spcAft>
                <a:spcPts val="0"/>
              </a:spcAft>
              <a:buSzPts val="800"/>
            </a:pPr>
            <a:r>
              <a:rPr lang="en-US" sz="1600" dirty="0">
                <a:effectLst/>
                <a:latin typeface="Arial" panose="020B0604020202020204" pitchFamily="34" charset="0"/>
                <a:ea typeface="Times New Roman" panose="02020603050405020304" pitchFamily="18" charset="0"/>
              </a:rPr>
              <a:t>Embarking on a structural racism organizational assessment process with the NKI-Center for Research for Cultural and Structural Equity to identify agency policies and practices that contribute to racial inequities in NY’s mental health system</a:t>
            </a:r>
            <a:endParaRPr lang="en-US" sz="1600" dirty="0">
              <a:effectLst/>
              <a:latin typeface="Calibri" panose="020F0502020204030204" pitchFamily="34" charset="0"/>
              <a:ea typeface="Calibri" panose="020F0502020204030204" pitchFamily="34" charset="0"/>
            </a:endParaRPr>
          </a:p>
          <a:p>
            <a:pPr marR="0" lvl="0">
              <a:spcBef>
                <a:spcPts val="0"/>
              </a:spcBef>
              <a:spcAft>
                <a:spcPts val="0"/>
              </a:spcAft>
              <a:buSzPts val="800"/>
            </a:pPr>
            <a:endParaRPr lang="en-US" sz="1600" dirty="0">
              <a:effectLst/>
              <a:latin typeface="Arial" panose="020B0604020202020204" pitchFamily="34" charset="0"/>
              <a:ea typeface="Times New Roman" panose="02020603050405020304" pitchFamily="18" charset="0"/>
            </a:endParaRPr>
          </a:p>
          <a:p>
            <a:r>
              <a:rPr lang="en-US" sz="1600" dirty="0">
                <a:latin typeface="Arial" panose="020B0604020202020204" pitchFamily="34" charset="0"/>
                <a:ea typeface="Calibri" panose="020F0502020204030204" pitchFamily="34" charset="0"/>
              </a:rPr>
              <a:t>Emerging collaboration with SUNY and CUNY to implement diversity pipeline programs to increase the level of diversity in NY’s MH workforce</a:t>
            </a:r>
          </a:p>
          <a:p>
            <a:endParaRPr lang="en-US" sz="1600" dirty="0">
              <a:latin typeface="Arial" panose="020B0604020202020204" pitchFamily="34" charset="0"/>
              <a:ea typeface="Calibri" panose="020F0502020204030204" pitchFamily="34" charset="0"/>
            </a:endParaRPr>
          </a:p>
          <a:p>
            <a:r>
              <a:rPr lang="en-US" sz="1600" dirty="0">
                <a:effectLst/>
                <a:latin typeface="Arial" panose="020B0604020202020204" pitchFamily="34" charset="0"/>
                <a:ea typeface="Times New Roman" panose="02020603050405020304" pitchFamily="18" charset="0"/>
              </a:rPr>
              <a:t>The inclusion of equity language in all RFP’s being exclusively released by OMH, based on the National CLAS Standards</a:t>
            </a:r>
            <a:r>
              <a:rPr lang="en-US" sz="1600" dirty="0">
                <a:latin typeface="Calibri" panose="020F0502020204030204" pitchFamily="34" charset="0"/>
                <a:ea typeface="Times New Roman" panose="02020603050405020304" pitchFamily="18" charset="0"/>
              </a:rPr>
              <a:t> and </a:t>
            </a:r>
            <a:r>
              <a:rPr lang="en-US" sz="1600" dirty="0">
                <a:latin typeface="Arial" panose="020B0604020202020204" pitchFamily="34" charset="0"/>
                <a:ea typeface="Times New Roman" panose="02020603050405020304" pitchFamily="18" charset="0"/>
              </a:rPr>
              <a:t>a</a:t>
            </a:r>
            <a:r>
              <a:rPr lang="en-US" sz="1600" dirty="0">
                <a:effectLst/>
                <a:latin typeface="Arial" panose="020B0604020202020204" pitchFamily="34" charset="0"/>
                <a:ea typeface="Times New Roman" panose="02020603050405020304" pitchFamily="18" charset="0"/>
              </a:rPr>
              <a:t>ctively working to uniformly include the National CLAS Standards into additional regulatory, policy and funding mechanisms</a:t>
            </a:r>
          </a:p>
          <a:p>
            <a:endParaRPr lang="en-US" sz="1600" dirty="0">
              <a:latin typeface="Arial" panose="020B0604020202020204" pitchFamily="34" charset="0"/>
              <a:ea typeface="Times New Roman" panose="02020603050405020304" pitchFamily="18" charset="0"/>
            </a:endParaRPr>
          </a:p>
          <a:p>
            <a:r>
              <a:rPr lang="en-US" sz="1600" dirty="0">
                <a:solidFill>
                  <a:srgbClr val="000000"/>
                </a:solidFill>
                <a:latin typeface="Arial" panose="020B0604020202020204" pitchFamily="34" charset="0"/>
                <a:ea typeface="Calibri" panose="020F0502020204030204" pitchFamily="34" charset="0"/>
                <a:cs typeface="Calibri" panose="020F0502020204030204" pitchFamily="34" charset="0"/>
              </a:rPr>
              <a:t>W</a:t>
            </a:r>
            <a:r>
              <a:rPr lang="en-US" sz="1600" dirty="0">
                <a:solidFill>
                  <a:srgbClr val="000000"/>
                </a:solidFill>
                <a:effectLst/>
                <a:latin typeface="Arial" panose="020B0604020202020204" pitchFamily="34" charset="0"/>
                <a:ea typeface="Calibri" panose="020F0502020204030204" pitchFamily="34" charset="0"/>
                <a:cs typeface="Calibri" panose="020F0502020204030204" pitchFamily="34" charset="0"/>
              </a:rPr>
              <a:t>orking with the Center of Practice Innovations (CPI) to hire a Diversity and Inclusion Officer who will work to implement an online training curriculum to support broad mental health system adoption of the best practice approaches to reducing disparities</a:t>
            </a:r>
          </a:p>
          <a:p>
            <a:endParaRPr lang="en-US" sz="1800" dirty="0">
              <a:effectLst/>
              <a:latin typeface="Arial" panose="020B0604020202020204" pitchFamily="34" charset="0"/>
              <a:ea typeface="Times New Roman" panose="02020603050405020304" pitchFamily="18" charset="0"/>
            </a:endParaRPr>
          </a:p>
          <a:p>
            <a:endParaRPr lang="en-US" dirty="0">
              <a:solidFill>
                <a:schemeClr val="tx1">
                  <a:lumMod val="65000"/>
                  <a:lumOff val="35000"/>
                </a:schemeClr>
              </a:solidFill>
            </a:endParaRPr>
          </a:p>
        </p:txBody>
      </p:sp>
    </p:spTree>
    <p:extLst>
      <p:ext uri="{BB962C8B-B14F-4D97-AF65-F5344CB8AC3E}">
        <p14:creationId xmlns:p14="http://schemas.microsoft.com/office/powerpoint/2010/main" val="2535757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igure 1. The social determinants of mental health.">
            <a:extLst>
              <a:ext uri="{FF2B5EF4-FFF2-40B4-BE49-F238E27FC236}">
                <a16:creationId xmlns:a16="http://schemas.microsoft.com/office/drawing/2014/main" id="{C8B10D55-689B-425C-8F36-F3D563094AC8}"/>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57400" y="331470"/>
            <a:ext cx="4642256" cy="460248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1931215-C378-4BEC-9158-2CDD342CE34B}"/>
              </a:ext>
            </a:extLst>
          </p:cNvPr>
          <p:cNvSpPr txBox="1"/>
          <p:nvPr/>
        </p:nvSpPr>
        <p:spPr>
          <a:xfrm>
            <a:off x="6858000" y="4095750"/>
            <a:ext cx="2057400"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(Compton and Shim, 2015)</a:t>
            </a:r>
          </a:p>
        </p:txBody>
      </p:sp>
    </p:spTree>
    <p:extLst>
      <p:ext uri="{BB962C8B-B14F-4D97-AF65-F5344CB8AC3E}">
        <p14:creationId xmlns:p14="http://schemas.microsoft.com/office/powerpoint/2010/main" val="28261849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77BB656-157D-4B14-A17B-2095B2C601C3}"/>
              </a:ext>
            </a:extLst>
          </p:cNvPr>
          <p:cNvSpPr>
            <a:spLocks noGrp="1"/>
          </p:cNvSpPr>
          <p:nvPr>
            <p:ph type="body" sz="quarter" idx="12"/>
          </p:nvPr>
        </p:nvSpPr>
        <p:spPr>
          <a:xfrm>
            <a:off x="190501" y="377190"/>
            <a:ext cx="6781800" cy="762000"/>
          </a:xfrm>
        </p:spPr>
        <p:txBody>
          <a:bodyPr/>
          <a:lstStyle/>
          <a:p>
            <a:r>
              <a:rPr lang="en-US" dirty="0">
                <a:solidFill>
                  <a:srgbClr val="503278"/>
                </a:solidFill>
              </a:rPr>
              <a:t>Reducing Disparities</a:t>
            </a:r>
            <a:endParaRPr lang="en-US" sz="1600" dirty="0">
              <a:solidFill>
                <a:srgbClr val="503278"/>
              </a:solidFill>
            </a:endParaRPr>
          </a:p>
        </p:txBody>
      </p:sp>
      <p:sp>
        <p:nvSpPr>
          <p:cNvPr id="4" name="Text Placeholder 1">
            <a:extLst>
              <a:ext uri="{FF2B5EF4-FFF2-40B4-BE49-F238E27FC236}">
                <a16:creationId xmlns:a16="http://schemas.microsoft.com/office/drawing/2014/main" id="{4D43431F-C2B3-4C95-ADE7-65DE9D2298FF}"/>
              </a:ext>
            </a:extLst>
          </p:cNvPr>
          <p:cNvSpPr txBox="1">
            <a:spLocks/>
          </p:cNvSpPr>
          <p:nvPr/>
        </p:nvSpPr>
        <p:spPr>
          <a:xfrm>
            <a:off x="152400" y="1733550"/>
            <a:ext cx="7467600" cy="2590800"/>
          </a:xfrm>
          <a:prstGeom prst="rect">
            <a:avLst/>
          </a:prstGeom>
        </p:spPr>
        <p:txBody>
          <a:bodyPr/>
          <a:lstStyle>
            <a:lvl1pPr marL="0" indent="0" algn="l" defTabSz="914400" rtl="0" eaLnBrk="1" latinLnBrk="0" hangingPunct="1">
              <a:spcBef>
                <a:spcPct val="20000"/>
              </a:spcBef>
              <a:buFont typeface="Arial" panose="020B0604020202020204" pitchFamily="34" charset="0"/>
              <a:buNone/>
              <a:defRPr sz="2400" b="0" i="0" kern="1200" baseline="0">
                <a:solidFill>
                  <a:srgbClr val="646569"/>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sz="2800" dirty="0"/>
          </a:p>
        </p:txBody>
      </p:sp>
      <p:sp>
        <p:nvSpPr>
          <p:cNvPr id="8" name="Arrow: Down 7">
            <a:extLst>
              <a:ext uri="{FF2B5EF4-FFF2-40B4-BE49-F238E27FC236}">
                <a16:creationId xmlns:a16="http://schemas.microsoft.com/office/drawing/2014/main" id="{670858D3-80C8-41AA-B4B2-096B7BB9FFEB}"/>
              </a:ext>
            </a:extLst>
          </p:cNvPr>
          <p:cNvSpPr/>
          <p:nvPr/>
        </p:nvSpPr>
        <p:spPr>
          <a:xfrm>
            <a:off x="5562600" y="819150"/>
            <a:ext cx="2743200" cy="4255770"/>
          </a:xfrm>
          <a:prstGeom prst="downArrow">
            <a:avLst/>
          </a:prstGeom>
          <a:solidFill>
            <a:srgbClr val="7030A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Disparities</a:t>
            </a:r>
          </a:p>
        </p:txBody>
      </p:sp>
      <p:sp>
        <p:nvSpPr>
          <p:cNvPr id="14" name="Arrow: Right 13">
            <a:extLst>
              <a:ext uri="{FF2B5EF4-FFF2-40B4-BE49-F238E27FC236}">
                <a16:creationId xmlns:a16="http://schemas.microsoft.com/office/drawing/2014/main" id="{79EC9FC0-D637-400A-86BD-805CEB27B7D1}"/>
              </a:ext>
            </a:extLst>
          </p:cNvPr>
          <p:cNvSpPr/>
          <p:nvPr/>
        </p:nvSpPr>
        <p:spPr>
          <a:xfrm>
            <a:off x="207067" y="1874520"/>
            <a:ext cx="4572000" cy="640080"/>
          </a:xfrm>
          <a:prstGeom prst="rightArrow">
            <a:avLst/>
          </a:prstGeom>
          <a:solidFill>
            <a:srgbClr val="0070C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Workforce Diversity/Inclusion</a:t>
            </a:r>
          </a:p>
        </p:txBody>
      </p:sp>
      <p:sp>
        <p:nvSpPr>
          <p:cNvPr id="10" name="Arrow: Right 9">
            <a:extLst>
              <a:ext uri="{FF2B5EF4-FFF2-40B4-BE49-F238E27FC236}">
                <a16:creationId xmlns:a16="http://schemas.microsoft.com/office/drawing/2014/main" id="{16F90C8A-A4D1-4DDB-AC75-4E887B82213E}"/>
              </a:ext>
            </a:extLst>
          </p:cNvPr>
          <p:cNvSpPr/>
          <p:nvPr/>
        </p:nvSpPr>
        <p:spPr>
          <a:xfrm>
            <a:off x="207067" y="2571750"/>
            <a:ext cx="4572000" cy="640080"/>
          </a:xfrm>
          <a:prstGeom prst="rightArrow">
            <a:avLst/>
          </a:prstGeom>
          <a:solidFill>
            <a:srgbClr val="00B05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Training Mentoring/Supervision </a:t>
            </a:r>
          </a:p>
        </p:txBody>
      </p:sp>
      <p:sp>
        <p:nvSpPr>
          <p:cNvPr id="11" name="Arrow: Right 10">
            <a:extLst>
              <a:ext uri="{FF2B5EF4-FFF2-40B4-BE49-F238E27FC236}">
                <a16:creationId xmlns:a16="http://schemas.microsoft.com/office/drawing/2014/main" id="{56606572-3425-4211-8506-84EFC97B2C00}"/>
              </a:ext>
            </a:extLst>
          </p:cNvPr>
          <p:cNvSpPr/>
          <p:nvPr/>
        </p:nvSpPr>
        <p:spPr>
          <a:xfrm>
            <a:off x="231424" y="3257549"/>
            <a:ext cx="4572000" cy="640080"/>
          </a:xfrm>
          <a:prstGeom prst="rightArrow">
            <a:avLst/>
          </a:prstGeom>
          <a:solidFill>
            <a:srgbClr val="00206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Cultural Competence, Humility, Addressing Implicit Bias </a:t>
            </a:r>
          </a:p>
        </p:txBody>
      </p:sp>
      <p:sp>
        <p:nvSpPr>
          <p:cNvPr id="12" name="Arrow: Right 11">
            <a:extLst>
              <a:ext uri="{FF2B5EF4-FFF2-40B4-BE49-F238E27FC236}">
                <a16:creationId xmlns:a16="http://schemas.microsoft.com/office/drawing/2014/main" id="{267C1F58-64D6-4BE8-927B-E1F9A597DAE3}"/>
              </a:ext>
            </a:extLst>
          </p:cNvPr>
          <p:cNvSpPr/>
          <p:nvPr/>
        </p:nvSpPr>
        <p:spPr>
          <a:xfrm>
            <a:off x="231424" y="3928897"/>
            <a:ext cx="4572000" cy="640080"/>
          </a:xfrm>
          <a:prstGeom prst="rightArrow">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2700000" scaled="1"/>
            <a:tileRect/>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Policy, Compliance, Regulation </a:t>
            </a:r>
          </a:p>
        </p:txBody>
      </p:sp>
      <p:sp>
        <p:nvSpPr>
          <p:cNvPr id="13" name="Arrow: Right 12">
            <a:extLst>
              <a:ext uri="{FF2B5EF4-FFF2-40B4-BE49-F238E27FC236}">
                <a16:creationId xmlns:a16="http://schemas.microsoft.com/office/drawing/2014/main" id="{B978FF46-7FE5-4408-B178-78DF4F76FE80}"/>
              </a:ext>
            </a:extLst>
          </p:cNvPr>
          <p:cNvSpPr/>
          <p:nvPr/>
        </p:nvSpPr>
        <p:spPr>
          <a:xfrm>
            <a:off x="210381" y="1163955"/>
            <a:ext cx="4572000" cy="640080"/>
          </a:xfrm>
          <a:prstGeom prst="rightArrow">
            <a:avLst/>
          </a:prstGeom>
          <a:solidFill>
            <a:schemeClr val="accent6">
              <a:lumMod val="7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Adequately Collecting and Using Data </a:t>
            </a:r>
          </a:p>
        </p:txBody>
      </p:sp>
    </p:spTree>
    <p:extLst>
      <p:ext uri="{BB962C8B-B14F-4D97-AF65-F5344CB8AC3E}">
        <p14:creationId xmlns:p14="http://schemas.microsoft.com/office/powerpoint/2010/main" val="3420140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233746D-D7B4-4D12-92C4-F50DE4BD734D}"/>
              </a:ext>
            </a:extLst>
          </p:cNvPr>
          <p:cNvSpPr>
            <a:spLocks noGrp="1"/>
          </p:cNvSpPr>
          <p:nvPr>
            <p:ph type="body" sz="quarter" idx="11"/>
          </p:nvPr>
        </p:nvSpPr>
        <p:spPr>
          <a:xfrm>
            <a:off x="152400" y="1581150"/>
            <a:ext cx="8686800" cy="2514600"/>
          </a:xfrm>
        </p:spPr>
        <p:txBody>
          <a:bodyPr/>
          <a:lstStyle/>
          <a:p>
            <a:r>
              <a:rPr lang="en-US" sz="2200" dirty="0"/>
              <a:t>The National CLAS Standards are intended to advance health equity, improve quality, and help eliminate health care disparities by establishing a blueprint for health and health care organizations to:</a:t>
            </a:r>
          </a:p>
          <a:p>
            <a:r>
              <a:rPr lang="en-US" sz="2200" b="1" dirty="0"/>
              <a:t>Principal Standard</a:t>
            </a:r>
          </a:p>
          <a:p>
            <a:pPr marL="342900" indent="-342900">
              <a:buFont typeface="Arial" panose="020B0604020202020204" pitchFamily="34" charset="0"/>
              <a:buChar char="•"/>
            </a:pPr>
            <a:r>
              <a:rPr lang="en-US" sz="2200" dirty="0"/>
              <a:t>Provide effective, equitable, understandable, and respectful quality care and services that are responsive to diverse cultural health beliefs and practices, preferred languages, health literacy, and other communication needs</a:t>
            </a:r>
          </a:p>
          <a:p>
            <a:endParaRPr lang="en-US" dirty="0"/>
          </a:p>
          <a:p>
            <a:endParaRPr lang="en-US" dirty="0"/>
          </a:p>
        </p:txBody>
      </p:sp>
      <p:sp>
        <p:nvSpPr>
          <p:cNvPr id="3" name="Text Placeholder 2">
            <a:extLst>
              <a:ext uri="{FF2B5EF4-FFF2-40B4-BE49-F238E27FC236}">
                <a16:creationId xmlns:a16="http://schemas.microsoft.com/office/drawing/2014/main" id="{76D5C4C9-88F5-4408-90EC-F7C59681EE55}"/>
              </a:ext>
            </a:extLst>
          </p:cNvPr>
          <p:cNvSpPr>
            <a:spLocks noGrp="1"/>
          </p:cNvSpPr>
          <p:nvPr>
            <p:ph type="body" sz="quarter" idx="12"/>
          </p:nvPr>
        </p:nvSpPr>
        <p:spPr/>
        <p:txBody>
          <a:bodyPr/>
          <a:lstStyle/>
          <a:p>
            <a:r>
              <a:rPr lang="en-US" dirty="0"/>
              <a:t>National CLAS Standards - Blueprint for Change</a:t>
            </a:r>
          </a:p>
        </p:txBody>
      </p:sp>
    </p:spTree>
    <p:extLst>
      <p:ext uri="{BB962C8B-B14F-4D97-AF65-F5344CB8AC3E}">
        <p14:creationId xmlns:p14="http://schemas.microsoft.com/office/powerpoint/2010/main" val="1041002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1E916-FFDC-438A-9160-BB10A4885E94}"/>
              </a:ext>
            </a:extLst>
          </p:cNvPr>
          <p:cNvSpPr>
            <a:spLocks noGrp="1"/>
          </p:cNvSpPr>
          <p:nvPr>
            <p:ph type="title"/>
          </p:nvPr>
        </p:nvSpPr>
        <p:spPr>
          <a:xfrm>
            <a:off x="1772" y="361950"/>
            <a:ext cx="6705600" cy="701279"/>
          </a:xfrm>
        </p:spPr>
        <p:txBody>
          <a:bodyPr/>
          <a:lstStyle/>
          <a:p>
            <a:r>
              <a:rPr lang="en-US" sz="3200" b="1" dirty="0">
                <a:solidFill>
                  <a:schemeClr val="accent4">
                    <a:lumMod val="75000"/>
                  </a:schemeClr>
                </a:solidFill>
                <a:latin typeface="Arial" panose="020B0604020202020204" pitchFamily="34" charset="0"/>
                <a:cs typeface="Arial" panose="020B0604020202020204" pitchFamily="34" charset="0"/>
              </a:rPr>
              <a:t>Questions, Comments, Concerns </a:t>
            </a:r>
          </a:p>
        </p:txBody>
      </p:sp>
      <p:pic>
        <p:nvPicPr>
          <p:cNvPr id="7" name="Content Placeholder 6">
            <a:extLst>
              <a:ext uri="{FF2B5EF4-FFF2-40B4-BE49-F238E27FC236}">
                <a16:creationId xmlns:a16="http://schemas.microsoft.com/office/drawing/2014/main" id="{B52A2F3C-38B2-4712-9C99-C8FAC8196BA9}"/>
              </a:ext>
            </a:extLst>
          </p:cNvPr>
          <p:cNvPicPr>
            <a:picLocks noGrp="1" noChangeAspect="1"/>
          </p:cNvPicPr>
          <p:nvPr>
            <p:ph idx="1"/>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1352550"/>
            <a:ext cx="9144000" cy="3311489"/>
          </a:xfrm>
        </p:spPr>
      </p:pic>
    </p:spTree>
    <p:extLst>
      <p:ext uri="{BB962C8B-B14F-4D97-AF65-F5344CB8AC3E}">
        <p14:creationId xmlns:p14="http://schemas.microsoft.com/office/powerpoint/2010/main" val="19123281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F0FF0A8-8739-44A0-8696-8C73CB376A7B}"/>
              </a:ext>
            </a:extLst>
          </p:cNvPr>
          <p:cNvSpPr>
            <a:spLocks noGrp="1"/>
          </p:cNvSpPr>
          <p:nvPr>
            <p:ph idx="1"/>
          </p:nvPr>
        </p:nvSpPr>
        <p:spPr>
          <a:xfrm>
            <a:off x="31845" y="1200150"/>
            <a:ext cx="8610600" cy="2209800"/>
          </a:xfrm>
        </p:spPr>
        <p:txBody>
          <a:bodyPr/>
          <a:lstStyle/>
          <a:p>
            <a:pPr marL="0" indent="0" algn="ctr">
              <a:spcBef>
                <a:spcPts val="0"/>
              </a:spcBef>
              <a:buNone/>
            </a:pPr>
            <a:endParaRPr lang="en-US" sz="2400" b="1" dirty="0"/>
          </a:p>
          <a:p>
            <a:pPr marL="0" indent="0" algn="ctr">
              <a:spcBef>
                <a:spcPts val="0"/>
              </a:spcBef>
              <a:buNone/>
            </a:pPr>
            <a:r>
              <a:rPr lang="en-US" sz="3600" b="1" dirty="0">
                <a:solidFill>
                  <a:schemeClr val="tx1"/>
                </a:solidFill>
              </a:rPr>
              <a:t>Matt Canuteson, MA</a:t>
            </a:r>
          </a:p>
          <a:p>
            <a:pPr marL="0" indent="0" algn="ctr">
              <a:spcBef>
                <a:spcPts val="0"/>
              </a:spcBef>
              <a:buNone/>
            </a:pPr>
            <a:r>
              <a:rPr lang="en-US" sz="3200">
                <a:solidFill>
                  <a:schemeClr val="tx1"/>
                </a:solidFill>
              </a:rPr>
              <a:t>Chief </a:t>
            </a:r>
            <a:r>
              <a:rPr lang="en-US" sz="3200" dirty="0">
                <a:solidFill>
                  <a:schemeClr val="tx1"/>
                </a:solidFill>
              </a:rPr>
              <a:t>Diversity Officer </a:t>
            </a:r>
          </a:p>
          <a:p>
            <a:pPr marL="0" indent="0" algn="ctr">
              <a:spcBef>
                <a:spcPts val="0"/>
              </a:spcBef>
              <a:buNone/>
            </a:pPr>
            <a:r>
              <a:rPr lang="en-US" sz="3200" dirty="0">
                <a:solidFill>
                  <a:schemeClr val="tx1"/>
                </a:solidFill>
                <a:hlinkClick r:id="rId2">
                  <a:extLst>
                    <a:ext uri="{A12FA001-AC4F-418D-AE19-62706E023703}">
                      <ahyp:hlinkClr xmlns:ahyp="http://schemas.microsoft.com/office/drawing/2018/hyperlinkcolor" val="tx"/>
                    </a:ext>
                  </a:extLst>
                </a:hlinkClick>
              </a:rPr>
              <a:t>Matthew.Canuteson@omh.ny.gov</a:t>
            </a:r>
            <a:r>
              <a:rPr lang="en-US" sz="3200" dirty="0">
                <a:solidFill>
                  <a:schemeClr val="tx1"/>
                </a:solidFill>
              </a:rPr>
              <a:t>   </a:t>
            </a:r>
          </a:p>
          <a:p>
            <a:pPr marL="0" indent="0">
              <a:buNone/>
            </a:pPr>
            <a:endParaRPr lang="en-US" b="1" dirty="0"/>
          </a:p>
        </p:txBody>
      </p:sp>
      <p:sp>
        <p:nvSpPr>
          <p:cNvPr id="3" name="Text Placeholder 2">
            <a:extLst>
              <a:ext uri="{FF2B5EF4-FFF2-40B4-BE49-F238E27FC236}">
                <a16:creationId xmlns:a16="http://schemas.microsoft.com/office/drawing/2014/main" id="{E96FD6B5-F9E0-47E1-8B5B-AB0FCE99334F}"/>
              </a:ext>
            </a:extLst>
          </p:cNvPr>
          <p:cNvSpPr>
            <a:spLocks noGrp="1"/>
          </p:cNvSpPr>
          <p:nvPr>
            <p:ph type="body" sz="quarter" idx="4294967295"/>
          </p:nvPr>
        </p:nvSpPr>
        <p:spPr>
          <a:xfrm>
            <a:off x="76200" y="438150"/>
            <a:ext cx="6781800" cy="762000"/>
          </a:xfrm>
          <a:prstGeom prst="rect">
            <a:avLst/>
          </a:prstGeom>
        </p:spPr>
        <p:txBody>
          <a:bodyPr/>
          <a:lstStyle/>
          <a:p>
            <a:pPr marL="0" indent="0">
              <a:buNone/>
            </a:pPr>
            <a:r>
              <a:rPr lang="en-US" b="1" dirty="0">
                <a:solidFill>
                  <a:srgbClr val="503278"/>
                </a:solidFill>
              </a:rPr>
              <a:t>Contact</a:t>
            </a:r>
          </a:p>
          <a:p>
            <a:endParaRPr lang="en-US" dirty="0"/>
          </a:p>
        </p:txBody>
      </p:sp>
    </p:spTree>
    <p:extLst>
      <p:ext uri="{BB962C8B-B14F-4D97-AF65-F5344CB8AC3E}">
        <p14:creationId xmlns:p14="http://schemas.microsoft.com/office/powerpoint/2010/main" val="1289027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Cover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5D40CAF9-4950-4CEB-951E-2FECF9AEE372}" vid="{E0826A1B-E0D8-499D-B733-BA0FFAD36C6A}"/>
    </a:ext>
  </a:extLst>
</a:theme>
</file>

<file path=ppt/theme/theme2.xml><?xml version="1.0" encoding="utf-8"?>
<a:theme xmlns:a="http://schemas.openxmlformats.org/drawingml/2006/main" name="Section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5D40CAF9-4950-4CEB-951E-2FECF9AEE372}" vid="{B490BFAF-7D58-4E0C-BBBA-9D3D51256A42}"/>
    </a:ext>
  </a:extLst>
</a:theme>
</file>

<file path=ppt/theme/theme3.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5D40CAF9-4950-4CEB-951E-2FECF9AEE372}" vid="{52F3589E-CA37-4C38-8BBC-352BF973608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ffff1ce9-1dc9-438b-8148-05014cd97c07">55HQXHK6NHHM-424-26</_dlc_DocId>
    <_dlc_DocIdUrl xmlns="ffff1ce9-1dc9-438b-8148-05014cd97c07">
      <Url>https://hub.omh.ny.gov/guidance/_layouts/DocIdRedir.aspx?ID=55HQXHK6NHHM-424-26</Url>
      <Description>55HQXHK6NHHM-424-26</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342B78866AD3245A1A7D8671FA4795A" ma:contentTypeVersion="1" ma:contentTypeDescription="Create a new document." ma:contentTypeScope="" ma:versionID="46ceaab7709893851ec766cec7bb6fd8">
  <xsd:schema xmlns:xsd="http://www.w3.org/2001/XMLSchema" xmlns:xs="http://www.w3.org/2001/XMLSchema" xmlns:p="http://schemas.microsoft.com/office/2006/metadata/properties" xmlns:ns1="http://schemas.microsoft.com/sharepoint/v3" xmlns:ns2="ffff1ce9-1dc9-438b-8148-05014cd97c07" targetNamespace="http://schemas.microsoft.com/office/2006/metadata/properties" ma:root="true" ma:fieldsID="311e6311dc8f45d033cc7d48253c44ea" ns1:_="" ns2:_="">
    <xsd:import namespace="http://schemas.microsoft.com/sharepoint/v3"/>
    <xsd:import namespace="ffff1ce9-1dc9-438b-8148-05014cd97c07"/>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hidden="true" ma:internalName="PublishingStartDate">
      <xsd:simpleType>
        <xsd:restriction base="dms:Unknown"/>
      </xsd:simpleType>
    </xsd:element>
    <xsd:element name="PublishingExpirationDate" ma:index="12"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fff1ce9-1dc9-438b-8148-05014cd97c07"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F86441-E60D-4495-9820-50FFC7B27329}">
  <ds:schemaRefs>
    <ds:schemaRef ds:uri="http://purl.org/dc/dcmitype/"/>
    <ds:schemaRef ds:uri="http://www.w3.org/XML/1998/namespace"/>
    <ds:schemaRef ds:uri="http://purl.org/dc/terms/"/>
    <ds:schemaRef ds:uri="ffff1ce9-1dc9-438b-8148-05014cd97c07"/>
    <ds:schemaRef ds:uri="http://schemas.microsoft.com/office/2006/documentManagement/type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schemas.microsoft.com/sharepoint/v3"/>
  </ds:schemaRefs>
</ds:datastoreItem>
</file>

<file path=customXml/itemProps2.xml><?xml version="1.0" encoding="utf-8"?>
<ds:datastoreItem xmlns:ds="http://schemas.openxmlformats.org/officeDocument/2006/customXml" ds:itemID="{C7C99BE6-1B41-42CE-A044-E07EACAECF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fff1ce9-1dc9-438b-8148-05014cd97c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5B3CFBD-188E-4C59-B02D-5E222B572FCB}">
  <ds:schemaRefs>
    <ds:schemaRef ds:uri="http://schemas.microsoft.com/sharepoint/events"/>
  </ds:schemaRefs>
</ds:datastoreItem>
</file>

<file path=customXml/itemProps4.xml><?xml version="1.0" encoding="utf-8"?>
<ds:datastoreItem xmlns:ds="http://schemas.openxmlformats.org/officeDocument/2006/customXml" ds:itemID="{5373712F-8FAF-4E78-8CC0-FB8B33919E5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OMH Power Point Template</Template>
  <TotalTime>24184</TotalTime>
  <Words>451</Words>
  <Application>Microsoft Office PowerPoint</Application>
  <PresentationFormat>On-screen Show (16:9)</PresentationFormat>
  <Paragraphs>47</Paragraphs>
  <Slides>8</Slides>
  <Notes>3</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8</vt:i4>
      </vt:variant>
    </vt:vector>
  </HeadingPairs>
  <TitlesOfParts>
    <vt:vector size="13" baseType="lpstr">
      <vt:lpstr>Arial</vt:lpstr>
      <vt:lpstr>Calibri</vt:lpstr>
      <vt:lpstr>Cover Master</vt:lpstr>
      <vt:lpstr>Section Master</vt:lpstr>
      <vt:lpstr>Content Master</vt:lpstr>
      <vt:lpstr>PowerPoint Presentation</vt:lpstr>
      <vt:lpstr>PowerPoint Presentation</vt:lpstr>
      <vt:lpstr>PowerPoint Presentation</vt:lpstr>
      <vt:lpstr>PowerPoint Presentation</vt:lpstr>
      <vt:lpstr>PowerPoint Presentation</vt:lpstr>
      <vt:lpstr>PowerPoint Presentation</vt:lpstr>
      <vt:lpstr>Questions, Comments, Concerns </vt:lpstr>
      <vt:lpstr>PowerPoint Presentation</vt:lpstr>
    </vt:vector>
  </TitlesOfParts>
  <Company>NYSOMH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Genovese, Mark (OMH)</dc:creator>
  <cp:lastModifiedBy>Canuteson, Matthew (OMH)</cp:lastModifiedBy>
  <cp:revision>230</cp:revision>
  <cp:lastPrinted>2020-03-04T15:44:14Z</cp:lastPrinted>
  <dcterms:created xsi:type="dcterms:W3CDTF">2018-10-30T19:04:16Z</dcterms:created>
  <dcterms:modified xsi:type="dcterms:W3CDTF">2022-10-18T23:46:36Z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0x010100C342B78866AD3245A1A7D8671FA4795A</vt:lpwstr>
  </property>
  <property fmtid="{D5CDD505-2E9C-101B-9397-08002B2CF9AE}" pid="3" name="_dlc_DocIdItemGuid">
    <vt:lpwstr>ca9961fb-b674-4d44-a9bd-b70273dca2c5</vt:lpwstr>
  </property>
</Properties>
</file>