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5" r:id="rId3"/>
  </p:sldMasterIdLst>
  <p:notesMasterIdLst>
    <p:notesMasterId r:id="rId22"/>
  </p:notesMasterIdLst>
  <p:sldIdLst>
    <p:sldId id="292" r:id="rId4"/>
    <p:sldId id="612" r:id="rId5"/>
    <p:sldId id="597" r:id="rId6"/>
    <p:sldId id="598" r:id="rId7"/>
    <p:sldId id="599" r:id="rId8"/>
    <p:sldId id="613" r:id="rId9"/>
    <p:sldId id="601" r:id="rId10"/>
    <p:sldId id="602" r:id="rId11"/>
    <p:sldId id="614" r:id="rId12"/>
    <p:sldId id="603" r:id="rId13"/>
    <p:sldId id="604" r:id="rId14"/>
    <p:sldId id="605" r:id="rId15"/>
    <p:sldId id="606" r:id="rId16"/>
    <p:sldId id="607" r:id="rId17"/>
    <p:sldId id="608" r:id="rId18"/>
    <p:sldId id="609" r:id="rId19"/>
    <p:sldId id="450" r:id="rId20"/>
    <p:sldId id="6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Ferris" initials="DA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88536" autoAdjust="0"/>
  </p:normalViewPr>
  <p:slideViewPr>
    <p:cSldViewPr snapToGrid="0">
      <p:cViewPr>
        <p:scale>
          <a:sx n="86" d="100"/>
          <a:sy n="86" d="100"/>
        </p:scale>
        <p:origin x="-2568" y="-456"/>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4193-E402-419E-A35D-2BA115534850}" type="datetimeFigureOut">
              <a:rPr lang="en-US" smtClean="0"/>
              <a:t>11/23/2016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CB2A0-78AE-4586-817D-8983BEFD293C}" type="slidenum">
              <a:rPr lang="en-US" smtClean="0"/>
              <a:t>‹#›</a:t>
            </a:fld>
            <a:endParaRPr lang="en-US" dirty="0"/>
          </a:p>
        </p:txBody>
      </p:sp>
    </p:spTree>
    <p:extLst>
      <p:ext uri="{BB962C8B-B14F-4D97-AF65-F5344CB8AC3E}">
        <p14:creationId xmlns:p14="http://schemas.microsoft.com/office/powerpoint/2010/main" val="340975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FF4DA-3843-7847-97DA-B9AA659DEEC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90676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743200"/>
          </a:xfrm>
        </p:spPr>
        <p:txBody>
          <a:bodyPr anchor="b">
            <a:normAutofit/>
          </a:bodyPr>
          <a:lstStyle>
            <a:lvl1pPr algn="l">
              <a:lnSpc>
                <a:spcPct val="85000"/>
              </a:lnSpc>
              <a:defRPr lang="en-US" sz="7200" dirty="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343400"/>
            <a:ext cx="8229600" cy="1600201"/>
          </a:xfrm>
        </p:spPr>
        <p:txBody>
          <a:bodyPr lIns="0" rIns="0">
            <a:normAutofit/>
          </a:bodyPr>
          <a:lstStyle>
            <a:lvl1pPr marL="0" indent="0" algn="l">
              <a:buNone/>
              <a:defRPr sz="2800" b="1" i="0" cap="all" spc="1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10" name="Rectangle 9"/>
          <p:cNvSpPr/>
          <p:nvPr userDrawn="1"/>
        </p:nvSpPr>
        <p:spPr>
          <a:xfrm flipV="1">
            <a:off x="457201" y="4206242"/>
            <a:ext cx="18287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userDrawn="1"/>
        </p:nvSpPr>
        <p:spPr>
          <a:xfrm>
            <a:off x="2383" y="5989320"/>
            <a:ext cx="9141619" cy="86868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p:cNvSpPr/>
          <p:nvPr userDrawn="1"/>
        </p:nvSpPr>
        <p:spPr>
          <a:xfrm>
            <a:off x="13" y="5943600"/>
            <a:ext cx="9141619"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Date Placeholder 3"/>
          <p:cNvSpPr>
            <a:spLocks noGrp="1"/>
          </p:cNvSpPr>
          <p:nvPr>
            <p:ph type="dt" sz="half" idx="10"/>
          </p:nvPr>
        </p:nvSpPr>
        <p:spPr>
          <a:xfrm>
            <a:off x="7593496" y="6287019"/>
            <a:ext cx="1093304" cy="273282"/>
          </a:xfrm>
          <a:prstGeom prst="rect">
            <a:avLst/>
          </a:prstGeom>
        </p:spPr>
        <p:txBody>
          <a:bodyPr lIns="0" tIns="0" rIns="0" bIns="0" anchor="ctr"/>
          <a:lstStyle>
            <a:lvl1pPr algn="r">
              <a:defRPr lang="en-US" sz="1100" b="1" kern="800" cap="none" baseline="0" smtClean="0">
                <a:solidFill>
                  <a:srgbClr val="FFFFFF"/>
                </a:solidFill>
                <a:latin typeface="+mn-lt"/>
                <a:ea typeface="+mn-ea"/>
                <a:cs typeface="+mn-cs"/>
              </a:defRPr>
            </a:lvl1pPr>
          </a:lstStyle>
          <a:p>
            <a:fld id="{538808B7-DE89-4D4F-AA1D-9B71AC4858BE}" type="datetime4">
              <a:rPr lang="it-IT"/>
              <a:pPr/>
              <a:t>23 novembre 2016</a:t>
            </a:fld>
            <a:endParaRPr lang="it-IT"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95060"/>
            <a:ext cx="3466222" cy="457200"/>
          </a:xfrm>
          <a:prstGeom prst="rect">
            <a:avLst/>
          </a:prstGeom>
        </p:spPr>
      </p:pic>
    </p:spTree>
    <p:extLst>
      <p:ext uri="{BB962C8B-B14F-4D97-AF65-F5344CB8AC3E}">
        <p14:creationId xmlns:p14="http://schemas.microsoft.com/office/powerpoint/2010/main" val="2690347214"/>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852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6166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und Picture">
    <p:spTree>
      <p:nvGrpSpPr>
        <p:cNvPr id="1" name=""/>
        <p:cNvGrpSpPr/>
        <p:nvPr/>
      </p:nvGrpSpPr>
      <p:grpSpPr>
        <a:xfrm>
          <a:off x="0" y="0"/>
          <a:ext cx="0" cy="0"/>
          <a:chOff x="0" y="0"/>
          <a:chExt cx="0" cy="0"/>
        </a:xfrm>
      </p:grpSpPr>
      <p:sp>
        <p:nvSpPr>
          <p:cNvPr id="2" name="Title 1"/>
          <p:cNvSpPr>
            <a:spLocks noGrp="1"/>
          </p:cNvSpPr>
          <p:nvPr>
            <p:ph type="title"/>
          </p:nvPr>
        </p:nvSpPr>
        <p:spPr>
          <a:xfrm>
            <a:off x="4343400" y="1828800"/>
            <a:ext cx="4343400" cy="2743200"/>
          </a:xfrm>
        </p:spPr>
        <p:txBody>
          <a:bodyPr anchor="ctr"/>
          <a:lstStyle/>
          <a:p>
            <a:r>
              <a:rPr lang="en-US" smtClean="0"/>
              <a:t>Click to edit Master title style</a:t>
            </a:r>
            <a:endParaRPr lang="en-US" dirty="0"/>
          </a:p>
        </p:txBody>
      </p:sp>
      <p:sp>
        <p:nvSpPr>
          <p:cNvPr id="8" name="Picture Placeholder 2"/>
          <p:cNvSpPr>
            <a:spLocks noGrp="1" noChangeAspect="1"/>
          </p:cNvSpPr>
          <p:nvPr>
            <p:ph type="pic" idx="1"/>
          </p:nvPr>
        </p:nvSpPr>
        <p:spPr>
          <a:xfrm>
            <a:off x="457200" y="1371600"/>
            <a:ext cx="3657600" cy="3657600"/>
          </a:xfrm>
          <a:prstGeom prst="ellipse">
            <a:avLst/>
          </a:prstGeom>
          <a:solidFill>
            <a:schemeClr val="bg2">
              <a:lumMod val="90000"/>
            </a:schemeClr>
          </a:solidFill>
          <a:effectLst>
            <a:outerShdw blurRad="50800" dist="50800" dir="7200000" algn="t" rotWithShape="0">
              <a:prstClr val="black">
                <a:alpha val="20000"/>
              </a:prstClr>
            </a:outerShdw>
          </a:effectLst>
        </p:spPr>
        <p:txBody>
          <a:bodyPr lIns="457200" tIns="457200" anchor="t">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70464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out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a:xfrm>
            <a:off x="457201" y="1600202"/>
            <a:ext cx="8229600" cy="43434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20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85800" y="1600200"/>
            <a:ext cx="3886200" cy="0"/>
          </a:xfrm>
          <a:prstGeom prst="line">
            <a:avLst/>
          </a:prstGeom>
          <a:ln w="50800">
            <a:solidFill>
              <a:srgbClr val="3A3F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38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743200"/>
          </a:xfrm>
        </p:spPr>
        <p:txBody>
          <a:bodyPr anchor="b">
            <a:normAutofit/>
          </a:bodyPr>
          <a:lstStyle>
            <a:lvl1pPr algn="l">
              <a:lnSpc>
                <a:spcPct val="85000"/>
              </a:lnSpc>
              <a:defRPr lang="en-US" sz="7200" dirty="0"/>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8229600" cy="1600201"/>
          </a:xfrm>
        </p:spPr>
        <p:txBody>
          <a:bodyPr lIns="0" rIns="0">
            <a:normAutofit/>
          </a:bodyPr>
          <a:lstStyle>
            <a:lvl1pPr marL="0" indent="0" algn="l">
              <a:buNone/>
              <a:defRPr sz="2800" b="1" i="0" cap="all" spc="100" baseline="0">
                <a:solidFill>
                  <a:srgbClr val="696A77"/>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0" name="Rectangle 9"/>
          <p:cNvSpPr/>
          <p:nvPr userDrawn="1"/>
        </p:nvSpPr>
        <p:spPr>
          <a:xfrm flipV="1">
            <a:off x="457201" y="4206242"/>
            <a:ext cx="18287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383" y="5989320"/>
            <a:ext cx="9141619" cy="86868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3" y="5943600"/>
            <a:ext cx="9141619"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Date Placeholder 3"/>
          <p:cNvSpPr>
            <a:spLocks noGrp="1"/>
          </p:cNvSpPr>
          <p:nvPr>
            <p:ph type="dt" sz="half" idx="10"/>
          </p:nvPr>
        </p:nvSpPr>
        <p:spPr>
          <a:xfrm>
            <a:off x="7593496" y="6287019"/>
            <a:ext cx="1093304" cy="273282"/>
          </a:xfrm>
          <a:prstGeom prst="rect">
            <a:avLst/>
          </a:prstGeom>
        </p:spPr>
        <p:txBody>
          <a:bodyPr lIns="0" tIns="0" rIns="0" bIns="0" anchor="ctr"/>
          <a:lstStyle>
            <a:lvl1pPr algn="r">
              <a:defRPr lang="en-US" sz="1100" b="1" kern="800" cap="none" baseline="0" smtClean="0">
                <a:solidFill>
                  <a:srgbClr val="FFFFFF"/>
                </a:solidFill>
                <a:latin typeface="+mn-lt"/>
                <a:ea typeface="+mn-ea"/>
                <a:cs typeface="+mn-cs"/>
              </a:defRPr>
            </a:lvl1pPr>
          </a:lstStyle>
          <a:p>
            <a:fld id="{7500E454-470F-1D43-8A35-7A5D5F8C038C}" type="datetime4">
              <a:rPr lang="it-IT"/>
              <a:pPr/>
              <a:t>23 novembre 2016</a:t>
            </a:fld>
            <a:endParaRPr lang="it-IT"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95060"/>
            <a:ext cx="3466222" cy="457200"/>
          </a:xfrm>
          <a:prstGeom prst="rect">
            <a:avLst/>
          </a:prstGeom>
        </p:spPr>
      </p:pic>
    </p:spTree>
    <p:extLst>
      <p:ext uri="{BB962C8B-B14F-4D97-AF65-F5344CB8AC3E}">
        <p14:creationId xmlns:p14="http://schemas.microsoft.com/office/powerpoint/2010/main" val="1362869640"/>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8" name="Rectangle 7"/>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2"/>
          <p:cNvSpPr>
            <a:spLocks noGrp="1"/>
          </p:cNvSpPr>
          <p:nvPr>
            <p:ph idx="1"/>
          </p:nvPr>
        </p:nvSpPr>
        <p:spPr>
          <a:xfrm>
            <a:off x="457201" y="1600202"/>
            <a:ext cx="8229600" cy="43434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599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7" name="Rectangle 6"/>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18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Tree>
    <p:extLst>
      <p:ext uri="{BB962C8B-B14F-4D97-AF65-F5344CB8AC3E}">
        <p14:creationId xmlns:p14="http://schemas.microsoft.com/office/powerpoint/2010/main" val="3857442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out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7" name="Text Placeholder 2"/>
          <p:cNvSpPr>
            <a:spLocks noGrp="1"/>
          </p:cNvSpPr>
          <p:nvPr>
            <p:ph idx="1"/>
          </p:nvPr>
        </p:nvSpPr>
        <p:spPr>
          <a:xfrm>
            <a:off x="457201" y="1600202"/>
            <a:ext cx="8229600" cy="43434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8" name="Rectangle 7"/>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50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8106"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228603"/>
            <a:ext cx="2286000" cy="1828799"/>
          </a:xfrm>
        </p:spPr>
        <p:txBody>
          <a:bodyPr anchor="b">
            <a:normAutofit/>
          </a:bodyPr>
          <a:lstStyle>
            <a:lvl1pPr>
              <a:defRPr sz="3600" b="1">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2286001"/>
            <a:ext cx="2286000" cy="3657600"/>
          </a:xfrm>
        </p:spPr>
        <p:txBody>
          <a:bodyPr lIns="0" rIns="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00450" y="6392695"/>
            <a:ext cx="3486150" cy="273283"/>
          </a:xfrm>
        </p:spPr>
        <p:txBody>
          <a:bodyPr/>
          <a:lstStyle>
            <a:lvl1pPr algn="l">
              <a:defRPr baseline="0">
                <a:solidFill>
                  <a:schemeClr val="tx2"/>
                </a:solidFill>
              </a:defRPr>
            </a:lvl1pPr>
          </a:lstStyle>
          <a:p>
            <a:endParaRPr lang="en-US" dirty="0">
              <a:solidFill>
                <a:srgbClr val="342D34"/>
              </a:solidFill>
            </a:endParaRPr>
          </a:p>
        </p:txBody>
      </p:sp>
      <p:sp>
        <p:nvSpPr>
          <p:cNvPr id="7" name="Slide Number Placeholder 6"/>
          <p:cNvSpPr>
            <a:spLocks noGrp="1"/>
          </p:cNvSpPr>
          <p:nvPr>
            <p:ph type="sldNum" sz="quarter" idx="12"/>
          </p:nvPr>
        </p:nvSpPr>
        <p:spPr>
          <a:xfrm>
            <a:off x="7772400" y="6392695"/>
            <a:ext cx="914400" cy="273283"/>
          </a:xfrm>
        </p:spPr>
        <p:txBody>
          <a:bodyPr/>
          <a:lstStyle>
            <a:lvl1pPr>
              <a:defRPr>
                <a:solidFill>
                  <a:schemeClr val="tx2"/>
                </a:solidFill>
              </a:defRPr>
            </a:lvl1pPr>
          </a:lstStyle>
          <a:p>
            <a:fld id="{509765B4-03FE-B04D-8DC2-E2C89606BAC3}" type="slidenum">
              <a:rPr smtClean="0">
                <a:solidFill>
                  <a:srgbClr val="342D34"/>
                </a:solidFill>
              </a:rPr>
              <a:pPr/>
              <a:t>‹#›</a:t>
            </a:fld>
            <a:endParaRPr dirty="0">
              <a:solidFill>
                <a:srgbClr val="342D34"/>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2693"/>
            <a:ext cx="925032" cy="274320"/>
          </a:xfrm>
          <a:prstGeom prst="rect">
            <a:avLst/>
          </a:prstGeom>
        </p:spPr>
      </p:pic>
      <p:sp>
        <p:nvSpPr>
          <p:cNvPr id="12" name="Text Placeholder 2"/>
          <p:cNvSpPr>
            <a:spLocks noGrp="1"/>
          </p:cNvSpPr>
          <p:nvPr>
            <p:ph idx="1"/>
          </p:nvPr>
        </p:nvSpPr>
        <p:spPr>
          <a:xfrm>
            <a:off x="3381018" y="228602"/>
            <a:ext cx="5305783" cy="5715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5634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029200"/>
            <a:ext cx="9141619" cy="1828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983480"/>
            <a:ext cx="9141619"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6003" y="5212080"/>
            <a:ext cx="8229600" cy="644056"/>
          </a:xfrm>
        </p:spPr>
        <p:txBody>
          <a:bodyPr tIns="0" bIns="0" anchor="b">
            <a:noAutofit/>
          </a:bodyPr>
          <a:lstStyle>
            <a:lvl1pPr>
              <a:defRPr sz="36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4983480"/>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6003" y="6035040"/>
            <a:ext cx="8229612" cy="640080"/>
          </a:xfrm>
        </p:spPr>
        <p:txBody>
          <a:bodyPr lIns="0" tIns="0" rIns="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485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und Picture">
    <p:spTree>
      <p:nvGrpSpPr>
        <p:cNvPr id="1" name=""/>
        <p:cNvGrpSpPr/>
        <p:nvPr/>
      </p:nvGrpSpPr>
      <p:grpSpPr>
        <a:xfrm>
          <a:off x="0" y="0"/>
          <a:ext cx="0" cy="0"/>
          <a:chOff x="0" y="0"/>
          <a:chExt cx="0" cy="0"/>
        </a:xfrm>
      </p:grpSpPr>
      <p:sp>
        <p:nvSpPr>
          <p:cNvPr id="2" name="Title 1"/>
          <p:cNvSpPr>
            <a:spLocks noGrp="1"/>
          </p:cNvSpPr>
          <p:nvPr>
            <p:ph type="title"/>
          </p:nvPr>
        </p:nvSpPr>
        <p:spPr>
          <a:xfrm>
            <a:off x="4343400" y="1828800"/>
            <a:ext cx="4343400" cy="2743200"/>
          </a:xfrm>
        </p:spPr>
        <p:txBody>
          <a:bodyPr anchor="ct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7" name="Picture Placeholder 2"/>
          <p:cNvSpPr>
            <a:spLocks noGrp="1" noChangeAspect="1"/>
          </p:cNvSpPr>
          <p:nvPr>
            <p:ph type="pic" idx="1"/>
          </p:nvPr>
        </p:nvSpPr>
        <p:spPr>
          <a:xfrm>
            <a:off x="457200" y="1371600"/>
            <a:ext cx="3657600" cy="3657600"/>
          </a:xfrm>
          <a:prstGeom prst="ellipse">
            <a:avLst/>
          </a:prstGeom>
          <a:solidFill>
            <a:schemeClr val="bg2">
              <a:lumMod val="90000"/>
            </a:schemeClr>
          </a:solidFill>
          <a:effectLst>
            <a:outerShdw blurRad="50800" dist="50800" dir="7200000" algn="t" rotWithShape="0">
              <a:prstClr val="black">
                <a:alpha val="20000"/>
              </a:prstClr>
            </a:outerShdw>
          </a:effectLst>
        </p:spPr>
        <p:txBody>
          <a:bodyPr lIns="457200" tIns="457200" anchor="t">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59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7" name="Rectangle 6"/>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778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Tree>
    <p:extLst>
      <p:ext uri="{BB962C8B-B14F-4D97-AF65-F5344CB8AC3E}">
        <p14:creationId xmlns:p14="http://schemas.microsoft.com/office/powerpoint/2010/main" val="15162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ithout ru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Tree>
    <p:extLst>
      <p:ext uri="{BB962C8B-B14F-4D97-AF65-F5344CB8AC3E}">
        <p14:creationId xmlns:p14="http://schemas.microsoft.com/office/powerpoint/2010/main" val="269056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8106"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228603"/>
            <a:ext cx="2286000" cy="1828799"/>
          </a:xfrm>
        </p:spPr>
        <p:txBody>
          <a:bodyPr anchor="b">
            <a:normAutofit/>
          </a:bodyPr>
          <a:lstStyle>
            <a:lvl1pPr>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81018" y="228603"/>
            <a:ext cx="5305782" cy="5714999"/>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1"/>
            <a:ext cx="2286000" cy="3657600"/>
          </a:xfrm>
        </p:spPr>
        <p:txBody>
          <a:bodyPr lIns="0" rIns="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3600450" y="6392695"/>
            <a:ext cx="3486150" cy="273283"/>
          </a:xfrm>
        </p:spPr>
        <p:txBody>
          <a:bodyPr/>
          <a:lstStyle>
            <a:lvl1pPr algn="l">
              <a:defRPr baseline="0">
                <a:solidFill>
                  <a:schemeClr val="bg1"/>
                </a:solidFill>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7772400" y="6392695"/>
            <a:ext cx="914400" cy="273283"/>
          </a:xfrm>
        </p:spPr>
        <p:txBody>
          <a:bodyPr/>
          <a:lstStyle>
            <a:lvl1pPr>
              <a:defRPr>
                <a:solidFill>
                  <a:schemeClr val="bg1"/>
                </a:solidFill>
              </a:defRPr>
            </a:lvl1pPr>
          </a:lstStyle>
          <a:p>
            <a:fld id="{509765B4-03FE-B04D-8DC2-E2C89606BAC3}" type="slidenum">
              <a:rPr lang="uk-UA" smtClean="0">
                <a:solidFill>
                  <a:srgbClr val="FFFFFF"/>
                </a:solidFill>
              </a:rPr>
              <a:pPr/>
              <a:t>‹#›</a:t>
            </a:fld>
            <a:endParaRPr lang="uk-UA">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2693"/>
            <a:ext cx="925032" cy="274320"/>
          </a:xfrm>
          <a:prstGeom prst="rect">
            <a:avLst/>
          </a:prstGeom>
        </p:spPr>
      </p:pic>
    </p:spTree>
    <p:extLst>
      <p:ext uri="{BB962C8B-B14F-4D97-AF65-F5344CB8AC3E}">
        <p14:creationId xmlns:p14="http://schemas.microsoft.com/office/powerpoint/2010/main" val="407312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und Picture">
    <p:spTree>
      <p:nvGrpSpPr>
        <p:cNvPr id="1" name=""/>
        <p:cNvGrpSpPr/>
        <p:nvPr/>
      </p:nvGrpSpPr>
      <p:grpSpPr>
        <a:xfrm>
          <a:off x="0" y="0"/>
          <a:ext cx="0" cy="0"/>
          <a:chOff x="0" y="0"/>
          <a:chExt cx="0" cy="0"/>
        </a:xfrm>
      </p:grpSpPr>
      <p:sp>
        <p:nvSpPr>
          <p:cNvPr id="2" name="Title 1"/>
          <p:cNvSpPr>
            <a:spLocks noGrp="1"/>
          </p:cNvSpPr>
          <p:nvPr>
            <p:ph type="title"/>
          </p:nvPr>
        </p:nvSpPr>
        <p:spPr>
          <a:xfrm>
            <a:off x="4343400" y="1828800"/>
            <a:ext cx="4343400" cy="2743200"/>
          </a:xfrm>
        </p:spPr>
        <p:txBody>
          <a:bodyPr anchor="ct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765B4-03FE-B04D-8DC2-E2C89606BAC3}" type="slidenum">
              <a:rPr/>
              <a:pPr/>
              <a:t>‹#›</a:t>
            </a:fld>
            <a:endParaRPr dirty="0"/>
          </a:p>
        </p:txBody>
      </p:sp>
      <p:sp>
        <p:nvSpPr>
          <p:cNvPr id="8" name="Picture Placeholder 2"/>
          <p:cNvSpPr>
            <a:spLocks noGrp="1" noChangeAspect="1"/>
          </p:cNvSpPr>
          <p:nvPr>
            <p:ph type="pic" idx="1"/>
          </p:nvPr>
        </p:nvSpPr>
        <p:spPr>
          <a:xfrm>
            <a:off x="457200" y="1371600"/>
            <a:ext cx="3657600" cy="3657600"/>
          </a:xfrm>
          <a:prstGeom prst="ellipse">
            <a:avLst/>
          </a:prstGeom>
          <a:solidFill>
            <a:schemeClr val="bg2">
              <a:lumMod val="90000"/>
            </a:schemeClr>
          </a:solidFill>
          <a:effectLst>
            <a:outerShdw blurRad="50800" dist="50800" dir="7200000" algn="t" rotWithShape="0">
              <a:prstClr val="black">
                <a:alpha val="20000"/>
              </a:prstClr>
            </a:outerShdw>
          </a:effectLst>
        </p:spPr>
        <p:txBody>
          <a:bodyPr lIns="457200" tIns="457200" anchor="t">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31123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743200"/>
          </a:xfrm>
        </p:spPr>
        <p:txBody>
          <a:bodyPr anchor="b">
            <a:normAutofit/>
          </a:bodyPr>
          <a:lstStyle>
            <a:lvl1pPr algn="l">
              <a:lnSpc>
                <a:spcPct val="85000"/>
              </a:lnSpc>
              <a:defRPr lang="en-US" sz="7200" dirty="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343400"/>
            <a:ext cx="8229600" cy="1600201"/>
          </a:xfrm>
        </p:spPr>
        <p:txBody>
          <a:bodyPr lIns="0" rIns="0">
            <a:normAutofit/>
          </a:bodyPr>
          <a:lstStyle>
            <a:lvl1pPr marL="0" indent="0" algn="l">
              <a:buNone/>
              <a:defRPr sz="2800" b="1" i="0" cap="all" spc="100" baseline="0">
                <a:solidFill>
                  <a:srgbClr val="696A77"/>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10" name="Rectangle 9"/>
          <p:cNvSpPr/>
          <p:nvPr userDrawn="1"/>
        </p:nvSpPr>
        <p:spPr>
          <a:xfrm flipV="1">
            <a:off x="457201" y="4206242"/>
            <a:ext cx="18287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18405"/>
            <a:ext cx="1171712" cy="347472"/>
          </a:xfrm>
          <a:prstGeom prst="rect">
            <a:avLst/>
          </a:prstGeom>
        </p:spPr>
      </p:pic>
    </p:spTree>
    <p:extLst>
      <p:ext uri="{BB962C8B-B14F-4D97-AF65-F5344CB8AC3E}">
        <p14:creationId xmlns:p14="http://schemas.microsoft.com/office/powerpoint/2010/main" val="1956386178"/>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7"/>
          <p:cNvSpPr/>
          <p:nvPr userDrawn="1"/>
        </p:nvSpPr>
        <p:spPr>
          <a:xfrm flipV="1">
            <a:off x="457200" y="1463043"/>
            <a:ext cx="82296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2"/>
          <p:cNvSpPr>
            <a:spLocks noGrp="1"/>
          </p:cNvSpPr>
          <p:nvPr>
            <p:ph idx="1"/>
          </p:nvPr>
        </p:nvSpPr>
        <p:spPr>
          <a:xfrm>
            <a:off x="457201" y="1600202"/>
            <a:ext cx="8229600" cy="43434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593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emf"/><Relationship Id="rId4" Type="http://schemas.openxmlformats.org/officeDocument/2006/relationships/slideLayout" Target="../slideLayouts/slideLayout11.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emf"/><Relationship Id="rId5" Type="http://schemas.openxmlformats.org/officeDocument/2006/relationships/slideLayout" Target="../slideLayouts/slideLayout19.xml"/><Relationship Id="rId10" Type="http://schemas.openxmlformats.org/officeDocument/2006/relationships/image" Target="../media/image4.jp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flipV="1">
            <a:off x="1" y="6354597"/>
            <a:ext cx="9144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 y="6400800"/>
            <a:ext cx="9144001" cy="457200"/>
          </a:xfrm>
          <a:prstGeom prst="rect">
            <a:avLst/>
          </a:prstGeom>
          <a:gradFill flip="none" rotWithShape="1">
            <a:gsLst>
              <a:gs pos="100000">
                <a:srgbClr val="7B2092"/>
              </a:gs>
              <a:gs pos="0">
                <a:srgbClr val="54137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28601"/>
            <a:ext cx="8229600" cy="1143000"/>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3434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43200" y="6492240"/>
            <a:ext cx="3657600" cy="273282"/>
          </a:xfrm>
          <a:prstGeom prst="rect">
            <a:avLst/>
          </a:prstGeom>
        </p:spPr>
        <p:txBody>
          <a:bodyPr vert="horz" wrap="none" lIns="0" tIns="0" rIns="0" bIns="0" rtlCol="0" anchor="ctr"/>
          <a:lstStyle>
            <a:lvl1pPr algn="ctr">
              <a:defRPr sz="900" b="1"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772400" y="6492242"/>
            <a:ext cx="914400" cy="273283"/>
          </a:xfrm>
          <a:prstGeom prst="rect">
            <a:avLst/>
          </a:prstGeom>
        </p:spPr>
        <p:txBody>
          <a:bodyPr vert="horz" wrap="none" lIns="0" tIns="0" rIns="0" bIns="0" rtlCol="0" anchor="ctr"/>
          <a:lstStyle>
            <a:lvl1pPr algn="r">
              <a:defRPr lang="en-US" sz="900" b="1" i="0" kern="1200" smtClean="0">
                <a:solidFill>
                  <a:srgbClr val="FFFFFF"/>
                </a:solidFill>
                <a:latin typeface="Arial Black" charset="0"/>
                <a:ea typeface="Arial Black" charset="0"/>
                <a:cs typeface="Arial Black" charset="0"/>
              </a:defRPr>
            </a:lvl1pPr>
          </a:lstStyle>
          <a:p>
            <a:fld id="{509765B4-03FE-B04D-8DC2-E2C89606BAC3}" type="slidenum">
              <a:rPr lang="uk-UA"/>
              <a:pPr/>
              <a:t>‹#›</a:t>
            </a:fld>
            <a:endParaRPr lang="uk-UA" dirty="0"/>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 y="6492240"/>
            <a:ext cx="925032" cy="274320"/>
          </a:xfrm>
          <a:prstGeom prst="rect">
            <a:avLst/>
          </a:prstGeom>
        </p:spPr>
      </p:pic>
    </p:spTree>
    <p:extLst>
      <p:ext uri="{BB962C8B-B14F-4D97-AF65-F5344CB8AC3E}">
        <p14:creationId xmlns:p14="http://schemas.microsoft.com/office/powerpoint/2010/main" val="8201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914400" rtl="0" eaLnBrk="1" latinLnBrk="0" hangingPunct="1">
        <a:lnSpc>
          <a:spcPct val="85000"/>
        </a:lnSpc>
        <a:spcBef>
          <a:spcPct val="0"/>
        </a:spcBef>
        <a:buNone/>
        <a:defRPr sz="4800" b="1" kern="1200" spc="-5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Tx/>
        <a:buSzPct val="100000"/>
        <a:buFont typeface="LucidaGrande" charset="0"/>
        <a:buChar char="‣"/>
        <a:tabLst/>
        <a:defRPr sz="2400" b="1" kern="1200" spc="0" baseline="0">
          <a:solidFill>
            <a:schemeClr val="bg1"/>
          </a:solidFill>
          <a:latin typeface="+mn-lt"/>
          <a:ea typeface="+mn-ea"/>
          <a:cs typeface="+mn-cs"/>
        </a:defRPr>
      </a:lvl1pPr>
      <a:lvl2pPr marL="365760" indent="-228600" algn="l" defTabSz="914400" rtl="0" eaLnBrk="1" latinLnBrk="0" hangingPunct="1">
        <a:lnSpc>
          <a:spcPct val="100000"/>
        </a:lnSpc>
        <a:spcBef>
          <a:spcPts val="0"/>
        </a:spcBef>
        <a:spcAft>
          <a:spcPts val="600"/>
        </a:spcAft>
        <a:buClrTx/>
        <a:buFont typeface="LucidaGrande" charset="0"/>
        <a:buChar char="•"/>
        <a:defRPr sz="2400" kern="1200" spc="0" baseline="0">
          <a:solidFill>
            <a:schemeClr val="bg1"/>
          </a:solidFill>
          <a:latin typeface="+mn-lt"/>
          <a:ea typeface="+mn-ea"/>
          <a:cs typeface="+mn-cs"/>
        </a:defRPr>
      </a:lvl2pPr>
      <a:lvl3pPr marL="548640" indent="-228600" algn="l" defTabSz="914400" rtl="0" eaLnBrk="1" latinLnBrk="0" hangingPunct="1">
        <a:lnSpc>
          <a:spcPct val="100000"/>
        </a:lnSpc>
        <a:spcBef>
          <a:spcPts val="0"/>
        </a:spcBef>
        <a:spcAft>
          <a:spcPts val="600"/>
        </a:spcAft>
        <a:buClrTx/>
        <a:buFont typeface="LucidaGrande" charset="0"/>
        <a:buChar char="◦"/>
        <a:defRPr sz="1600" kern="1200" spc="0" baseline="0">
          <a:solidFill>
            <a:schemeClr val="bg1"/>
          </a:solidFill>
          <a:latin typeface="+mn-lt"/>
          <a:ea typeface="+mn-ea"/>
          <a:cs typeface="+mn-cs"/>
        </a:defRPr>
      </a:lvl3pPr>
      <a:lvl4pPr marL="731520" indent="-228600" algn="l" defTabSz="914400" rtl="0" eaLnBrk="1" latinLnBrk="0" hangingPunct="1">
        <a:lnSpc>
          <a:spcPct val="100000"/>
        </a:lnSpc>
        <a:spcBef>
          <a:spcPts val="0"/>
        </a:spcBef>
        <a:spcAft>
          <a:spcPts val="600"/>
        </a:spcAft>
        <a:buClrTx/>
        <a:buFont typeface="LucidaGrande" charset="0"/>
        <a:buChar char="✓"/>
        <a:defRPr sz="1600" kern="1200" spc="0" baseline="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600"/>
        </a:spcAft>
        <a:buClrTx/>
        <a:buFont typeface="ZapfDingbatsITC" charset="0"/>
        <a:buChar char="✚"/>
        <a:defRPr sz="1600" kern="1200" spc="0" baseline="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44">
          <p15:clr>
            <a:srgbClr val="F26B43"/>
          </p15:clr>
        </p15:guide>
        <p15:guide id="2" pos="288">
          <p15:clr>
            <a:srgbClr val="F26B43"/>
          </p15:clr>
        </p15:guide>
        <p15:guide id="3" orient="horz" pos="864">
          <p15:clr>
            <a:srgbClr val="F26B43"/>
          </p15:clr>
        </p15:guide>
        <p15:guide id="4" pos="5472">
          <p15:clr>
            <a:srgbClr val="F26B43"/>
          </p15:clr>
        </p15:guide>
        <p15:guide id="5" orient="horz" pos="1008">
          <p15:clr>
            <a:srgbClr val="F26B43"/>
          </p15:clr>
        </p15:guide>
        <p15:guide id="6" orient="horz" pos="3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8229600" cy="1143000"/>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3434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1" y="6218405"/>
            <a:ext cx="1171712" cy="347472"/>
          </a:xfrm>
          <a:prstGeom prst="rect">
            <a:avLst/>
          </a:prstGeom>
        </p:spPr>
      </p:pic>
    </p:spTree>
    <p:extLst>
      <p:ext uri="{BB962C8B-B14F-4D97-AF65-F5344CB8AC3E}">
        <p14:creationId xmlns:p14="http://schemas.microsoft.com/office/powerpoint/2010/main" val="24673578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89" r:id="rId7"/>
  </p:sldLayoutIdLst>
  <p:hf sldNum="0" hdr="0" ftr="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accent1"/>
        </a:buClr>
        <a:buSzPct val="100000"/>
        <a:buFont typeface="LucidaGrande" charset="0"/>
        <a:buChar char="‣"/>
        <a:tabLst/>
        <a:defRPr sz="2400" b="1" kern="1200" spc="0" baseline="0">
          <a:solidFill>
            <a:schemeClr val="tx1">
              <a:lumMod val="75000"/>
              <a:lumOff val="25000"/>
            </a:schemeClr>
          </a:solidFill>
          <a:latin typeface="+mn-lt"/>
          <a:ea typeface="+mn-ea"/>
          <a:cs typeface="+mn-cs"/>
        </a:defRPr>
      </a:lvl1pPr>
      <a:lvl2pPr marL="365760" indent="-228600" algn="l" defTabSz="914400" rtl="0" eaLnBrk="1" latinLnBrk="0" hangingPunct="1">
        <a:lnSpc>
          <a:spcPct val="100000"/>
        </a:lnSpc>
        <a:spcBef>
          <a:spcPts val="0"/>
        </a:spcBef>
        <a:spcAft>
          <a:spcPts val="600"/>
        </a:spcAft>
        <a:buClr>
          <a:schemeClr val="accent1"/>
        </a:buClr>
        <a:buFont typeface="LucidaGrande" charset="0"/>
        <a:buChar char="•"/>
        <a:defRPr sz="2400" kern="1200" spc="0" baseline="0">
          <a:solidFill>
            <a:schemeClr val="tx1">
              <a:lumMod val="75000"/>
              <a:lumOff val="25000"/>
            </a:schemeClr>
          </a:solidFill>
          <a:latin typeface="+mn-lt"/>
          <a:ea typeface="+mn-ea"/>
          <a:cs typeface="+mn-cs"/>
        </a:defRPr>
      </a:lvl2pPr>
      <a:lvl3pPr marL="548640" indent="-228600" algn="l" defTabSz="914400" rtl="0" eaLnBrk="1" latinLnBrk="0" hangingPunct="1">
        <a:lnSpc>
          <a:spcPct val="100000"/>
        </a:lnSpc>
        <a:spcBef>
          <a:spcPts val="0"/>
        </a:spcBef>
        <a:spcAft>
          <a:spcPts val="600"/>
        </a:spcAft>
        <a:buClr>
          <a:schemeClr val="accent1"/>
        </a:buClr>
        <a:buFont typeface="LucidaGrande" charset="0"/>
        <a:buChar char="◦"/>
        <a:defRPr sz="1600" kern="1200" spc="0" baseline="0">
          <a:solidFill>
            <a:schemeClr val="tx1">
              <a:lumMod val="75000"/>
              <a:lumOff val="25000"/>
            </a:schemeClr>
          </a:solidFill>
          <a:latin typeface="+mn-lt"/>
          <a:ea typeface="+mn-ea"/>
          <a:cs typeface="+mn-cs"/>
        </a:defRPr>
      </a:lvl3pPr>
      <a:lvl4pPr marL="731520" indent="-228600" algn="l" defTabSz="914400" rtl="0" eaLnBrk="1" latinLnBrk="0" hangingPunct="1">
        <a:lnSpc>
          <a:spcPct val="100000"/>
        </a:lnSpc>
        <a:spcBef>
          <a:spcPts val="0"/>
        </a:spcBef>
        <a:spcAft>
          <a:spcPts val="600"/>
        </a:spcAft>
        <a:buClr>
          <a:schemeClr val="accent1"/>
        </a:buClr>
        <a:buFont typeface="LucidaGrande" charset="0"/>
        <a:buChar char="✓"/>
        <a:defRPr sz="1600" kern="1200" spc="0" baseline="0">
          <a:solidFill>
            <a:schemeClr val="tx1">
              <a:lumMod val="75000"/>
              <a:lumOff val="25000"/>
            </a:schemeClr>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accent1"/>
        </a:buClr>
        <a:buFont typeface="ZapfDingbatsITC" charset="0"/>
        <a:buChar char="✚"/>
        <a:defRPr sz="1600" kern="1200" spc="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44">
          <p15:clr>
            <a:srgbClr val="F26B43"/>
          </p15:clr>
        </p15:guide>
        <p15:guide id="2" pos="288">
          <p15:clr>
            <a:srgbClr val="F26B43"/>
          </p15:clr>
        </p15:guide>
        <p15:guide id="3" orient="horz" pos="864">
          <p15:clr>
            <a:srgbClr val="F26B43"/>
          </p15:clr>
        </p15:guide>
        <p15:guide id="4" pos="5472">
          <p15:clr>
            <a:srgbClr val="F26B43"/>
          </p15:clr>
        </p15:guide>
        <p15:guide id="5" orient="horz" pos="1008">
          <p15:clr>
            <a:srgbClr val="F26B43"/>
          </p15:clr>
        </p15:guide>
        <p15:guide id="6" orient="horz" pos="3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flipV="1">
            <a:off x="1" y="6354597"/>
            <a:ext cx="9144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00800"/>
            <a:ext cx="9144001" cy="457200"/>
          </a:xfrm>
          <a:prstGeom prst="rect">
            <a:avLst/>
          </a:prstGeom>
          <a:gradFill flip="none" rotWithShape="1">
            <a:gsLst>
              <a:gs pos="100000">
                <a:srgbClr val="7B2092"/>
              </a:gs>
              <a:gs pos="0">
                <a:srgbClr val="54137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28601"/>
            <a:ext cx="8229600" cy="11430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600202"/>
            <a:ext cx="8229600" cy="43434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743200" y="6492240"/>
            <a:ext cx="3657600" cy="273282"/>
          </a:xfrm>
          <a:prstGeom prst="rect">
            <a:avLst/>
          </a:prstGeom>
        </p:spPr>
        <p:txBody>
          <a:bodyPr vert="horz" wrap="none" lIns="0" tIns="0" rIns="0" bIns="0" rtlCol="0" anchor="ctr"/>
          <a:lstStyle>
            <a:lvl1pPr algn="ctr">
              <a:defRPr sz="900" b="1"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772400" y="6492242"/>
            <a:ext cx="914400" cy="273283"/>
          </a:xfrm>
          <a:prstGeom prst="rect">
            <a:avLst/>
          </a:prstGeom>
        </p:spPr>
        <p:txBody>
          <a:bodyPr vert="horz" wrap="none" lIns="0" tIns="0" rIns="0" bIns="0" rtlCol="0" anchor="ctr"/>
          <a:lstStyle>
            <a:lvl1pPr algn="r">
              <a:defRPr lang="en-US" sz="900" b="1" i="0" kern="1200" smtClean="0">
                <a:solidFill>
                  <a:srgbClr val="FFFFFF"/>
                </a:solidFill>
                <a:latin typeface="Arial Black" charset="0"/>
                <a:ea typeface="Arial Black" charset="0"/>
                <a:cs typeface="Arial Black" charset="0"/>
              </a:defRPr>
            </a:lvl1pPr>
          </a:lstStyle>
          <a:p>
            <a:fld id="{509765B4-03FE-B04D-8DC2-E2C89606BAC3}" type="slidenum">
              <a:rPr lang="uk-UA"/>
              <a:pPr/>
              <a:t>‹#›</a:t>
            </a:fld>
            <a:endParaRPr lang="uk-UA" dirty="0"/>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 y="6491202"/>
            <a:ext cx="925032" cy="274320"/>
          </a:xfrm>
          <a:prstGeom prst="rect">
            <a:avLst/>
          </a:prstGeom>
        </p:spPr>
      </p:pic>
    </p:spTree>
    <p:extLst>
      <p:ext uri="{BB962C8B-B14F-4D97-AF65-F5344CB8AC3E}">
        <p14:creationId xmlns:p14="http://schemas.microsoft.com/office/powerpoint/2010/main" val="17764324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ftr="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accent1"/>
        </a:buClr>
        <a:buSzPct val="100000"/>
        <a:buFont typeface="LucidaGrande" charset="0"/>
        <a:buChar char="‣"/>
        <a:tabLst/>
        <a:defRPr sz="2400" b="1" kern="1200" spc="0" baseline="0">
          <a:solidFill>
            <a:schemeClr val="tx1">
              <a:lumMod val="75000"/>
              <a:lumOff val="25000"/>
            </a:schemeClr>
          </a:solidFill>
          <a:latin typeface="+mn-lt"/>
          <a:ea typeface="+mn-ea"/>
          <a:cs typeface="+mn-cs"/>
        </a:defRPr>
      </a:lvl1pPr>
      <a:lvl2pPr marL="365760" indent="-228600" algn="l" defTabSz="914400" rtl="0" eaLnBrk="1" latinLnBrk="0" hangingPunct="1">
        <a:lnSpc>
          <a:spcPct val="100000"/>
        </a:lnSpc>
        <a:spcBef>
          <a:spcPts val="0"/>
        </a:spcBef>
        <a:spcAft>
          <a:spcPts val="600"/>
        </a:spcAft>
        <a:buClr>
          <a:schemeClr val="accent1"/>
        </a:buClr>
        <a:buFont typeface="LucidaGrande" charset="0"/>
        <a:buChar char="•"/>
        <a:defRPr sz="2400" kern="1200" spc="0" baseline="0">
          <a:solidFill>
            <a:schemeClr val="tx1">
              <a:lumMod val="75000"/>
              <a:lumOff val="25000"/>
            </a:schemeClr>
          </a:solidFill>
          <a:latin typeface="+mn-lt"/>
          <a:ea typeface="+mn-ea"/>
          <a:cs typeface="+mn-cs"/>
        </a:defRPr>
      </a:lvl2pPr>
      <a:lvl3pPr marL="548640" indent="-228600" algn="l" defTabSz="914400" rtl="0" eaLnBrk="1" latinLnBrk="0" hangingPunct="1">
        <a:lnSpc>
          <a:spcPct val="100000"/>
        </a:lnSpc>
        <a:spcBef>
          <a:spcPts val="0"/>
        </a:spcBef>
        <a:spcAft>
          <a:spcPts val="600"/>
        </a:spcAft>
        <a:buClr>
          <a:schemeClr val="accent1"/>
        </a:buClr>
        <a:buFont typeface="LucidaGrande" charset="0"/>
        <a:buChar char="◦"/>
        <a:defRPr sz="1600" kern="1200" spc="0" baseline="0">
          <a:solidFill>
            <a:schemeClr val="tx1">
              <a:lumMod val="75000"/>
              <a:lumOff val="25000"/>
            </a:schemeClr>
          </a:solidFill>
          <a:latin typeface="+mn-lt"/>
          <a:ea typeface="+mn-ea"/>
          <a:cs typeface="+mn-cs"/>
        </a:defRPr>
      </a:lvl3pPr>
      <a:lvl4pPr marL="731520" indent="-228600" algn="l" defTabSz="914400" rtl="0" eaLnBrk="1" latinLnBrk="0" hangingPunct="1">
        <a:lnSpc>
          <a:spcPct val="100000"/>
        </a:lnSpc>
        <a:spcBef>
          <a:spcPts val="0"/>
        </a:spcBef>
        <a:spcAft>
          <a:spcPts val="600"/>
        </a:spcAft>
        <a:buClr>
          <a:schemeClr val="accent1"/>
        </a:buClr>
        <a:buFont typeface="LucidaGrande" charset="0"/>
        <a:buChar char="✓"/>
        <a:defRPr sz="1600" kern="1200" spc="0" baseline="0">
          <a:solidFill>
            <a:schemeClr val="tx1">
              <a:lumMod val="75000"/>
              <a:lumOff val="25000"/>
            </a:schemeClr>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accent1"/>
        </a:buClr>
        <a:buFont typeface="ZapfDingbatsITC" charset="0"/>
        <a:buChar char="✚"/>
        <a:defRPr sz="1600" kern="1200" spc="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44">
          <p15:clr>
            <a:srgbClr val="F26B43"/>
          </p15:clr>
        </p15:guide>
        <p15:guide id="2" pos="288">
          <p15:clr>
            <a:srgbClr val="F26B43"/>
          </p15:clr>
        </p15:guide>
        <p15:guide id="3" orient="horz" pos="864">
          <p15:clr>
            <a:srgbClr val="F26B43"/>
          </p15:clr>
        </p15:guide>
        <p15:guide id="4" pos="5472">
          <p15:clr>
            <a:srgbClr val="F26B43"/>
          </p15:clr>
        </p15:guide>
        <p15:guide id="5" orient="horz" pos="1008">
          <p15:clr>
            <a:srgbClr val="F26B43"/>
          </p15:clr>
        </p15:guide>
        <p15:guide id="6" orient="horz" pos="3744">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0" dirty="0"/>
              <a:t>Understanding Costs and Demonstrating Your Impact</a:t>
            </a:r>
            <a:endParaRPr lang="en-US" sz="6000" dirty="0"/>
          </a:p>
        </p:txBody>
      </p:sp>
      <p:sp>
        <p:nvSpPr>
          <p:cNvPr id="3" name="Subtitle 2"/>
          <p:cNvSpPr>
            <a:spLocks noGrp="1"/>
          </p:cNvSpPr>
          <p:nvPr>
            <p:ph type="subTitle" idx="1"/>
          </p:nvPr>
        </p:nvSpPr>
        <p:spPr/>
        <p:txBody>
          <a:bodyPr vert="horz" lIns="0" tIns="0" rIns="0" bIns="0" rtlCol="0" anchor="t">
            <a:normAutofit/>
          </a:bodyPr>
          <a:lstStyle/>
          <a:p>
            <a:r>
              <a:rPr lang="en-US" cap="none" dirty="0" smtClean="0"/>
              <a:t>November 29, 2016</a:t>
            </a:r>
            <a:endParaRPr lang="en-US" dirty="0"/>
          </a:p>
        </p:txBody>
      </p:sp>
    </p:spTree>
    <p:extLst>
      <p:ext uri="{BB962C8B-B14F-4D97-AF65-F5344CB8AC3E}">
        <p14:creationId xmlns:p14="http://schemas.microsoft.com/office/powerpoint/2010/main" val="209127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718850"/>
          </a:xfrm>
        </p:spPr>
        <p:txBody>
          <a:bodyPr>
            <a:normAutofit/>
          </a:bodyPr>
          <a:lstStyle/>
          <a:p>
            <a:pPr algn="ctr"/>
            <a:r>
              <a:rPr lang="en-US" dirty="0" smtClean="0">
                <a:solidFill>
                  <a:schemeClr val="tx1">
                    <a:lumMod val="50000"/>
                  </a:schemeClr>
                </a:solidFill>
              </a:rPr>
              <a:t>Sample Payer Mix</a:t>
            </a:r>
            <a:endParaRPr lang="en-US" dirty="0">
              <a:solidFill>
                <a:schemeClr val="tx1">
                  <a:lumMod val="50000"/>
                </a:schemeClr>
              </a:solidFill>
            </a:endParaRPr>
          </a:p>
        </p:txBody>
      </p:sp>
      <p:pic>
        <p:nvPicPr>
          <p:cNvPr id="7" name="Content Placeholder 3"/>
          <p:cNvPicPr>
            <a:picLocks noGrp="1" noChangeAspect="1"/>
          </p:cNvPicPr>
          <p:nvPr>
            <p:ph idx="1"/>
          </p:nvPr>
        </p:nvPicPr>
        <p:blipFill>
          <a:blip r:embed="rId2"/>
          <a:stretch>
            <a:fillRect/>
          </a:stretch>
        </p:blipFill>
        <p:spPr>
          <a:xfrm>
            <a:off x="247649" y="1068636"/>
            <a:ext cx="8601075" cy="48584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396204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lumMod val="50000"/>
                  </a:schemeClr>
                </a:solidFill>
              </a:rPr>
              <a:t>Sample Service Delivery &amp; Diagnostic Report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pic>
        <p:nvPicPr>
          <p:cNvPr id="6" name="Content Placeholder 5"/>
          <p:cNvPicPr>
            <a:picLocks noGrp="1" noChangeAspect="1"/>
          </p:cNvPicPr>
          <p:nvPr>
            <p:ph idx="1"/>
          </p:nvPr>
        </p:nvPicPr>
        <p:blipFill>
          <a:blip r:embed="rId3"/>
          <a:stretch>
            <a:fillRect/>
          </a:stretch>
        </p:blipFill>
        <p:spPr>
          <a:xfrm>
            <a:off x="286439" y="1652530"/>
            <a:ext cx="8626207" cy="4402555"/>
          </a:xfrm>
          <a:prstGeom prst="rect">
            <a:avLst/>
          </a:prstGeom>
        </p:spPr>
      </p:pic>
    </p:spTree>
    <p:extLst>
      <p:ext uri="{BB962C8B-B14F-4D97-AF65-F5344CB8AC3E}">
        <p14:creationId xmlns:p14="http://schemas.microsoft.com/office/powerpoint/2010/main" val="312775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lumMod val="50000"/>
                  </a:schemeClr>
                </a:solidFill>
              </a:rPr>
              <a:t>Using </a:t>
            </a:r>
            <a:r>
              <a:rPr lang="en-US" dirty="0" smtClean="0">
                <a:solidFill>
                  <a:schemeClr val="tx1">
                    <a:lumMod val="50000"/>
                  </a:schemeClr>
                </a:solidFill>
              </a:rPr>
              <a:t>data </a:t>
            </a:r>
            <a:r>
              <a:rPr lang="en-US" dirty="0">
                <a:solidFill>
                  <a:schemeClr val="tx1">
                    <a:lumMod val="50000"/>
                  </a:schemeClr>
                </a:solidFill>
              </a:rPr>
              <a:t>to make informed decisions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tx1">
                    <a:lumMod val="50000"/>
                  </a:schemeClr>
                </a:solidFill>
              </a:rPr>
              <a:t>To succeed in new health care environment, all levels of staff </a:t>
            </a:r>
            <a:r>
              <a:rPr lang="en-US" dirty="0">
                <a:solidFill>
                  <a:schemeClr val="tx1">
                    <a:lumMod val="50000"/>
                  </a:schemeClr>
                </a:solidFill>
              </a:rPr>
              <a:t>must use the best available data to make informed-decisions</a:t>
            </a:r>
          </a:p>
          <a:p>
            <a:pPr lvl="1"/>
            <a:r>
              <a:rPr lang="en-US" b="1" i="1" dirty="0">
                <a:solidFill>
                  <a:schemeClr val="tx1">
                    <a:lumMod val="50000"/>
                  </a:schemeClr>
                </a:solidFill>
              </a:rPr>
              <a:t>Clinical staff </a:t>
            </a:r>
            <a:r>
              <a:rPr lang="en-US" i="1" dirty="0" smtClean="0">
                <a:solidFill>
                  <a:schemeClr val="tx1">
                    <a:lumMod val="50000"/>
                  </a:schemeClr>
                </a:solidFill>
              </a:rPr>
              <a:t>can </a:t>
            </a:r>
            <a:r>
              <a:rPr lang="en-US" i="1" dirty="0">
                <a:solidFill>
                  <a:schemeClr val="tx1">
                    <a:lumMod val="50000"/>
                  </a:schemeClr>
                </a:solidFill>
              </a:rPr>
              <a:t>collect, monitor, and review clinical data to make treatment decisions </a:t>
            </a:r>
          </a:p>
          <a:p>
            <a:pPr lvl="2"/>
            <a:r>
              <a:rPr lang="en-US" sz="1800" i="1" dirty="0">
                <a:solidFill>
                  <a:schemeClr val="tx1">
                    <a:lumMod val="50000"/>
                  </a:schemeClr>
                </a:solidFill>
              </a:rPr>
              <a:t>For example, seeing which diagnosis corresponds to what type  of treatment in order to determine if the appropriate service is being provided</a:t>
            </a:r>
          </a:p>
          <a:p>
            <a:pPr lvl="1"/>
            <a:r>
              <a:rPr lang="en-US" b="1" i="1" dirty="0">
                <a:solidFill>
                  <a:schemeClr val="tx1">
                    <a:lumMod val="50000"/>
                  </a:schemeClr>
                </a:solidFill>
              </a:rPr>
              <a:t>Program directors </a:t>
            </a:r>
            <a:r>
              <a:rPr lang="en-US" i="1" dirty="0" smtClean="0">
                <a:solidFill>
                  <a:schemeClr val="tx1">
                    <a:lumMod val="50000"/>
                  </a:schemeClr>
                </a:solidFill>
              </a:rPr>
              <a:t>can </a:t>
            </a:r>
            <a:r>
              <a:rPr lang="en-US" i="1" dirty="0">
                <a:solidFill>
                  <a:schemeClr val="tx1">
                    <a:lumMod val="50000"/>
                  </a:schemeClr>
                </a:solidFill>
              </a:rPr>
              <a:t>use payer mix data, clinical, claims and payment data for each service and program to understand profitability</a:t>
            </a:r>
          </a:p>
          <a:p>
            <a:pPr lvl="1"/>
            <a:r>
              <a:rPr lang="en-US" b="1" i="1" dirty="0">
                <a:solidFill>
                  <a:schemeClr val="tx1">
                    <a:lumMod val="50000"/>
                  </a:schemeClr>
                </a:solidFill>
              </a:rPr>
              <a:t>Leadership</a:t>
            </a:r>
            <a:r>
              <a:rPr lang="en-US" i="1" dirty="0">
                <a:solidFill>
                  <a:schemeClr val="tx1">
                    <a:lumMod val="50000"/>
                  </a:schemeClr>
                </a:solidFill>
              </a:rPr>
              <a:t> </a:t>
            </a:r>
            <a:r>
              <a:rPr lang="en-US" i="1" dirty="0" smtClean="0">
                <a:solidFill>
                  <a:schemeClr val="tx1">
                    <a:lumMod val="50000"/>
                  </a:schemeClr>
                </a:solidFill>
              </a:rPr>
              <a:t>can </a:t>
            </a:r>
            <a:r>
              <a:rPr lang="en-US" i="1" dirty="0">
                <a:solidFill>
                  <a:schemeClr val="tx1">
                    <a:lumMod val="50000"/>
                  </a:schemeClr>
                </a:solidFill>
              </a:rPr>
              <a:t>use data to make decisions about staffing, and contracting and negotiating leverage</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272245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lumMod val="50000"/>
                  </a:schemeClr>
                </a:solidFill>
              </a:rPr>
              <a:t>How is this useful </a:t>
            </a:r>
            <a:r>
              <a:rPr lang="en-US" dirty="0">
                <a:solidFill>
                  <a:schemeClr val="tx1">
                    <a:lumMod val="50000"/>
                  </a:schemeClr>
                </a:solidFill>
              </a:rPr>
              <a:t>in a VBP environment</a:t>
            </a:r>
          </a:p>
        </p:txBody>
      </p:sp>
      <p:sp>
        <p:nvSpPr>
          <p:cNvPr id="3" name="Content Placeholder 2"/>
          <p:cNvSpPr>
            <a:spLocks noGrp="1"/>
          </p:cNvSpPr>
          <p:nvPr>
            <p:ph idx="1"/>
          </p:nvPr>
        </p:nvSpPr>
        <p:spPr/>
        <p:txBody>
          <a:bodyPr>
            <a:normAutofit fontScale="92500"/>
          </a:bodyPr>
          <a:lstStyle/>
          <a:p>
            <a:r>
              <a:rPr lang="en-US" sz="3600" b="0" dirty="0" smtClean="0">
                <a:solidFill>
                  <a:schemeClr val="tx1">
                    <a:lumMod val="50000"/>
                  </a:schemeClr>
                </a:solidFill>
              </a:rPr>
              <a:t>Building </a:t>
            </a:r>
            <a:r>
              <a:rPr lang="en-US" sz="3600" b="0" dirty="0">
                <a:solidFill>
                  <a:schemeClr val="tx1">
                    <a:lumMod val="50000"/>
                  </a:schemeClr>
                </a:solidFill>
              </a:rPr>
              <a:t>upon these reports, providers will be better positioned to succeed in the Value Based Payment environment.</a:t>
            </a:r>
          </a:p>
          <a:p>
            <a:r>
              <a:rPr lang="en-US" sz="3600" b="0" dirty="0">
                <a:solidFill>
                  <a:schemeClr val="tx1">
                    <a:lumMod val="50000"/>
                  </a:schemeClr>
                </a:solidFill>
              </a:rPr>
              <a:t>VBP contracts require providers to have the tools to monitor performance in real time and course correct based on that data so that their outcomes can meet the expectations of the contracts</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7502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lumMod val="50000"/>
                  </a:schemeClr>
                </a:solidFill>
                <a:latin typeface="Arial" panose="020B0604020202020204" pitchFamily="34" charset="0"/>
                <a:cs typeface="Arial" panose="020B0604020202020204" pitchFamily="34" charset="0"/>
              </a:rPr>
              <a:t>Business </a:t>
            </a:r>
            <a:r>
              <a:rPr lang="en-US" b="1" dirty="0" smtClean="0">
                <a:solidFill>
                  <a:schemeClr val="tx1">
                    <a:lumMod val="50000"/>
                  </a:schemeClr>
                </a:solidFill>
                <a:latin typeface="Arial" panose="020B0604020202020204" pitchFamily="34" charset="0"/>
                <a:cs typeface="Arial" panose="020B0604020202020204" pitchFamily="34" charset="0"/>
              </a:rPr>
              <a:t>Intelligence</a:t>
            </a:r>
            <a:endParaRPr lang="en-US" dirty="0">
              <a:solidFill>
                <a:schemeClr val="tx1">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1">
                    <a:lumMod val="50000"/>
                  </a:schemeClr>
                </a:solidFill>
              </a:rPr>
              <a:t>It </a:t>
            </a:r>
            <a:r>
              <a:rPr lang="en-US" dirty="0">
                <a:solidFill>
                  <a:schemeClr val="tx1">
                    <a:lumMod val="50000"/>
                  </a:schemeClr>
                </a:solidFill>
              </a:rPr>
              <a:t>will be important to incorporate data from a number of sources to begin understand what are the services and their costs that contribute to positive outcomes. The data will include:</a:t>
            </a:r>
          </a:p>
          <a:p>
            <a:pPr lvl="1">
              <a:buFont typeface="Wingdings" panose="05000000000000000000" pitchFamily="2" charset="2"/>
              <a:buChar char="§"/>
            </a:pPr>
            <a:r>
              <a:rPr lang="en-US" dirty="0">
                <a:solidFill>
                  <a:schemeClr val="tx1">
                    <a:lumMod val="50000"/>
                  </a:schemeClr>
                </a:solidFill>
              </a:rPr>
              <a:t>Client demographic data that includes behavioral and physical health conditions</a:t>
            </a:r>
          </a:p>
          <a:p>
            <a:pPr lvl="1">
              <a:buFont typeface="Wingdings" panose="05000000000000000000" pitchFamily="2" charset="2"/>
              <a:buChar char="§"/>
            </a:pPr>
            <a:r>
              <a:rPr lang="en-US" dirty="0">
                <a:solidFill>
                  <a:schemeClr val="tx1">
                    <a:lumMod val="50000"/>
                  </a:schemeClr>
                </a:solidFill>
              </a:rPr>
              <a:t>Service data at the client, program, and episode of care level</a:t>
            </a:r>
          </a:p>
          <a:p>
            <a:pPr lvl="1">
              <a:buFont typeface="Wingdings" panose="05000000000000000000" pitchFamily="2" charset="2"/>
              <a:buChar char="§"/>
            </a:pPr>
            <a:r>
              <a:rPr lang="en-US" dirty="0">
                <a:solidFill>
                  <a:schemeClr val="tx1">
                    <a:lumMod val="50000"/>
                  </a:schemeClr>
                </a:solidFill>
              </a:rPr>
              <a:t>Financial data cost per service, cost per episode of care, base revenue, and performance revenue</a:t>
            </a:r>
          </a:p>
          <a:p>
            <a:pPr lvl="1">
              <a:buFont typeface="Wingdings" panose="05000000000000000000" pitchFamily="2" charset="2"/>
              <a:buChar char="§"/>
            </a:pPr>
            <a:r>
              <a:rPr lang="en-US" dirty="0">
                <a:solidFill>
                  <a:schemeClr val="tx1">
                    <a:lumMod val="50000"/>
                  </a:schemeClr>
                </a:solidFill>
              </a:rPr>
              <a:t>Outcome data for clinical outcomes, social outcomes, and system utilization outcomes</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86243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lumMod val="50000"/>
                  </a:schemeClr>
                </a:solidFill>
              </a:rPr>
              <a:t>Using Data To Enhance Your Service Package</a:t>
            </a:r>
            <a:endParaRPr lang="en-US" dirty="0">
              <a:solidFill>
                <a:schemeClr val="tx1">
                  <a:lumMod val="50000"/>
                </a:schemeClr>
              </a:solidFill>
            </a:endParaRPr>
          </a:p>
        </p:txBody>
      </p:sp>
      <p:sp>
        <p:nvSpPr>
          <p:cNvPr id="3" name="Content Placeholder 2"/>
          <p:cNvSpPr>
            <a:spLocks noGrp="1"/>
          </p:cNvSpPr>
          <p:nvPr>
            <p:ph idx="1"/>
          </p:nvPr>
        </p:nvSpPr>
        <p:spPr/>
        <p:txBody>
          <a:bodyPr>
            <a:noAutofit/>
          </a:bodyPr>
          <a:lstStyle/>
          <a:p>
            <a:r>
              <a:rPr lang="en-US" sz="2700" b="0" dirty="0" smtClean="0">
                <a:solidFill>
                  <a:schemeClr val="tx1">
                    <a:lumMod val="50000"/>
                  </a:schemeClr>
                </a:solidFill>
              </a:rPr>
              <a:t>A Value Based Payment environment offers opportunities for expansion and innovation.</a:t>
            </a:r>
          </a:p>
          <a:p>
            <a:r>
              <a:rPr lang="en-US" sz="2700" b="0" dirty="0" smtClean="0">
                <a:solidFill>
                  <a:schemeClr val="tx1">
                    <a:lumMod val="50000"/>
                  </a:schemeClr>
                </a:solidFill>
              </a:rPr>
              <a:t>Growth and change require strategic planning and this requires data</a:t>
            </a:r>
          </a:p>
          <a:p>
            <a:r>
              <a:rPr lang="en-US" sz="2700" b="0" dirty="0" smtClean="0">
                <a:solidFill>
                  <a:schemeClr val="tx1">
                    <a:lumMod val="50000"/>
                  </a:schemeClr>
                </a:solidFill>
              </a:rPr>
              <a:t>The reports described here today can form the basis of this planning.</a:t>
            </a:r>
          </a:p>
          <a:p>
            <a:r>
              <a:rPr lang="en-US" sz="2700" b="0" dirty="0" smtClean="0">
                <a:solidFill>
                  <a:schemeClr val="tx1">
                    <a:lumMod val="50000"/>
                  </a:schemeClr>
                </a:solidFill>
              </a:rPr>
              <a:t>Look not just for what is in the reports but also what the reports do not reflect. Who are you not engaging? How can you enhance access to your services? Engage more individuals in need? </a:t>
            </a:r>
            <a:endParaRPr lang="en-US" sz="2700" b="0" dirty="0">
              <a:solidFill>
                <a:schemeClr val="tx1">
                  <a:lumMod val="5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194097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lumMod val="50000"/>
                  </a:schemeClr>
                </a:solidFill>
              </a:rPr>
              <a:t>Tools to Improve Access and Impact</a:t>
            </a:r>
            <a:endParaRPr lang="en-US" dirty="0">
              <a:solidFill>
                <a:schemeClr val="tx1">
                  <a:lumMod val="50000"/>
                </a:schemeClr>
              </a:solidFill>
            </a:endParaRPr>
          </a:p>
        </p:txBody>
      </p:sp>
      <p:sp>
        <p:nvSpPr>
          <p:cNvPr id="3" name="Content Placeholder 2"/>
          <p:cNvSpPr>
            <a:spLocks noGrp="1"/>
          </p:cNvSpPr>
          <p:nvPr>
            <p:ph idx="1"/>
          </p:nvPr>
        </p:nvSpPr>
        <p:spPr/>
        <p:txBody>
          <a:bodyPr>
            <a:normAutofit/>
          </a:bodyPr>
          <a:lstStyle/>
          <a:p>
            <a:r>
              <a:rPr lang="en-US" sz="4000" b="0" dirty="0" smtClean="0">
                <a:solidFill>
                  <a:schemeClr val="tx1">
                    <a:lumMod val="50000"/>
                  </a:schemeClr>
                </a:solidFill>
              </a:rPr>
              <a:t>SPA Services</a:t>
            </a:r>
            <a:endParaRPr lang="en-US" sz="4000" b="0" dirty="0" smtClean="0">
              <a:solidFill>
                <a:schemeClr val="tx1">
                  <a:lumMod val="50000"/>
                </a:schemeClr>
              </a:solidFill>
            </a:endParaRPr>
          </a:p>
          <a:p>
            <a:r>
              <a:rPr lang="en-US" sz="4000" b="0" dirty="0">
                <a:solidFill>
                  <a:schemeClr val="tx1">
                    <a:lumMod val="50000"/>
                  </a:schemeClr>
                </a:solidFill>
              </a:rPr>
              <a:t>Licensed Behavioral Health Practitioner (LBHP)</a:t>
            </a:r>
            <a:endParaRPr lang="en-US" sz="4000" b="0" dirty="0" smtClean="0">
              <a:solidFill>
                <a:schemeClr val="tx1">
                  <a:lumMod val="50000"/>
                </a:schemeClr>
              </a:solidFill>
            </a:endParaRPr>
          </a:p>
          <a:p>
            <a:r>
              <a:rPr lang="en-US" sz="4000" b="0" dirty="0" smtClean="0">
                <a:solidFill>
                  <a:schemeClr val="tx1">
                    <a:lumMod val="50000"/>
                  </a:schemeClr>
                </a:solidFill>
              </a:rPr>
              <a:t>Home </a:t>
            </a:r>
            <a:r>
              <a:rPr lang="en-US" sz="4000" b="0" dirty="0" smtClean="0">
                <a:solidFill>
                  <a:schemeClr val="tx1">
                    <a:lumMod val="50000"/>
                  </a:schemeClr>
                </a:solidFill>
              </a:rPr>
              <a:t>and Community Based Services (HCBS)</a:t>
            </a:r>
          </a:p>
          <a:p>
            <a:r>
              <a:rPr lang="en-US" sz="4000" b="0" dirty="0" smtClean="0">
                <a:solidFill>
                  <a:schemeClr val="tx1">
                    <a:lumMod val="50000"/>
                  </a:schemeClr>
                </a:solidFill>
              </a:rPr>
              <a:t>Integrated </a:t>
            </a:r>
            <a:r>
              <a:rPr lang="en-US" sz="4000" b="0" dirty="0" smtClean="0">
                <a:solidFill>
                  <a:schemeClr val="tx1">
                    <a:lumMod val="50000"/>
                  </a:schemeClr>
                </a:solidFill>
              </a:rPr>
              <a:t>Care</a:t>
            </a:r>
          </a:p>
          <a:p>
            <a:pPr marL="0" indent="0">
              <a:buNone/>
            </a:pPr>
            <a:endParaRPr lang="en-US" dirty="0">
              <a:solidFill>
                <a:schemeClr val="tx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18826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MCTAC Role</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0" dirty="0" smtClean="0">
                <a:solidFill>
                  <a:schemeClr val="tx1"/>
                </a:solidFill>
              </a:rPr>
              <a:t>Training &amp; Technical Assistance: </a:t>
            </a:r>
          </a:p>
          <a:p>
            <a:r>
              <a:rPr lang="en-US" sz="3200" b="0" dirty="0" smtClean="0">
                <a:solidFill>
                  <a:schemeClr val="tx1"/>
                </a:solidFill>
              </a:rPr>
              <a:t>In-person and web-based offerings</a:t>
            </a:r>
          </a:p>
          <a:p>
            <a:r>
              <a:rPr lang="en-US" sz="3200" b="0" dirty="0" smtClean="0">
                <a:solidFill>
                  <a:schemeClr val="tx1"/>
                </a:solidFill>
              </a:rPr>
              <a:t>Information Dissemination</a:t>
            </a:r>
          </a:p>
          <a:p>
            <a:r>
              <a:rPr lang="en-US" sz="3200" b="0" dirty="0" smtClean="0">
                <a:solidFill>
                  <a:schemeClr val="tx1"/>
                </a:solidFill>
              </a:rPr>
              <a:t>Tool &amp; Resource Development</a:t>
            </a:r>
          </a:p>
          <a:p>
            <a:pPr marL="0" indent="0">
              <a:buNone/>
            </a:pPr>
            <a:endParaRPr lang="en-US" sz="3200" b="0" dirty="0" smtClean="0">
              <a:solidFill>
                <a:schemeClr val="tx1"/>
              </a:solidFill>
            </a:endParaRPr>
          </a:p>
          <a:p>
            <a:pPr marL="0" indent="0">
              <a:buNone/>
            </a:pPr>
            <a:r>
              <a:rPr lang="en-US" sz="3200" b="0" dirty="0" smtClean="0">
                <a:solidFill>
                  <a:schemeClr val="tx1"/>
                </a:solidFill>
              </a:rPr>
              <a:t>All activities informed by ongoing provider/plan/state partner feedback.</a:t>
            </a:r>
            <a:endParaRPr lang="en-US" sz="3200" b="0" dirty="0"/>
          </a:p>
        </p:txBody>
      </p:sp>
    </p:spTree>
    <p:extLst>
      <p:ext uri="{BB962C8B-B14F-4D97-AF65-F5344CB8AC3E}">
        <p14:creationId xmlns:p14="http://schemas.microsoft.com/office/powerpoint/2010/main" val="37624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schemeClr>
                </a:solidFill>
              </a:rPr>
              <a:t>Questions and Discussion</a:t>
            </a:r>
            <a:endParaRPr lang="en-US" dirty="0">
              <a:solidFill>
                <a:schemeClr val="tx1">
                  <a:lumMod val="50000"/>
                </a:schemeClr>
              </a:solidFill>
            </a:endParaRPr>
          </a:p>
        </p:txBody>
      </p:sp>
      <p:pic>
        <p:nvPicPr>
          <p:cNvPr id="5" name="Picture 4" descr="C:\Users\amaldonado\AppData\Local\Microsoft\Windows\Temporary Internet Files\Content.Outlook\JPHX0C0S\large_mctac_min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847" y="6125962"/>
            <a:ext cx="1280160" cy="365760"/>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
        <p:nvSpPr>
          <p:cNvPr id="7" name="Rectangle 6"/>
          <p:cNvSpPr/>
          <p:nvPr/>
        </p:nvSpPr>
        <p:spPr>
          <a:xfrm>
            <a:off x="459397" y="1692540"/>
            <a:ext cx="3141054" cy="3970318"/>
          </a:xfrm>
          <a:prstGeom prst="rect">
            <a:avLst/>
          </a:prstGeom>
        </p:spPr>
        <p:txBody>
          <a:bodyPr wrap="square">
            <a:spAutoFit/>
          </a:bodyPr>
          <a:lstStyle/>
          <a:p>
            <a:pPr algn="ctr"/>
            <a:r>
              <a:rPr lang="en-US" b="1" dirty="0">
                <a:solidFill>
                  <a:srgbClr val="54137F"/>
                </a:solidFill>
              </a:rPr>
              <a:t>Please send questions to: </a:t>
            </a:r>
            <a:br>
              <a:rPr lang="en-US" b="1" dirty="0">
                <a:solidFill>
                  <a:srgbClr val="54137F"/>
                </a:solidFill>
              </a:rPr>
            </a:br>
            <a:r>
              <a:rPr lang="en-US" b="1" dirty="0">
                <a:solidFill>
                  <a:srgbClr val="54137F"/>
                </a:solidFill>
              </a:rPr>
              <a:t>mctac.info@nyu.edu</a:t>
            </a:r>
          </a:p>
          <a:p>
            <a:pPr algn="ctr"/>
            <a:endParaRPr lang="en-US" b="1" dirty="0">
              <a:solidFill>
                <a:srgbClr val="274678"/>
              </a:solidFill>
            </a:endParaRPr>
          </a:p>
          <a:p>
            <a:pPr algn="ctr"/>
            <a:r>
              <a:rPr lang="en-US" dirty="0">
                <a:solidFill>
                  <a:srgbClr val="3C3E44"/>
                </a:solidFill>
              </a:rPr>
              <a:t>Logistical questions </a:t>
            </a:r>
            <a:br>
              <a:rPr lang="en-US" dirty="0">
                <a:solidFill>
                  <a:srgbClr val="3C3E44"/>
                </a:solidFill>
              </a:rPr>
            </a:br>
            <a:r>
              <a:rPr lang="en-US" dirty="0">
                <a:solidFill>
                  <a:srgbClr val="3C3E44"/>
                </a:solidFill>
              </a:rPr>
              <a:t>usually receive a response </a:t>
            </a:r>
            <a:br>
              <a:rPr lang="en-US" dirty="0">
                <a:solidFill>
                  <a:srgbClr val="3C3E44"/>
                </a:solidFill>
              </a:rPr>
            </a:br>
            <a:r>
              <a:rPr lang="en-US" dirty="0">
                <a:solidFill>
                  <a:srgbClr val="3C3E44"/>
                </a:solidFill>
              </a:rPr>
              <a:t>in 1 business day or less.</a:t>
            </a:r>
          </a:p>
          <a:p>
            <a:pPr algn="ctr"/>
            <a:endParaRPr lang="en-US" dirty="0">
              <a:solidFill>
                <a:srgbClr val="3C3E44"/>
              </a:solidFill>
            </a:endParaRPr>
          </a:p>
          <a:p>
            <a:pPr algn="ctr"/>
            <a:r>
              <a:rPr lang="en-US" dirty="0">
                <a:solidFill>
                  <a:srgbClr val="3C3E44"/>
                </a:solidFill>
              </a:rPr>
              <a:t>Longer &amp; more complicated questions </a:t>
            </a:r>
            <a:br>
              <a:rPr lang="en-US" dirty="0">
                <a:solidFill>
                  <a:srgbClr val="3C3E44"/>
                </a:solidFill>
              </a:rPr>
            </a:br>
            <a:r>
              <a:rPr lang="en-US" dirty="0">
                <a:solidFill>
                  <a:srgbClr val="3C3E44"/>
                </a:solidFill>
              </a:rPr>
              <a:t>can take longer.</a:t>
            </a:r>
          </a:p>
          <a:p>
            <a:pPr algn="ctr"/>
            <a:endParaRPr lang="en-US" dirty="0">
              <a:solidFill>
                <a:srgbClr val="3C3E44"/>
              </a:solidFill>
            </a:endParaRPr>
          </a:p>
          <a:p>
            <a:pPr algn="ctr"/>
            <a:r>
              <a:rPr lang="en-US" b="1" dirty="0">
                <a:solidFill>
                  <a:srgbClr val="3C3E44"/>
                </a:solidFill>
              </a:rPr>
              <a:t>We appreciate your interest and patience!</a:t>
            </a:r>
          </a:p>
          <a:p>
            <a:pPr algn="ctr"/>
            <a:endParaRPr lang="en-US" b="1" dirty="0">
              <a:solidFill>
                <a:srgbClr val="274678"/>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1" y="1417638"/>
            <a:ext cx="5242466" cy="302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694518" y="4691722"/>
            <a:ext cx="4992282" cy="970052"/>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a:lstStyle>
          <a:p>
            <a:pPr algn="ctr"/>
            <a:r>
              <a:rPr lang="en-US" altLang="en-US" sz="2200" b="0" dirty="0">
                <a:solidFill>
                  <a:srgbClr val="3C3E44"/>
                </a:solidFill>
                <a:ea typeface="ＭＳ Ｐゴシック" pitchFamily="34" charset="-128"/>
              </a:rPr>
              <a:t>Visit</a:t>
            </a:r>
            <a:r>
              <a:rPr lang="en-US" altLang="en-US" sz="2200" b="0" dirty="0">
                <a:solidFill>
                  <a:srgbClr val="3C3E44">
                    <a:lumMod val="75000"/>
                    <a:lumOff val="25000"/>
                  </a:srgbClr>
                </a:solidFill>
                <a:ea typeface="ＭＳ Ｐゴシック" pitchFamily="34" charset="-128"/>
              </a:rPr>
              <a:t> </a:t>
            </a:r>
            <a:r>
              <a:rPr lang="en-US" altLang="en-US" sz="2200" b="0" u="sng" dirty="0" smtClean="0">
                <a:solidFill>
                  <a:srgbClr val="54137F"/>
                </a:solidFill>
                <a:ea typeface="ＭＳ Ｐゴシック" pitchFamily="34" charset="-128"/>
              </a:rPr>
              <a:t>www.ctacny.org</a:t>
            </a:r>
            <a:r>
              <a:rPr lang="en-US" altLang="en-US" sz="2200" b="0" dirty="0" smtClean="0">
                <a:solidFill>
                  <a:srgbClr val="3C3E44">
                    <a:lumMod val="75000"/>
                    <a:lumOff val="25000"/>
                  </a:srgbClr>
                </a:solidFill>
                <a:ea typeface="ＭＳ Ｐゴシック" pitchFamily="34" charset="-128"/>
              </a:rPr>
              <a:t> </a:t>
            </a:r>
            <a:r>
              <a:rPr lang="en-US" altLang="en-US" sz="2200" b="0" dirty="0">
                <a:solidFill>
                  <a:srgbClr val="3C3E44"/>
                </a:solidFill>
                <a:ea typeface="ＭＳ Ｐゴシック" pitchFamily="34" charset="-128"/>
              </a:rPr>
              <a:t>to view past trainings, sign-up for updates and event announcements, and access resources</a:t>
            </a:r>
            <a:endParaRPr lang="en-US" sz="2200" b="0" dirty="0">
              <a:solidFill>
                <a:srgbClr val="3C3E44"/>
              </a:solidFill>
            </a:endParaRPr>
          </a:p>
        </p:txBody>
      </p:sp>
    </p:spTree>
    <p:extLst>
      <p:ext uri="{BB962C8B-B14F-4D97-AF65-F5344CB8AC3E}">
        <p14:creationId xmlns:p14="http://schemas.microsoft.com/office/powerpoint/2010/main" val="406989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2034" y="2737557"/>
            <a:ext cx="6967805" cy="769441"/>
          </a:xfrm>
          <a:prstGeom prst="rect">
            <a:avLst/>
          </a:prstGeom>
        </p:spPr>
        <p:txBody>
          <a:bodyPr wrap="none">
            <a:spAutoFit/>
          </a:bodyPr>
          <a:lstStyle/>
          <a:p>
            <a:r>
              <a:rPr lang="en-US" sz="4400" b="1" dirty="0">
                <a:solidFill>
                  <a:schemeClr val="tx1">
                    <a:lumMod val="50000"/>
                  </a:schemeClr>
                </a:solidFill>
              </a:rPr>
              <a:t>Understanding Your Cost</a:t>
            </a:r>
            <a:endParaRPr lang="en-US"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274785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lumMod val="50000"/>
                  </a:schemeClr>
                </a:solidFill>
              </a:rPr>
              <a:t>Allocations</a:t>
            </a:r>
            <a:endParaRPr lang="en-US" dirty="0">
              <a:solidFill>
                <a:schemeClr val="tx1">
                  <a:lumMod val="50000"/>
                </a:schemeClr>
              </a:solidFill>
            </a:endParaRPr>
          </a:p>
        </p:txBody>
      </p:sp>
      <p:sp>
        <p:nvSpPr>
          <p:cNvPr id="3" name="Content Placeholder 2"/>
          <p:cNvSpPr>
            <a:spLocks noGrp="1"/>
          </p:cNvSpPr>
          <p:nvPr>
            <p:ph idx="1"/>
          </p:nvPr>
        </p:nvSpPr>
        <p:spPr>
          <a:xfrm>
            <a:off x="104661" y="1711685"/>
            <a:ext cx="8229600" cy="4343401"/>
          </a:xfrm>
        </p:spPr>
        <p:txBody>
          <a:bodyPr/>
          <a:lstStyle/>
          <a:p>
            <a:r>
              <a:rPr lang="en-US" sz="3200" dirty="0" smtClean="0">
                <a:solidFill>
                  <a:schemeClr val="tx1">
                    <a:lumMod val="50000"/>
                  </a:schemeClr>
                </a:solidFill>
              </a:rPr>
              <a:t>Personnel</a:t>
            </a:r>
          </a:p>
          <a:p>
            <a:pPr lvl="1"/>
            <a:r>
              <a:rPr lang="en-US" sz="3200" dirty="0" smtClean="0">
                <a:solidFill>
                  <a:schemeClr val="tx1">
                    <a:lumMod val="50000"/>
                  </a:schemeClr>
                </a:solidFill>
              </a:rPr>
              <a:t>Direct Staff, Supervisors, Directors and Fringe</a:t>
            </a:r>
          </a:p>
          <a:p>
            <a:r>
              <a:rPr lang="en-US" sz="3200" dirty="0" smtClean="0">
                <a:solidFill>
                  <a:schemeClr val="tx1">
                    <a:lumMod val="50000"/>
                  </a:schemeClr>
                </a:solidFill>
              </a:rPr>
              <a:t>Other Then Personnel Services</a:t>
            </a:r>
          </a:p>
          <a:p>
            <a:pPr lvl="1"/>
            <a:r>
              <a:rPr lang="en-US" sz="3200" dirty="0" smtClean="0">
                <a:solidFill>
                  <a:schemeClr val="tx1">
                    <a:lumMod val="50000"/>
                  </a:schemeClr>
                </a:solidFill>
              </a:rPr>
              <a:t>Rent, Travel, Insurance, Security, etc.</a:t>
            </a:r>
            <a:endParaRPr lang="en-US" sz="3200" dirty="0">
              <a:solidFill>
                <a:schemeClr val="tx1">
                  <a:lumMod val="50000"/>
                </a:schemeClr>
              </a:solidFill>
            </a:endParaRPr>
          </a:p>
          <a:p>
            <a:r>
              <a:rPr lang="en-US" sz="3200" dirty="0" smtClean="0">
                <a:solidFill>
                  <a:schemeClr val="tx1">
                    <a:lumMod val="50000"/>
                  </a:schemeClr>
                </a:solidFill>
              </a:rPr>
              <a:t>Overhead</a:t>
            </a:r>
          </a:p>
          <a:p>
            <a:pPr lvl="1"/>
            <a:r>
              <a:rPr lang="en-US" sz="3200" dirty="0" smtClean="0">
                <a:solidFill>
                  <a:schemeClr val="tx1">
                    <a:lumMod val="50000"/>
                  </a:schemeClr>
                </a:solidFill>
              </a:rPr>
              <a:t>Administrative Services, Executive Staff</a:t>
            </a:r>
            <a:r>
              <a:rPr lang="en-US" dirty="0"/>
              <a:t/>
            </a:r>
            <a:br>
              <a:rPr lang="en-US" dirty="0"/>
            </a:b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828272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895119"/>
          </a:xfrm>
        </p:spPr>
        <p:txBody>
          <a:bodyPr>
            <a:normAutofit/>
          </a:bodyPr>
          <a:lstStyle/>
          <a:p>
            <a:pPr algn="ctr"/>
            <a:r>
              <a:rPr lang="en-US" dirty="0" smtClean="0">
                <a:solidFill>
                  <a:schemeClr val="tx1">
                    <a:lumMod val="50000"/>
                  </a:schemeClr>
                </a:solidFill>
              </a:rPr>
              <a:t>Managing Cost</a:t>
            </a:r>
            <a:endParaRPr lang="en-US" dirty="0">
              <a:solidFill>
                <a:schemeClr val="tx1">
                  <a:lumMod val="50000"/>
                </a:schemeClr>
              </a:solidFill>
            </a:endParaRPr>
          </a:p>
        </p:txBody>
      </p:sp>
      <p:sp>
        <p:nvSpPr>
          <p:cNvPr id="3" name="Content Placeholder 2"/>
          <p:cNvSpPr>
            <a:spLocks noGrp="1"/>
          </p:cNvSpPr>
          <p:nvPr>
            <p:ph idx="1"/>
          </p:nvPr>
        </p:nvSpPr>
        <p:spPr>
          <a:xfrm>
            <a:off x="376237" y="1707615"/>
            <a:ext cx="8229600" cy="4522427"/>
          </a:xfrm>
        </p:spPr>
        <p:txBody>
          <a:bodyPr>
            <a:noAutofit/>
          </a:bodyPr>
          <a:lstStyle/>
          <a:p>
            <a:r>
              <a:rPr lang="en-US" sz="2600" b="0" dirty="0" smtClean="0">
                <a:solidFill>
                  <a:schemeClr val="tx1">
                    <a:lumMod val="50000"/>
                  </a:schemeClr>
                </a:solidFill>
              </a:rPr>
              <a:t>Management staff should receive an internal monthly financial statement</a:t>
            </a:r>
          </a:p>
          <a:p>
            <a:r>
              <a:rPr lang="en-US" sz="2600" b="0" dirty="0" smtClean="0">
                <a:solidFill>
                  <a:schemeClr val="tx1">
                    <a:lumMod val="50000"/>
                  </a:schemeClr>
                </a:solidFill>
              </a:rPr>
              <a:t>Financial statement should include both cost and revenue and overall program’s report against budget</a:t>
            </a:r>
          </a:p>
          <a:p>
            <a:r>
              <a:rPr lang="en-US" sz="2600" b="0" dirty="0" smtClean="0">
                <a:solidFill>
                  <a:schemeClr val="tx1">
                    <a:lumMod val="50000"/>
                  </a:schemeClr>
                </a:solidFill>
              </a:rPr>
              <a:t>Financial statement should be developed and distributed as close to the end of the month as possible</a:t>
            </a:r>
          </a:p>
          <a:p>
            <a:r>
              <a:rPr lang="en-US" sz="2600" b="0" dirty="0" smtClean="0">
                <a:solidFill>
                  <a:schemeClr val="tx1">
                    <a:lumMod val="50000"/>
                  </a:schemeClr>
                </a:solidFill>
              </a:rPr>
              <a:t>Management needs to review the report for accuracy and report any issues and inconsistences with the report</a:t>
            </a:r>
            <a:endParaRPr lang="en-US" sz="2600" b="0" dirty="0">
              <a:solidFill>
                <a:schemeClr val="tx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24949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lumMod val="50000"/>
                  </a:schemeClr>
                </a:solidFill>
              </a:rPr>
              <a:t>Managing Cost Continued</a:t>
            </a:r>
            <a:endParaRPr lang="en-US" dirty="0">
              <a:solidFill>
                <a:schemeClr val="tx1">
                  <a:lumMod val="50000"/>
                </a:schemeClr>
              </a:solidFill>
            </a:endParaRPr>
          </a:p>
        </p:txBody>
      </p:sp>
      <p:sp>
        <p:nvSpPr>
          <p:cNvPr id="3" name="Content Placeholder 2"/>
          <p:cNvSpPr>
            <a:spLocks noGrp="1"/>
          </p:cNvSpPr>
          <p:nvPr>
            <p:ph idx="1"/>
          </p:nvPr>
        </p:nvSpPr>
        <p:spPr/>
        <p:txBody>
          <a:bodyPr>
            <a:normAutofit/>
          </a:bodyPr>
          <a:lstStyle/>
          <a:p>
            <a:r>
              <a:rPr lang="en-US" sz="3600" b="0" dirty="0" smtClean="0">
                <a:solidFill>
                  <a:schemeClr val="tx1">
                    <a:lumMod val="50000"/>
                  </a:schemeClr>
                </a:solidFill>
              </a:rPr>
              <a:t>Are cost components clearly defined?</a:t>
            </a:r>
          </a:p>
          <a:p>
            <a:r>
              <a:rPr lang="en-US" sz="3600" b="0" dirty="0" smtClean="0">
                <a:solidFill>
                  <a:schemeClr val="tx1">
                    <a:lumMod val="50000"/>
                  </a:schemeClr>
                </a:solidFill>
              </a:rPr>
              <a:t>Are adjustments clearly indicated and noted?</a:t>
            </a:r>
          </a:p>
          <a:p>
            <a:r>
              <a:rPr lang="en-US" sz="3600" b="0" dirty="0" smtClean="0">
                <a:solidFill>
                  <a:schemeClr val="tx1">
                    <a:lumMod val="50000"/>
                  </a:schemeClr>
                </a:solidFill>
              </a:rPr>
              <a:t>Are allocations consistent and fairly distributed ?</a:t>
            </a:r>
          </a:p>
          <a:p>
            <a:r>
              <a:rPr lang="en-US" sz="3600" b="0" dirty="0" smtClean="0">
                <a:solidFill>
                  <a:schemeClr val="tx1">
                    <a:lumMod val="50000"/>
                  </a:schemeClr>
                </a:solidFill>
              </a:rPr>
              <a:t>Are there regular budget meetings?</a:t>
            </a:r>
          </a:p>
          <a:p>
            <a:r>
              <a:rPr lang="en-US" sz="3600" b="0" dirty="0" smtClean="0">
                <a:solidFill>
                  <a:schemeClr val="tx1">
                    <a:lumMod val="50000"/>
                  </a:schemeClr>
                </a:solidFill>
              </a:rPr>
              <a:t>Are all level staff part of the process ?</a:t>
            </a:r>
            <a:endParaRPr lang="en-US" sz="3600" b="0" dirty="0">
              <a:solidFill>
                <a:schemeClr val="tx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267111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2034" y="2737557"/>
            <a:ext cx="6183937" cy="769441"/>
          </a:xfrm>
          <a:prstGeom prst="rect">
            <a:avLst/>
          </a:prstGeom>
        </p:spPr>
        <p:txBody>
          <a:bodyPr wrap="none">
            <a:spAutoFit/>
          </a:bodyPr>
          <a:lstStyle/>
          <a:p>
            <a:r>
              <a:rPr lang="en-US" sz="4400" b="1" dirty="0" smtClean="0">
                <a:solidFill>
                  <a:schemeClr val="tx1">
                    <a:lumMod val="50000"/>
                  </a:schemeClr>
                </a:solidFill>
              </a:rPr>
              <a:t>Know Your Population</a:t>
            </a:r>
            <a:endParaRPr lang="en-US"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32925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029" dirty="0" smtClean="0">
                <a:solidFill>
                  <a:schemeClr val="tx1">
                    <a:lumMod val="50000"/>
                  </a:schemeClr>
                </a:solidFill>
              </a:rPr>
              <a:t>Information You Need</a:t>
            </a:r>
            <a:endParaRPr lang="en-US" dirty="0">
              <a:solidFill>
                <a:schemeClr val="tx1">
                  <a:lumMod val="50000"/>
                </a:schemeClr>
              </a:solidFill>
            </a:endParaRPr>
          </a:p>
        </p:txBody>
      </p:sp>
      <p:sp>
        <p:nvSpPr>
          <p:cNvPr id="3" name="Content Placeholder 2"/>
          <p:cNvSpPr>
            <a:spLocks noGrp="1"/>
          </p:cNvSpPr>
          <p:nvPr>
            <p:ph idx="1"/>
          </p:nvPr>
        </p:nvSpPr>
        <p:spPr/>
        <p:txBody>
          <a:bodyPr>
            <a:noAutofit/>
          </a:bodyPr>
          <a:lstStyle/>
          <a:p>
            <a:r>
              <a:rPr lang="en-US" sz="3200" b="0" dirty="0">
                <a:solidFill>
                  <a:schemeClr val="tx1">
                    <a:lumMod val="50000"/>
                  </a:schemeClr>
                </a:solidFill>
              </a:rPr>
              <a:t>Services </a:t>
            </a:r>
            <a:r>
              <a:rPr lang="en-US" sz="3200" b="0" dirty="0" smtClean="0">
                <a:solidFill>
                  <a:schemeClr val="tx1">
                    <a:lumMod val="50000"/>
                  </a:schemeClr>
                </a:solidFill>
              </a:rPr>
              <a:t>– Type of services you are delivering</a:t>
            </a:r>
          </a:p>
          <a:p>
            <a:r>
              <a:rPr lang="en-US" sz="3200" b="0" dirty="0" smtClean="0">
                <a:solidFill>
                  <a:schemeClr val="tx1">
                    <a:lumMod val="50000"/>
                  </a:schemeClr>
                </a:solidFill>
              </a:rPr>
              <a:t>Diagnosis – Breakdown of diagnosis</a:t>
            </a:r>
          </a:p>
          <a:p>
            <a:r>
              <a:rPr lang="en-US" sz="3200" b="0" dirty="0" smtClean="0">
                <a:solidFill>
                  <a:schemeClr val="tx1">
                    <a:lumMod val="50000"/>
                  </a:schemeClr>
                </a:solidFill>
              </a:rPr>
              <a:t>Payer </a:t>
            </a:r>
            <a:r>
              <a:rPr lang="en-US" sz="3200" b="0" dirty="0">
                <a:solidFill>
                  <a:schemeClr val="tx1">
                    <a:lumMod val="50000"/>
                  </a:schemeClr>
                </a:solidFill>
              </a:rPr>
              <a:t>Mix </a:t>
            </a:r>
            <a:r>
              <a:rPr lang="en-US" sz="3200" b="0" dirty="0" smtClean="0">
                <a:solidFill>
                  <a:schemeClr val="tx1">
                    <a:lumMod val="50000"/>
                  </a:schemeClr>
                </a:solidFill>
              </a:rPr>
              <a:t>– Breakdown of clients by insurance</a:t>
            </a:r>
          </a:p>
          <a:p>
            <a:r>
              <a:rPr lang="en-US" sz="3200" b="0" dirty="0" smtClean="0">
                <a:solidFill>
                  <a:schemeClr val="tx1">
                    <a:lumMod val="50000"/>
                  </a:schemeClr>
                </a:solidFill>
              </a:rPr>
              <a:t>Key Feature of Reports </a:t>
            </a:r>
            <a:r>
              <a:rPr lang="en-US" sz="3200" b="0" dirty="0">
                <a:solidFill>
                  <a:schemeClr val="tx1">
                    <a:lumMod val="50000"/>
                  </a:schemeClr>
                </a:solidFill>
              </a:rPr>
              <a:t>– </a:t>
            </a:r>
            <a:r>
              <a:rPr lang="en-US" sz="3200" b="0" dirty="0" smtClean="0">
                <a:solidFill>
                  <a:schemeClr val="tx1">
                    <a:lumMod val="50000"/>
                  </a:schemeClr>
                </a:solidFill>
              </a:rPr>
              <a:t>Standardization </a:t>
            </a:r>
            <a:r>
              <a:rPr lang="en-US" sz="3200" b="0" dirty="0">
                <a:solidFill>
                  <a:schemeClr val="tx1">
                    <a:lumMod val="50000"/>
                  </a:schemeClr>
                </a:solidFill>
              </a:rPr>
              <a:t>of definitions and terms across </a:t>
            </a:r>
            <a:r>
              <a:rPr lang="en-US" sz="3200" b="0" dirty="0" smtClean="0">
                <a:solidFill>
                  <a:schemeClr val="tx1">
                    <a:lumMod val="50000"/>
                  </a:schemeClr>
                </a:solidFill>
              </a:rPr>
              <a:t>organizations</a:t>
            </a:r>
            <a:endParaRPr lang="en-US" sz="3200" b="0" dirty="0">
              <a:solidFill>
                <a:schemeClr val="tx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410974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lumMod val="50000"/>
                  </a:schemeClr>
                </a:solidFill>
              </a:rPr>
              <a:t>Standardized Definitions for </a:t>
            </a:r>
            <a:br>
              <a:rPr lang="en-US" dirty="0" smtClean="0">
                <a:solidFill>
                  <a:schemeClr val="tx1">
                    <a:lumMod val="50000"/>
                  </a:schemeClr>
                </a:solidFill>
              </a:rPr>
            </a:br>
            <a:r>
              <a:rPr lang="en-US" dirty="0" smtClean="0">
                <a:solidFill>
                  <a:schemeClr val="tx1">
                    <a:lumMod val="50000"/>
                  </a:schemeClr>
                </a:solidFill>
              </a:rPr>
              <a:t>Payer Mix Report</a:t>
            </a:r>
            <a:endParaRPr lang="en-US" dirty="0">
              <a:solidFill>
                <a:schemeClr val="tx1">
                  <a:lumMod val="50000"/>
                </a:schemeClr>
              </a:solidFill>
            </a:endParaRPr>
          </a:p>
        </p:txBody>
      </p:sp>
      <p:sp>
        <p:nvSpPr>
          <p:cNvPr id="6" name="Content Placeholder 2"/>
          <p:cNvSpPr>
            <a:spLocks noGrp="1"/>
          </p:cNvSpPr>
          <p:nvPr>
            <p:ph idx="1"/>
          </p:nvPr>
        </p:nvSpPr>
        <p:spPr>
          <a:xfrm>
            <a:off x="457199" y="1600200"/>
            <a:ext cx="8315325" cy="4525963"/>
          </a:xfrm>
        </p:spPr>
        <p:txBody>
          <a:bodyPr>
            <a:normAutofit lnSpcReduction="10000"/>
          </a:bodyPr>
          <a:lstStyle/>
          <a:p>
            <a:pPr lvl="0"/>
            <a:r>
              <a:rPr lang="en-US" sz="2800" b="0" u="sng" dirty="0" smtClean="0">
                <a:solidFill>
                  <a:schemeClr val="tx1">
                    <a:lumMod val="50000"/>
                  </a:schemeClr>
                </a:solidFill>
              </a:rPr>
              <a:t>Self-pay</a:t>
            </a:r>
            <a:r>
              <a:rPr lang="en-US" sz="2800" b="0" u="sng" dirty="0">
                <a:solidFill>
                  <a:schemeClr val="tx1">
                    <a:lumMod val="50000"/>
                  </a:schemeClr>
                </a:solidFill>
              </a:rPr>
              <a:t>:</a:t>
            </a:r>
            <a:r>
              <a:rPr lang="en-US" sz="2800" b="0" dirty="0">
                <a:solidFill>
                  <a:schemeClr val="tx1">
                    <a:lumMod val="50000"/>
                  </a:schemeClr>
                </a:solidFill>
              </a:rPr>
              <a:t> Individuals with no insurance or with insurance, but out of network</a:t>
            </a:r>
          </a:p>
          <a:p>
            <a:pPr lvl="0"/>
            <a:r>
              <a:rPr lang="en-US" sz="2800" b="0" u="sng" dirty="0">
                <a:solidFill>
                  <a:schemeClr val="tx1">
                    <a:lumMod val="50000"/>
                  </a:schemeClr>
                </a:solidFill>
              </a:rPr>
              <a:t>Medicare fee-for-service</a:t>
            </a:r>
            <a:r>
              <a:rPr lang="en-US" sz="2800" b="0" dirty="0">
                <a:solidFill>
                  <a:schemeClr val="tx1">
                    <a:lumMod val="50000"/>
                  </a:schemeClr>
                </a:solidFill>
              </a:rPr>
              <a:t>: Individuals with only Medicare</a:t>
            </a:r>
          </a:p>
          <a:p>
            <a:pPr lvl="0"/>
            <a:r>
              <a:rPr lang="en-US" sz="2800" b="0" u="sng" dirty="0">
                <a:solidFill>
                  <a:schemeClr val="tx1">
                    <a:lumMod val="50000"/>
                  </a:schemeClr>
                </a:solidFill>
              </a:rPr>
              <a:t>Medicare and Medicaid</a:t>
            </a:r>
            <a:r>
              <a:rPr lang="en-US" sz="2800" b="0" dirty="0">
                <a:solidFill>
                  <a:schemeClr val="tx1">
                    <a:lumMod val="50000"/>
                  </a:schemeClr>
                </a:solidFill>
              </a:rPr>
              <a:t>: Individuals with Medicare and Medicaid </a:t>
            </a:r>
          </a:p>
          <a:p>
            <a:pPr lvl="0"/>
            <a:r>
              <a:rPr lang="en-US" sz="2800" b="0" u="sng" dirty="0">
                <a:solidFill>
                  <a:schemeClr val="tx1">
                    <a:lumMod val="50000"/>
                  </a:schemeClr>
                </a:solidFill>
              </a:rPr>
              <a:t>Medicaid fee-for-service:</a:t>
            </a:r>
            <a:r>
              <a:rPr lang="en-US" sz="2800" b="0" dirty="0">
                <a:solidFill>
                  <a:schemeClr val="tx1">
                    <a:lumMod val="50000"/>
                  </a:schemeClr>
                </a:solidFill>
              </a:rPr>
              <a:t> Individuals with only Medicaid</a:t>
            </a:r>
          </a:p>
          <a:p>
            <a:pPr lvl="0"/>
            <a:r>
              <a:rPr lang="en-US" sz="2800" b="0" u="sng" dirty="0">
                <a:solidFill>
                  <a:schemeClr val="tx1">
                    <a:lumMod val="50000"/>
                  </a:schemeClr>
                </a:solidFill>
              </a:rPr>
              <a:t>Commercial Insurance:</a:t>
            </a:r>
            <a:r>
              <a:rPr lang="en-US" sz="2800" b="0" dirty="0">
                <a:solidFill>
                  <a:schemeClr val="tx1">
                    <a:lumMod val="50000"/>
                  </a:schemeClr>
                </a:solidFill>
              </a:rPr>
              <a:t> Individuals with non-managed insurance/PPO</a:t>
            </a:r>
          </a:p>
          <a:p>
            <a:endParaRPr lang="en-US" sz="1900" dirty="0">
              <a:solidFill>
                <a:schemeClr val="tx1">
                  <a:lumMod val="5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39153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lumMod val="50000"/>
                  </a:schemeClr>
                </a:solidFill>
              </a:rPr>
              <a:t>Standardized Definitions for </a:t>
            </a:r>
            <a:br>
              <a:rPr lang="en-US" dirty="0" smtClean="0">
                <a:solidFill>
                  <a:schemeClr val="tx1">
                    <a:lumMod val="50000"/>
                  </a:schemeClr>
                </a:solidFill>
              </a:rPr>
            </a:br>
            <a:r>
              <a:rPr lang="en-US" dirty="0" smtClean="0">
                <a:solidFill>
                  <a:schemeClr val="tx1">
                    <a:lumMod val="50000"/>
                  </a:schemeClr>
                </a:solidFill>
              </a:rPr>
              <a:t>Payer Mix </a:t>
            </a:r>
            <a:r>
              <a:rPr lang="en-US" dirty="0" smtClean="0">
                <a:solidFill>
                  <a:schemeClr val="tx1">
                    <a:lumMod val="50000"/>
                  </a:schemeClr>
                </a:solidFill>
              </a:rPr>
              <a:t>Report Continues</a:t>
            </a:r>
            <a:endParaRPr lang="en-US" dirty="0">
              <a:solidFill>
                <a:schemeClr val="tx1">
                  <a:lumMod val="50000"/>
                </a:schemeClr>
              </a:solidFill>
            </a:endParaRPr>
          </a:p>
        </p:txBody>
      </p:sp>
      <p:sp>
        <p:nvSpPr>
          <p:cNvPr id="6" name="Content Placeholder 2"/>
          <p:cNvSpPr>
            <a:spLocks noGrp="1"/>
          </p:cNvSpPr>
          <p:nvPr>
            <p:ph idx="1"/>
          </p:nvPr>
        </p:nvSpPr>
        <p:spPr>
          <a:xfrm>
            <a:off x="457199" y="1600200"/>
            <a:ext cx="8315325" cy="4525963"/>
          </a:xfrm>
        </p:spPr>
        <p:txBody>
          <a:bodyPr>
            <a:normAutofit fontScale="92500"/>
          </a:bodyPr>
          <a:lstStyle/>
          <a:p>
            <a:pPr lvl="0"/>
            <a:r>
              <a:rPr lang="en-US" sz="2800" b="0" u="sng" dirty="0" smtClean="0">
                <a:solidFill>
                  <a:schemeClr val="tx1">
                    <a:lumMod val="50000"/>
                  </a:schemeClr>
                </a:solidFill>
              </a:rPr>
              <a:t>Commercial </a:t>
            </a:r>
            <a:r>
              <a:rPr lang="en-US" sz="2800" b="0" u="sng" dirty="0">
                <a:solidFill>
                  <a:schemeClr val="tx1">
                    <a:lumMod val="50000"/>
                  </a:schemeClr>
                </a:solidFill>
              </a:rPr>
              <a:t>Managed Care</a:t>
            </a:r>
            <a:r>
              <a:rPr lang="en-US" sz="2800" b="0" dirty="0">
                <a:solidFill>
                  <a:schemeClr val="tx1">
                    <a:lumMod val="50000"/>
                  </a:schemeClr>
                </a:solidFill>
              </a:rPr>
              <a:t>: Individuals with commercial insurance that is managed</a:t>
            </a:r>
          </a:p>
          <a:p>
            <a:pPr lvl="0"/>
            <a:r>
              <a:rPr lang="en-US" sz="2800" b="0" u="sng" dirty="0">
                <a:solidFill>
                  <a:schemeClr val="tx1">
                    <a:lumMod val="50000"/>
                  </a:schemeClr>
                </a:solidFill>
              </a:rPr>
              <a:t>Medicaid Managed Care</a:t>
            </a:r>
            <a:r>
              <a:rPr lang="en-US" sz="2800" b="0" dirty="0">
                <a:solidFill>
                  <a:schemeClr val="tx1">
                    <a:lumMod val="50000"/>
                  </a:schemeClr>
                </a:solidFill>
              </a:rPr>
              <a:t>: Individuals with Managed Medicaid + FIDA</a:t>
            </a:r>
          </a:p>
          <a:p>
            <a:pPr lvl="0"/>
            <a:r>
              <a:rPr lang="en-US" sz="2800" b="0" u="sng" dirty="0" smtClean="0">
                <a:solidFill>
                  <a:schemeClr val="tx1">
                    <a:lumMod val="50000"/>
                  </a:schemeClr>
                </a:solidFill>
              </a:rPr>
              <a:t>Medicare Managed Care:</a:t>
            </a:r>
            <a:r>
              <a:rPr lang="en-US" sz="2800" b="0" dirty="0" smtClean="0">
                <a:solidFill>
                  <a:schemeClr val="tx1">
                    <a:lumMod val="50000"/>
                  </a:schemeClr>
                </a:solidFill>
              </a:rPr>
              <a:t> Individuals with Managed Medicare </a:t>
            </a:r>
          </a:p>
          <a:p>
            <a:pPr lvl="0"/>
            <a:r>
              <a:rPr lang="en-US" sz="2800" b="0" u="sng" dirty="0" smtClean="0">
                <a:solidFill>
                  <a:schemeClr val="tx1">
                    <a:lumMod val="50000"/>
                  </a:schemeClr>
                </a:solidFill>
              </a:rPr>
              <a:t>Total </a:t>
            </a:r>
            <a:r>
              <a:rPr lang="en-US" sz="2800" b="0" u="sng" dirty="0">
                <a:solidFill>
                  <a:schemeClr val="tx1">
                    <a:lumMod val="50000"/>
                  </a:schemeClr>
                </a:solidFill>
              </a:rPr>
              <a:t>managed care and insurance</a:t>
            </a:r>
            <a:r>
              <a:rPr lang="en-US" sz="2800" b="0" dirty="0">
                <a:solidFill>
                  <a:schemeClr val="tx1">
                    <a:lumMod val="50000"/>
                  </a:schemeClr>
                </a:solidFill>
              </a:rPr>
              <a:t>: Includes commercial insurance, Managed Medicaid, Managed Medicare, and Commercial Managed Care</a:t>
            </a:r>
          </a:p>
          <a:p>
            <a:pPr lvl="0"/>
            <a:r>
              <a:rPr lang="en-US" sz="2800" b="0" u="sng" dirty="0">
                <a:solidFill>
                  <a:schemeClr val="tx1">
                    <a:lumMod val="50000"/>
                  </a:schemeClr>
                </a:solidFill>
              </a:rPr>
              <a:t>Third Party Payer</a:t>
            </a:r>
            <a:r>
              <a:rPr lang="en-US" sz="2800" b="0" dirty="0">
                <a:solidFill>
                  <a:schemeClr val="tx1">
                    <a:lumMod val="50000"/>
                  </a:schemeClr>
                </a:solidFill>
              </a:rPr>
              <a:t>: Grants and other payers</a:t>
            </a:r>
          </a:p>
          <a:p>
            <a:endParaRPr lang="en-US" sz="1900" dirty="0">
              <a:solidFill>
                <a:schemeClr val="tx1">
                  <a:lumMod val="5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5" y="6055086"/>
            <a:ext cx="1738312" cy="507513"/>
          </a:xfrm>
          <a:prstGeom prst="rect">
            <a:avLst/>
          </a:prstGeom>
        </p:spPr>
      </p:pic>
    </p:spTree>
    <p:extLst>
      <p:ext uri="{BB962C8B-B14F-4D97-AF65-F5344CB8AC3E}">
        <p14:creationId xmlns:p14="http://schemas.microsoft.com/office/powerpoint/2010/main" val="275918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ark Background, Orange Bar">
  <a:themeElements>
    <a:clrScheme name="MCTAC">
      <a:dk1>
        <a:srgbClr val="3C3E44"/>
      </a:dk1>
      <a:lt1>
        <a:srgbClr val="FFFFFF"/>
      </a:lt1>
      <a:dk2>
        <a:srgbClr val="342D34"/>
      </a:dk2>
      <a:lt2>
        <a:srgbClr val="D3D4DC"/>
      </a:lt2>
      <a:accent1>
        <a:srgbClr val="9E3A98"/>
      </a:accent1>
      <a:accent2>
        <a:srgbClr val="57068C"/>
      </a:accent2>
      <a:accent3>
        <a:srgbClr val="E64428"/>
      </a:accent3>
      <a:accent4>
        <a:srgbClr val="009192"/>
      </a:accent4>
      <a:accent5>
        <a:srgbClr val="75D5FF"/>
      </a:accent5>
      <a:accent6>
        <a:srgbClr val="005392"/>
      </a:accent6>
      <a:hlink>
        <a:srgbClr val="E54427"/>
      </a:hlink>
      <a:folHlink>
        <a:srgbClr val="3C3D4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mctac-presentation.potx" id="{B7E16432-CCC1-0D4E-A016-7EB5C000DC5B}" vid="{18DB384D-A053-FB4C-9C5E-596505A2C27A}"/>
    </a:ext>
  </a:extLst>
</a:theme>
</file>

<file path=ppt/theme/theme2.xml><?xml version="1.0" encoding="utf-8"?>
<a:theme xmlns:a="http://schemas.openxmlformats.org/drawingml/2006/main" name="No Bar">
  <a:themeElements>
    <a:clrScheme name="MCTAC">
      <a:dk1>
        <a:srgbClr val="3C3E44"/>
      </a:dk1>
      <a:lt1>
        <a:srgbClr val="FFFFFF"/>
      </a:lt1>
      <a:dk2>
        <a:srgbClr val="342D34"/>
      </a:dk2>
      <a:lt2>
        <a:srgbClr val="D3D4DC"/>
      </a:lt2>
      <a:accent1>
        <a:srgbClr val="9E3A98"/>
      </a:accent1>
      <a:accent2>
        <a:srgbClr val="57068C"/>
      </a:accent2>
      <a:accent3>
        <a:srgbClr val="E64428"/>
      </a:accent3>
      <a:accent4>
        <a:srgbClr val="009192"/>
      </a:accent4>
      <a:accent5>
        <a:srgbClr val="75D5FF"/>
      </a:accent5>
      <a:accent6>
        <a:srgbClr val="005392"/>
      </a:accent6>
      <a:hlink>
        <a:srgbClr val="E54427"/>
      </a:hlink>
      <a:folHlink>
        <a:srgbClr val="3C3D4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mctac-presentation.potx" id="{B7E16432-CCC1-0D4E-A016-7EB5C000DC5B}" vid="{FDF1C884-722B-2A46-AF36-A4DB79BB974C}"/>
    </a:ext>
  </a:extLst>
</a:theme>
</file>

<file path=ppt/theme/theme3.xml><?xml version="1.0" encoding="utf-8"?>
<a:theme xmlns:a="http://schemas.openxmlformats.org/drawingml/2006/main" name="mctac-presentation-2016">
  <a:themeElements>
    <a:clrScheme name="MCTAC">
      <a:dk1>
        <a:srgbClr val="3C3E44"/>
      </a:dk1>
      <a:lt1>
        <a:srgbClr val="FFFFFF"/>
      </a:lt1>
      <a:dk2>
        <a:srgbClr val="342D34"/>
      </a:dk2>
      <a:lt2>
        <a:srgbClr val="D3D4DC"/>
      </a:lt2>
      <a:accent1>
        <a:srgbClr val="9E3A98"/>
      </a:accent1>
      <a:accent2>
        <a:srgbClr val="57068C"/>
      </a:accent2>
      <a:accent3>
        <a:srgbClr val="E64428"/>
      </a:accent3>
      <a:accent4>
        <a:srgbClr val="009192"/>
      </a:accent4>
      <a:accent5>
        <a:srgbClr val="75D5FF"/>
      </a:accent5>
      <a:accent6>
        <a:srgbClr val="005392"/>
      </a:accent6>
      <a:hlink>
        <a:srgbClr val="E54427"/>
      </a:hlink>
      <a:folHlink>
        <a:srgbClr val="3C3D4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mctac-presentation.potx" id="{B7E16432-CCC1-0D4E-A016-7EB5C000DC5B}" vid="{A2416817-72AB-6A4C-99A1-1A4DE387B6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17868</TotalTime>
  <Words>703</Words>
  <Application>Microsoft Office PowerPoint</Application>
  <PresentationFormat>On-screen Show (4:3)</PresentationFormat>
  <Paragraphs>83</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Dark Background, Orange Bar</vt:lpstr>
      <vt:lpstr>No Bar</vt:lpstr>
      <vt:lpstr>mctac-presentation-2016</vt:lpstr>
      <vt:lpstr>Understanding Costs and Demonstrating Your Impact</vt:lpstr>
      <vt:lpstr>PowerPoint Presentation</vt:lpstr>
      <vt:lpstr>Allocations</vt:lpstr>
      <vt:lpstr>Managing Cost</vt:lpstr>
      <vt:lpstr>Managing Cost Continued</vt:lpstr>
      <vt:lpstr>PowerPoint Presentation</vt:lpstr>
      <vt:lpstr>Information You Need</vt:lpstr>
      <vt:lpstr>Standardized Definitions for  Payer Mix Report</vt:lpstr>
      <vt:lpstr>Standardized Definitions for  Payer Mix Report Continues</vt:lpstr>
      <vt:lpstr>Sample Payer Mix</vt:lpstr>
      <vt:lpstr>Sample Service Delivery &amp; Diagnostic Report</vt:lpstr>
      <vt:lpstr>Using data to make informed decisions</vt:lpstr>
      <vt:lpstr>How is this useful in a VBP environment</vt:lpstr>
      <vt:lpstr>Business Intelligence</vt:lpstr>
      <vt:lpstr>Using Data To Enhance Your Service Package</vt:lpstr>
      <vt:lpstr>Tools to Improve Access and Impact</vt:lpstr>
      <vt:lpstr>MCTAC Role</vt:lpstr>
      <vt:lpstr>Questions and Discussion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Psychiatric Support &amp; Treatment (CPST)</dc:title>
  <dc:creator>Rachel Rivera</dc:creator>
  <cp:lastModifiedBy>Boris Vilgorin</cp:lastModifiedBy>
  <cp:revision>187</cp:revision>
  <dcterms:created xsi:type="dcterms:W3CDTF">2016-06-17T14:47:25Z</dcterms:created>
  <dcterms:modified xsi:type="dcterms:W3CDTF">2016-11-23T17:02:07Z</dcterms:modified>
</cp:coreProperties>
</file>