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82" r:id="rId3"/>
    <p:sldId id="273" r:id="rId4"/>
    <p:sldId id="275" r:id="rId5"/>
    <p:sldId id="288" r:id="rId6"/>
    <p:sldId id="303" r:id="rId7"/>
    <p:sldId id="280" r:id="rId8"/>
    <p:sldId id="283" r:id="rId9"/>
    <p:sldId id="291" r:id="rId10"/>
    <p:sldId id="274" r:id="rId11"/>
    <p:sldId id="302" r:id="rId12"/>
    <p:sldId id="272" r:id="rId13"/>
    <p:sldId id="277" r:id="rId14"/>
    <p:sldId id="278" r:id="rId15"/>
    <p:sldId id="276" r:id="rId16"/>
    <p:sldId id="279" r:id="rId17"/>
    <p:sldId id="298" r:id="rId18"/>
    <p:sldId id="284" r:id="rId19"/>
    <p:sldId id="285" r:id="rId20"/>
    <p:sldId id="286" r:id="rId21"/>
    <p:sldId id="301" r:id="rId22"/>
    <p:sldId id="289" r:id="rId23"/>
    <p:sldId id="287" r:id="rId24"/>
    <p:sldId id="292" r:id="rId25"/>
    <p:sldId id="299" r:id="rId26"/>
    <p:sldId id="293" r:id="rId27"/>
    <p:sldId id="297" r:id="rId28"/>
    <p:sldId id="295" r:id="rId29"/>
    <p:sldId id="300" r:id="rId30"/>
    <p:sldId id="296" r:id="rId31"/>
    <p:sldId id="25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2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DE69B-88A3-D64A-84B2-0A8A7C0A5DD6}" type="doc">
      <dgm:prSet loTypeId="urn:microsoft.com/office/officeart/2005/8/layout/pyramid3" loCatId="" qsTypeId="urn:microsoft.com/office/officeart/2005/8/quickstyle/simple3" qsCatId="simple" csTypeId="urn:microsoft.com/office/officeart/2005/8/colors/accent1_2" csCatId="accent1" phldr="1"/>
      <dgm:spPr/>
    </dgm:pt>
    <dgm:pt modelId="{F0ABF2CC-BFF8-8249-A429-FCBCE4CD206A}">
      <dgm:prSet phldrT="[Text]"/>
      <dgm:spPr/>
      <dgm:t>
        <a:bodyPr/>
        <a:lstStyle/>
        <a:p>
          <a:r>
            <a:rPr lang="en-US" cap="small" dirty="0" smtClean="0"/>
            <a:t>Safety</a:t>
          </a:r>
          <a:endParaRPr lang="en-US" cap="small" dirty="0"/>
        </a:p>
      </dgm:t>
    </dgm:pt>
    <dgm:pt modelId="{C3071F47-EC3C-B34C-9F28-C6250C14704A}" type="parTrans" cxnId="{04FF0F28-4312-FA46-A00F-505F829A470D}">
      <dgm:prSet/>
      <dgm:spPr/>
      <dgm:t>
        <a:bodyPr/>
        <a:lstStyle/>
        <a:p>
          <a:endParaRPr lang="en-US"/>
        </a:p>
      </dgm:t>
    </dgm:pt>
    <dgm:pt modelId="{A92E1132-21F9-8D41-9FA1-F953A3791705}" type="sibTrans" cxnId="{04FF0F28-4312-FA46-A00F-505F829A470D}">
      <dgm:prSet/>
      <dgm:spPr/>
      <dgm:t>
        <a:bodyPr/>
        <a:lstStyle/>
        <a:p>
          <a:endParaRPr lang="en-US"/>
        </a:p>
      </dgm:t>
    </dgm:pt>
    <dgm:pt modelId="{18A90C19-BDBD-D64B-9ACA-ACA23D7A7836}">
      <dgm:prSet phldrT="[Text]"/>
      <dgm:spPr/>
      <dgm:t>
        <a:bodyPr/>
        <a:lstStyle/>
        <a:p>
          <a:r>
            <a:rPr lang="en-US" cap="small" dirty="0" smtClean="0"/>
            <a:t>Danger</a:t>
          </a:r>
          <a:endParaRPr lang="en-US" cap="small" dirty="0"/>
        </a:p>
      </dgm:t>
    </dgm:pt>
    <dgm:pt modelId="{435D79EE-BF54-394A-9190-D80834FA4048}" type="parTrans" cxnId="{AFE95C93-88F5-7F44-BA03-91E21D76F22D}">
      <dgm:prSet/>
      <dgm:spPr/>
      <dgm:t>
        <a:bodyPr/>
        <a:lstStyle/>
        <a:p>
          <a:endParaRPr lang="en-US"/>
        </a:p>
      </dgm:t>
    </dgm:pt>
    <dgm:pt modelId="{4F4EE645-1A8D-FD4B-9ABD-CA490E782A66}" type="sibTrans" cxnId="{AFE95C93-88F5-7F44-BA03-91E21D76F22D}">
      <dgm:prSet/>
      <dgm:spPr/>
      <dgm:t>
        <a:bodyPr/>
        <a:lstStyle/>
        <a:p>
          <a:endParaRPr lang="en-US"/>
        </a:p>
      </dgm:t>
    </dgm:pt>
    <dgm:pt modelId="{ABD97710-C550-5447-A7C6-CFF4FE0F7085}">
      <dgm:prSet phldrT="[Text]"/>
      <dgm:spPr/>
      <dgm:t>
        <a:bodyPr/>
        <a:lstStyle/>
        <a:p>
          <a:r>
            <a:rPr lang="en-US" cap="small" dirty="0" smtClean="0"/>
            <a:t>Life Threat</a:t>
          </a:r>
          <a:endParaRPr lang="en-US" cap="small" dirty="0"/>
        </a:p>
      </dgm:t>
    </dgm:pt>
    <dgm:pt modelId="{5A51FA73-BD1F-4B43-A4F2-B846A3725E60}" type="parTrans" cxnId="{578AE998-2B0A-444D-A127-6A04BC5D9278}">
      <dgm:prSet/>
      <dgm:spPr/>
      <dgm:t>
        <a:bodyPr/>
        <a:lstStyle/>
        <a:p>
          <a:endParaRPr lang="en-US"/>
        </a:p>
      </dgm:t>
    </dgm:pt>
    <dgm:pt modelId="{3DF01F5C-0BBF-1C4F-9D1E-EFDC0E5F9435}" type="sibTrans" cxnId="{578AE998-2B0A-444D-A127-6A04BC5D9278}">
      <dgm:prSet/>
      <dgm:spPr/>
      <dgm:t>
        <a:bodyPr/>
        <a:lstStyle/>
        <a:p>
          <a:endParaRPr lang="en-US"/>
        </a:p>
      </dgm:t>
    </dgm:pt>
    <dgm:pt modelId="{9A3139B6-4887-404B-BE76-58A9A2229284}" type="pres">
      <dgm:prSet presAssocID="{F22DE69B-88A3-D64A-84B2-0A8A7C0A5DD6}" presName="Name0" presStyleCnt="0">
        <dgm:presLayoutVars>
          <dgm:dir/>
          <dgm:animLvl val="lvl"/>
          <dgm:resizeHandles val="exact"/>
        </dgm:presLayoutVars>
      </dgm:prSet>
      <dgm:spPr/>
    </dgm:pt>
    <dgm:pt modelId="{C69BF64F-807F-C045-A655-7EBFE160B64C}" type="pres">
      <dgm:prSet presAssocID="{F0ABF2CC-BFF8-8249-A429-FCBCE4CD206A}" presName="Name8" presStyleCnt="0"/>
      <dgm:spPr/>
    </dgm:pt>
    <dgm:pt modelId="{120BA2F0-349E-9E47-9FCD-742C96FD595F}" type="pres">
      <dgm:prSet presAssocID="{F0ABF2CC-BFF8-8249-A429-FCBCE4CD206A}" presName="level" presStyleLbl="node1" presStyleIdx="0" presStyleCnt="3">
        <dgm:presLayoutVars>
          <dgm:chMax val="1"/>
          <dgm:bulletEnabled val="1"/>
        </dgm:presLayoutVars>
      </dgm:prSet>
      <dgm:spPr/>
      <dgm:t>
        <a:bodyPr/>
        <a:lstStyle/>
        <a:p>
          <a:endParaRPr lang="en-US"/>
        </a:p>
      </dgm:t>
    </dgm:pt>
    <dgm:pt modelId="{E385681F-E6FE-3240-BE6D-3E6AD43A0316}" type="pres">
      <dgm:prSet presAssocID="{F0ABF2CC-BFF8-8249-A429-FCBCE4CD206A}" presName="levelTx" presStyleLbl="revTx" presStyleIdx="0" presStyleCnt="0">
        <dgm:presLayoutVars>
          <dgm:chMax val="1"/>
          <dgm:bulletEnabled val="1"/>
        </dgm:presLayoutVars>
      </dgm:prSet>
      <dgm:spPr/>
      <dgm:t>
        <a:bodyPr/>
        <a:lstStyle/>
        <a:p>
          <a:endParaRPr lang="en-US"/>
        </a:p>
      </dgm:t>
    </dgm:pt>
    <dgm:pt modelId="{85E5577A-AC79-1B4A-9EA0-C6882E68D49D}" type="pres">
      <dgm:prSet presAssocID="{18A90C19-BDBD-D64B-9ACA-ACA23D7A7836}" presName="Name8" presStyleCnt="0"/>
      <dgm:spPr/>
    </dgm:pt>
    <dgm:pt modelId="{C7211905-5782-404B-B98C-41E49AE068F3}" type="pres">
      <dgm:prSet presAssocID="{18A90C19-BDBD-D64B-9ACA-ACA23D7A7836}" presName="level" presStyleLbl="node1" presStyleIdx="1" presStyleCnt="3">
        <dgm:presLayoutVars>
          <dgm:chMax val="1"/>
          <dgm:bulletEnabled val="1"/>
        </dgm:presLayoutVars>
      </dgm:prSet>
      <dgm:spPr/>
      <dgm:t>
        <a:bodyPr/>
        <a:lstStyle/>
        <a:p>
          <a:endParaRPr lang="en-US"/>
        </a:p>
      </dgm:t>
    </dgm:pt>
    <dgm:pt modelId="{B6282EFE-562F-554A-A7D5-A857DCC37668}" type="pres">
      <dgm:prSet presAssocID="{18A90C19-BDBD-D64B-9ACA-ACA23D7A7836}" presName="levelTx" presStyleLbl="revTx" presStyleIdx="0" presStyleCnt="0">
        <dgm:presLayoutVars>
          <dgm:chMax val="1"/>
          <dgm:bulletEnabled val="1"/>
        </dgm:presLayoutVars>
      </dgm:prSet>
      <dgm:spPr/>
      <dgm:t>
        <a:bodyPr/>
        <a:lstStyle/>
        <a:p>
          <a:endParaRPr lang="en-US"/>
        </a:p>
      </dgm:t>
    </dgm:pt>
    <dgm:pt modelId="{556C992B-0AC9-9C4F-AD8D-359E268B2250}" type="pres">
      <dgm:prSet presAssocID="{ABD97710-C550-5447-A7C6-CFF4FE0F7085}" presName="Name8" presStyleCnt="0"/>
      <dgm:spPr/>
    </dgm:pt>
    <dgm:pt modelId="{8E0CC5A6-01EC-6741-A91F-25AA88E0A125}" type="pres">
      <dgm:prSet presAssocID="{ABD97710-C550-5447-A7C6-CFF4FE0F7085}" presName="level" presStyleLbl="node1" presStyleIdx="2" presStyleCnt="3">
        <dgm:presLayoutVars>
          <dgm:chMax val="1"/>
          <dgm:bulletEnabled val="1"/>
        </dgm:presLayoutVars>
      </dgm:prSet>
      <dgm:spPr/>
      <dgm:t>
        <a:bodyPr/>
        <a:lstStyle/>
        <a:p>
          <a:endParaRPr lang="en-US"/>
        </a:p>
      </dgm:t>
    </dgm:pt>
    <dgm:pt modelId="{2536692F-FC62-E64A-977F-2430AC83FD41}" type="pres">
      <dgm:prSet presAssocID="{ABD97710-C550-5447-A7C6-CFF4FE0F7085}" presName="levelTx" presStyleLbl="revTx" presStyleIdx="0" presStyleCnt="0">
        <dgm:presLayoutVars>
          <dgm:chMax val="1"/>
          <dgm:bulletEnabled val="1"/>
        </dgm:presLayoutVars>
      </dgm:prSet>
      <dgm:spPr/>
      <dgm:t>
        <a:bodyPr/>
        <a:lstStyle/>
        <a:p>
          <a:endParaRPr lang="en-US"/>
        </a:p>
      </dgm:t>
    </dgm:pt>
  </dgm:ptLst>
  <dgm:cxnLst>
    <dgm:cxn modelId="{E7E57CFC-40F5-3C40-AF7F-056C68AC33E9}" type="presOf" srcId="{F0ABF2CC-BFF8-8249-A429-FCBCE4CD206A}" destId="{120BA2F0-349E-9E47-9FCD-742C96FD595F}" srcOrd="0" destOrd="0" presId="urn:microsoft.com/office/officeart/2005/8/layout/pyramid3"/>
    <dgm:cxn modelId="{578AE998-2B0A-444D-A127-6A04BC5D9278}" srcId="{F22DE69B-88A3-D64A-84B2-0A8A7C0A5DD6}" destId="{ABD97710-C550-5447-A7C6-CFF4FE0F7085}" srcOrd="2" destOrd="0" parTransId="{5A51FA73-BD1F-4B43-A4F2-B846A3725E60}" sibTransId="{3DF01F5C-0BBF-1C4F-9D1E-EFDC0E5F9435}"/>
    <dgm:cxn modelId="{5FE26DA0-24FD-3F4A-BBB7-47327351E294}" type="presOf" srcId="{ABD97710-C550-5447-A7C6-CFF4FE0F7085}" destId="{8E0CC5A6-01EC-6741-A91F-25AA88E0A125}" srcOrd="0" destOrd="0" presId="urn:microsoft.com/office/officeart/2005/8/layout/pyramid3"/>
    <dgm:cxn modelId="{B1C859D2-C39E-1A4C-83F6-DD871B3F1BE9}" type="presOf" srcId="{18A90C19-BDBD-D64B-9ACA-ACA23D7A7836}" destId="{B6282EFE-562F-554A-A7D5-A857DCC37668}" srcOrd="1" destOrd="0" presId="urn:microsoft.com/office/officeart/2005/8/layout/pyramid3"/>
    <dgm:cxn modelId="{04FF0F28-4312-FA46-A00F-505F829A470D}" srcId="{F22DE69B-88A3-D64A-84B2-0A8A7C0A5DD6}" destId="{F0ABF2CC-BFF8-8249-A429-FCBCE4CD206A}" srcOrd="0" destOrd="0" parTransId="{C3071F47-EC3C-B34C-9F28-C6250C14704A}" sibTransId="{A92E1132-21F9-8D41-9FA1-F953A3791705}"/>
    <dgm:cxn modelId="{601D6E46-BD41-4A48-BA5B-21F42BCFA5A5}" type="presOf" srcId="{F22DE69B-88A3-D64A-84B2-0A8A7C0A5DD6}" destId="{9A3139B6-4887-404B-BE76-58A9A2229284}" srcOrd="0" destOrd="0" presId="urn:microsoft.com/office/officeart/2005/8/layout/pyramid3"/>
    <dgm:cxn modelId="{AFE95C93-88F5-7F44-BA03-91E21D76F22D}" srcId="{F22DE69B-88A3-D64A-84B2-0A8A7C0A5DD6}" destId="{18A90C19-BDBD-D64B-9ACA-ACA23D7A7836}" srcOrd="1" destOrd="0" parTransId="{435D79EE-BF54-394A-9190-D80834FA4048}" sibTransId="{4F4EE645-1A8D-FD4B-9ABD-CA490E782A66}"/>
    <dgm:cxn modelId="{1A7BB2F9-02E2-0D4F-8272-05A3BC24CF6D}" type="presOf" srcId="{18A90C19-BDBD-D64B-9ACA-ACA23D7A7836}" destId="{C7211905-5782-404B-B98C-41E49AE068F3}" srcOrd="0" destOrd="0" presId="urn:microsoft.com/office/officeart/2005/8/layout/pyramid3"/>
    <dgm:cxn modelId="{42E3A025-7255-FA4E-91D4-8489ADD856F2}" type="presOf" srcId="{ABD97710-C550-5447-A7C6-CFF4FE0F7085}" destId="{2536692F-FC62-E64A-977F-2430AC83FD41}" srcOrd="1" destOrd="0" presId="urn:microsoft.com/office/officeart/2005/8/layout/pyramid3"/>
    <dgm:cxn modelId="{B8765FFC-A516-9941-B5AD-25E906B502F6}" type="presOf" srcId="{F0ABF2CC-BFF8-8249-A429-FCBCE4CD206A}" destId="{E385681F-E6FE-3240-BE6D-3E6AD43A0316}" srcOrd="1" destOrd="0" presId="urn:microsoft.com/office/officeart/2005/8/layout/pyramid3"/>
    <dgm:cxn modelId="{23497C98-EDD4-C749-B22F-3CCB04CD6E52}" type="presParOf" srcId="{9A3139B6-4887-404B-BE76-58A9A2229284}" destId="{C69BF64F-807F-C045-A655-7EBFE160B64C}" srcOrd="0" destOrd="0" presId="urn:microsoft.com/office/officeart/2005/8/layout/pyramid3"/>
    <dgm:cxn modelId="{3F0E0EC8-E508-C742-B998-99B7E0757DF1}" type="presParOf" srcId="{C69BF64F-807F-C045-A655-7EBFE160B64C}" destId="{120BA2F0-349E-9E47-9FCD-742C96FD595F}" srcOrd="0" destOrd="0" presId="urn:microsoft.com/office/officeart/2005/8/layout/pyramid3"/>
    <dgm:cxn modelId="{0D2A38C6-8D50-0C4D-B6A6-767EF0CACAC6}" type="presParOf" srcId="{C69BF64F-807F-C045-A655-7EBFE160B64C}" destId="{E385681F-E6FE-3240-BE6D-3E6AD43A0316}" srcOrd="1" destOrd="0" presId="urn:microsoft.com/office/officeart/2005/8/layout/pyramid3"/>
    <dgm:cxn modelId="{44105A77-A268-C041-B26B-B86B4F1C5A2F}" type="presParOf" srcId="{9A3139B6-4887-404B-BE76-58A9A2229284}" destId="{85E5577A-AC79-1B4A-9EA0-C6882E68D49D}" srcOrd="1" destOrd="0" presId="urn:microsoft.com/office/officeart/2005/8/layout/pyramid3"/>
    <dgm:cxn modelId="{244A16AD-8DE1-ED46-855B-E6C24FE2A587}" type="presParOf" srcId="{85E5577A-AC79-1B4A-9EA0-C6882E68D49D}" destId="{C7211905-5782-404B-B98C-41E49AE068F3}" srcOrd="0" destOrd="0" presId="urn:microsoft.com/office/officeart/2005/8/layout/pyramid3"/>
    <dgm:cxn modelId="{062C6052-5F6F-4E4C-83A0-8948BBC8AECD}" type="presParOf" srcId="{85E5577A-AC79-1B4A-9EA0-C6882E68D49D}" destId="{B6282EFE-562F-554A-A7D5-A857DCC37668}" srcOrd="1" destOrd="0" presId="urn:microsoft.com/office/officeart/2005/8/layout/pyramid3"/>
    <dgm:cxn modelId="{5F305794-B939-924A-9758-55E8769E4013}" type="presParOf" srcId="{9A3139B6-4887-404B-BE76-58A9A2229284}" destId="{556C992B-0AC9-9C4F-AD8D-359E268B2250}" srcOrd="2" destOrd="0" presId="urn:microsoft.com/office/officeart/2005/8/layout/pyramid3"/>
    <dgm:cxn modelId="{BF0814DC-0BFF-974F-A54C-5AF5FB7D980A}" type="presParOf" srcId="{556C992B-0AC9-9C4F-AD8D-359E268B2250}" destId="{8E0CC5A6-01EC-6741-A91F-25AA88E0A125}" srcOrd="0" destOrd="0" presId="urn:microsoft.com/office/officeart/2005/8/layout/pyramid3"/>
    <dgm:cxn modelId="{F44634A5-6C18-7143-AF59-CF86ABC84FD9}" type="presParOf" srcId="{556C992B-0AC9-9C4F-AD8D-359E268B2250}" destId="{2536692F-FC62-E64A-977F-2430AC83FD4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E0588-08DB-2943-A34F-12108CAB4F3E}" type="doc">
      <dgm:prSet loTypeId="urn:microsoft.com/office/officeart/2005/8/layout/cycle6" loCatId="" qsTypeId="urn:microsoft.com/office/officeart/2005/8/quickstyle/3D1" qsCatId="3D" csTypeId="urn:microsoft.com/office/officeart/2005/8/colors/colorful1" csCatId="colorful" phldr="1"/>
      <dgm:spPr/>
      <dgm:t>
        <a:bodyPr/>
        <a:lstStyle/>
        <a:p>
          <a:endParaRPr lang="en-US"/>
        </a:p>
      </dgm:t>
    </dgm:pt>
    <dgm:pt modelId="{85952C92-022F-7049-BE49-44776493CE6E}">
      <dgm:prSet phldrT="[Text]"/>
      <dgm:spPr/>
      <dgm:t>
        <a:bodyPr/>
        <a:lstStyle/>
        <a:p>
          <a:pPr algn="ctr"/>
          <a:r>
            <a:rPr lang="en-US" cap="small" dirty="0" smtClean="0">
              <a:solidFill>
                <a:schemeClr val="tx1"/>
              </a:solidFill>
              <a:latin typeface="Times New Roman"/>
            </a:rPr>
            <a:t>Bipolar</a:t>
          </a:r>
          <a:endParaRPr lang="en-US" cap="small" dirty="0">
            <a:solidFill>
              <a:schemeClr val="tx1"/>
            </a:solidFill>
            <a:latin typeface="Times New Roman"/>
          </a:endParaRPr>
        </a:p>
      </dgm:t>
    </dgm:pt>
    <dgm:pt modelId="{3FEE06F0-09FC-264E-875B-00A48F9792EB}" type="parTrans" cxnId="{BC4A49CD-792B-7944-86C5-15DB9221416C}">
      <dgm:prSet/>
      <dgm:spPr/>
      <dgm:t>
        <a:bodyPr/>
        <a:lstStyle/>
        <a:p>
          <a:pPr algn="ctr"/>
          <a:endParaRPr lang="en-US"/>
        </a:p>
      </dgm:t>
    </dgm:pt>
    <dgm:pt modelId="{F73CB2E8-73A9-8942-BE87-8654C689ACC1}" type="sibTrans" cxnId="{BC4A49CD-792B-7944-86C5-15DB9221416C}">
      <dgm:prSet/>
      <dgm:spPr/>
      <dgm:t>
        <a:bodyPr/>
        <a:lstStyle/>
        <a:p>
          <a:pPr algn="ctr"/>
          <a:endParaRPr lang="en-US"/>
        </a:p>
      </dgm:t>
    </dgm:pt>
    <dgm:pt modelId="{42F0F63B-3A0F-9C48-8ECD-70831B199850}">
      <dgm:prSet phldrT="[Text]"/>
      <dgm:spPr/>
      <dgm:t>
        <a:bodyPr/>
        <a:lstStyle/>
        <a:p>
          <a:pPr algn="ctr"/>
          <a:r>
            <a:rPr lang="en-US" cap="small" dirty="0" smtClean="0">
              <a:solidFill>
                <a:schemeClr val="tx1"/>
              </a:solidFill>
              <a:latin typeface="Times New Roman"/>
            </a:rPr>
            <a:t>Alcoholism</a:t>
          </a:r>
          <a:endParaRPr lang="en-US" cap="small" dirty="0">
            <a:solidFill>
              <a:schemeClr val="tx1"/>
            </a:solidFill>
            <a:latin typeface="Times New Roman"/>
          </a:endParaRPr>
        </a:p>
      </dgm:t>
    </dgm:pt>
    <dgm:pt modelId="{2824C890-9670-BC4C-9E26-E2E61C863EA6}" type="parTrans" cxnId="{28641010-B5CE-3245-A23B-D837943A1EBE}">
      <dgm:prSet/>
      <dgm:spPr/>
      <dgm:t>
        <a:bodyPr/>
        <a:lstStyle/>
        <a:p>
          <a:pPr algn="ctr"/>
          <a:endParaRPr lang="en-US"/>
        </a:p>
      </dgm:t>
    </dgm:pt>
    <dgm:pt modelId="{C65BCE73-DA06-A543-BF4C-D91AA609BF8F}" type="sibTrans" cxnId="{28641010-B5CE-3245-A23B-D837943A1EBE}">
      <dgm:prSet/>
      <dgm:spPr/>
      <dgm:t>
        <a:bodyPr/>
        <a:lstStyle/>
        <a:p>
          <a:pPr algn="ctr"/>
          <a:endParaRPr lang="en-US"/>
        </a:p>
      </dgm:t>
    </dgm:pt>
    <dgm:pt modelId="{79B4DAFE-072C-8D48-8C12-E4619C86A3D7}">
      <dgm:prSet phldrT="[Text]"/>
      <dgm:spPr/>
      <dgm:t>
        <a:bodyPr/>
        <a:lstStyle/>
        <a:p>
          <a:pPr algn="ctr"/>
          <a:r>
            <a:rPr lang="en-US" cap="small" dirty="0" smtClean="0">
              <a:solidFill>
                <a:schemeClr val="tx1"/>
              </a:solidFill>
              <a:latin typeface="Times New Roman"/>
            </a:rPr>
            <a:t>Trauma</a:t>
          </a:r>
          <a:endParaRPr lang="en-US" cap="small" dirty="0">
            <a:solidFill>
              <a:schemeClr val="tx1"/>
            </a:solidFill>
            <a:latin typeface="Times New Roman"/>
          </a:endParaRPr>
        </a:p>
      </dgm:t>
    </dgm:pt>
    <dgm:pt modelId="{B638DEA8-4C72-1749-B940-42E0BBA66C63}" type="parTrans" cxnId="{98FF63B3-5060-1D40-A3F2-5480B1A5F0AC}">
      <dgm:prSet/>
      <dgm:spPr/>
      <dgm:t>
        <a:bodyPr/>
        <a:lstStyle/>
        <a:p>
          <a:pPr algn="ctr"/>
          <a:endParaRPr lang="en-US"/>
        </a:p>
      </dgm:t>
    </dgm:pt>
    <dgm:pt modelId="{D8399F57-B851-6F43-9B09-66185375FFF4}" type="sibTrans" cxnId="{98FF63B3-5060-1D40-A3F2-5480B1A5F0AC}">
      <dgm:prSet/>
      <dgm:spPr/>
      <dgm:t>
        <a:bodyPr/>
        <a:lstStyle/>
        <a:p>
          <a:pPr algn="ctr"/>
          <a:endParaRPr lang="en-US"/>
        </a:p>
      </dgm:t>
    </dgm:pt>
    <dgm:pt modelId="{FFED2441-5F14-0D45-9081-FECA3A5E5F5A}">
      <dgm:prSet phldrT="[Text]"/>
      <dgm:spPr/>
      <dgm:t>
        <a:bodyPr/>
        <a:lstStyle/>
        <a:p>
          <a:pPr algn="ctr"/>
          <a:r>
            <a:rPr lang="en-US" cap="small" dirty="0" smtClean="0">
              <a:solidFill>
                <a:schemeClr val="tx1"/>
              </a:solidFill>
              <a:latin typeface="Times New Roman"/>
            </a:rPr>
            <a:t>Suicide</a:t>
          </a:r>
          <a:endParaRPr lang="en-US" cap="small" dirty="0">
            <a:solidFill>
              <a:schemeClr val="tx1"/>
            </a:solidFill>
            <a:latin typeface="Times New Roman"/>
          </a:endParaRPr>
        </a:p>
      </dgm:t>
    </dgm:pt>
    <dgm:pt modelId="{17AF5B9B-2CC7-E24D-8AFF-61F476FCA659}" type="sibTrans" cxnId="{682B35AC-A434-3341-970E-BBBFBCFC07F9}">
      <dgm:prSet/>
      <dgm:spPr/>
      <dgm:t>
        <a:bodyPr/>
        <a:lstStyle/>
        <a:p>
          <a:pPr algn="ctr"/>
          <a:endParaRPr lang="en-US"/>
        </a:p>
      </dgm:t>
    </dgm:pt>
    <dgm:pt modelId="{0EAA64E1-A00F-F549-8DDB-4B7F40AF28A1}" type="parTrans" cxnId="{682B35AC-A434-3341-970E-BBBFBCFC07F9}">
      <dgm:prSet/>
      <dgm:spPr/>
      <dgm:t>
        <a:bodyPr/>
        <a:lstStyle/>
        <a:p>
          <a:pPr algn="ctr"/>
          <a:endParaRPr lang="en-US"/>
        </a:p>
      </dgm:t>
    </dgm:pt>
    <dgm:pt modelId="{6EFBB66B-CA31-E84B-8A5C-3392391628FB}">
      <dgm:prSet phldrT="[Text]"/>
      <dgm:spPr/>
      <dgm:t>
        <a:bodyPr/>
        <a:lstStyle/>
        <a:p>
          <a:pPr algn="ctr"/>
          <a:r>
            <a:rPr lang="en-US" cap="small" dirty="0" smtClean="0">
              <a:solidFill>
                <a:schemeClr val="tx1"/>
              </a:solidFill>
              <a:latin typeface="Times New Roman"/>
            </a:rPr>
            <a:t>Drug Addiction</a:t>
          </a:r>
          <a:endParaRPr lang="en-US" cap="small" dirty="0">
            <a:solidFill>
              <a:schemeClr val="tx1"/>
            </a:solidFill>
            <a:latin typeface="Times New Roman"/>
          </a:endParaRPr>
        </a:p>
      </dgm:t>
    </dgm:pt>
    <dgm:pt modelId="{F1E858DA-2B0A-2348-9FB0-E96560410BA8}" type="sibTrans" cxnId="{C025A533-25B9-8640-8DE1-5C46D1D40C95}">
      <dgm:prSet/>
      <dgm:spPr/>
      <dgm:t>
        <a:bodyPr/>
        <a:lstStyle/>
        <a:p>
          <a:pPr algn="ctr"/>
          <a:endParaRPr lang="en-US"/>
        </a:p>
      </dgm:t>
    </dgm:pt>
    <dgm:pt modelId="{BAD40A13-8619-6B46-8629-FFE39A12B7CE}" type="parTrans" cxnId="{C025A533-25B9-8640-8DE1-5C46D1D40C95}">
      <dgm:prSet/>
      <dgm:spPr/>
      <dgm:t>
        <a:bodyPr/>
        <a:lstStyle/>
        <a:p>
          <a:pPr algn="ctr"/>
          <a:endParaRPr lang="en-US"/>
        </a:p>
      </dgm:t>
    </dgm:pt>
    <dgm:pt modelId="{8599898E-EFD7-934B-86BE-36616A7C58C2}">
      <dgm:prSet>
        <dgm:style>
          <a:lnRef idx="1">
            <a:schemeClr val="accent4"/>
          </a:lnRef>
          <a:fillRef idx="2">
            <a:schemeClr val="accent4"/>
          </a:fillRef>
          <a:effectRef idx="1">
            <a:schemeClr val="accent4"/>
          </a:effectRef>
          <a:fontRef idx="minor">
            <a:schemeClr val="dk1"/>
          </a:fontRef>
        </dgm:style>
      </dgm:prSet>
      <dgm:spPr/>
      <dgm:t>
        <a:bodyPr/>
        <a:lstStyle/>
        <a:p>
          <a:r>
            <a:rPr lang="en-US" cap="small" dirty="0" smtClean="0">
              <a:solidFill>
                <a:srgbClr val="000000"/>
              </a:solidFill>
              <a:latin typeface="Times New Roman"/>
            </a:rPr>
            <a:t>Childhood Obesity</a:t>
          </a:r>
          <a:endParaRPr lang="en-US" cap="small" dirty="0">
            <a:solidFill>
              <a:srgbClr val="000000"/>
            </a:solidFill>
            <a:latin typeface="Times New Roman"/>
          </a:endParaRPr>
        </a:p>
      </dgm:t>
    </dgm:pt>
    <dgm:pt modelId="{1E8C56FB-A7D7-AF41-AD08-A52381BECF62}" type="parTrans" cxnId="{ADB76BB5-53BD-FC43-8FB5-BB9B934ADCC6}">
      <dgm:prSet/>
      <dgm:spPr/>
      <dgm:t>
        <a:bodyPr/>
        <a:lstStyle/>
        <a:p>
          <a:endParaRPr lang="en-US"/>
        </a:p>
      </dgm:t>
    </dgm:pt>
    <dgm:pt modelId="{D4AA654D-3FB1-334F-9B79-B7FA6C03BBC7}" type="sibTrans" cxnId="{ADB76BB5-53BD-FC43-8FB5-BB9B934ADCC6}">
      <dgm:prSet/>
      <dgm:spPr/>
      <dgm:t>
        <a:bodyPr/>
        <a:lstStyle/>
        <a:p>
          <a:endParaRPr lang="en-US"/>
        </a:p>
      </dgm:t>
    </dgm:pt>
    <dgm:pt modelId="{BAE0204C-8CA5-2E45-A990-C5236F63091B}" type="pres">
      <dgm:prSet presAssocID="{303E0588-08DB-2943-A34F-12108CAB4F3E}" presName="cycle" presStyleCnt="0">
        <dgm:presLayoutVars>
          <dgm:dir/>
          <dgm:resizeHandles val="exact"/>
        </dgm:presLayoutVars>
      </dgm:prSet>
      <dgm:spPr/>
      <dgm:t>
        <a:bodyPr/>
        <a:lstStyle/>
        <a:p>
          <a:endParaRPr lang="en-US"/>
        </a:p>
      </dgm:t>
    </dgm:pt>
    <dgm:pt modelId="{7234AD9B-4509-3043-826C-5B423B8E0E60}" type="pres">
      <dgm:prSet presAssocID="{85952C92-022F-7049-BE49-44776493CE6E}" presName="node" presStyleLbl="node1" presStyleIdx="0" presStyleCnt="6">
        <dgm:presLayoutVars>
          <dgm:bulletEnabled val="1"/>
        </dgm:presLayoutVars>
      </dgm:prSet>
      <dgm:spPr/>
      <dgm:t>
        <a:bodyPr/>
        <a:lstStyle/>
        <a:p>
          <a:endParaRPr lang="en-US"/>
        </a:p>
      </dgm:t>
    </dgm:pt>
    <dgm:pt modelId="{7F581E4A-283B-3E49-9D49-1C8516FA49F9}" type="pres">
      <dgm:prSet presAssocID="{85952C92-022F-7049-BE49-44776493CE6E}" presName="spNode" presStyleCnt="0"/>
      <dgm:spPr/>
    </dgm:pt>
    <dgm:pt modelId="{58061D32-D675-E240-88E5-340B4FE5944F}" type="pres">
      <dgm:prSet presAssocID="{F73CB2E8-73A9-8942-BE87-8654C689ACC1}" presName="sibTrans" presStyleLbl="sibTrans1D1" presStyleIdx="0" presStyleCnt="6"/>
      <dgm:spPr/>
      <dgm:t>
        <a:bodyPr/>
        <a:lstStyle/>
        <a:p>
          <a:endParaRPr lang="en-US"/>
        </a:p>
      </dgm:t>
    </dgm:pt>
    <dgm:pt modelId="{47D4D847-BBBC-EE45-A404-DF859D5E787E}" type="pres">
      <dgm:prSet presAssocID="{42F0F63B-3A0F-9C48-8ECD-70831B199850}" presName="node" presStyleLbl="node1" presStyleIdx="1" presStyleCnt="6">
        <dgm:presLayoutVars>
          <dgm:bulletEnabled val="1"/>
        </dgm:presLayoutVars>
      </dgm:prSet>
      <dgm:spPr/>
      <dgm:t>
        <a:bodyPr/>
        <a:lstStyle/>
        <a:p>
          <a:endParaRPr lang="en-US"/>
        </a:p>
      </dgm:t>
    </dgm:pt>
    <dgm:pt modelId="{61AF2D05-EA54-714F-8425-6F98C7683DD8}" type="pres">
      <dgm:prSet presAssocID="{42F0F63B-3A0F-9C48-8ECD-70831B199850}" presName="spNode" presStyleCnt="0"/>
      <dgm:spPr/>
    </dgm:pt>
    <dgm:pt modelId="{D05BD464-2647-F048-9804-D6F059B39B4B}" type="pres">
      <dgm:prSet presAssocID="{C65BCE73-DA06-A543-BF4C-D91AA609BF8F}" presName="sibTrans" presStyleLbl="sibTrans1D1" presStyleIdx="1" presStyleCnt="6"/>
      <dgm:spPr/>
      <dgm:t>
        <a:bodyPr/>
        <a:lstStyle/>
        <a:p>
          <a:endParaRPr lang="en-US"/>
        </a:p>
      </dgm:t>
    </dgm:pt>
    <dgm:pt modelId="{9FE5603C-5A2F-7A45-86A5-A7D89EEB5F28}" type="pres">
      <dgm:prSet presAssocID="{6EFBB66B-CA31-E84B-8A5C-3392391628FB}" presName="node" presStyleLbl="node1" presStyleIdx="2" presStyleCnt="6">
        <dgm:presLayoutVars>
          <dgm:bulletEnabled val="1"/>
        </dgm:presLayoutVars>
      </dgm:prSet>
      <dgm:spPr/>
      <dgm:t>
        <a:bodyPr/>
        <a:lstStyle/>
        <a:p>
          <a:endParaRPr lang="en-US"/>
        </a:p>
      </dgm:t>
    </dgm:pt>
    <dgm:pt modelId="{384EFD04-18FB-6A4C-81CD-49C348C81FEF}" type="pres">
      <dgm:prSet presAssocID="{6EFBB66B-CA31-E84B-8A5C-3392391628FB}" presName="spNode" presStyleCnt="0"/>
      <dgm:spPr/>
    </dgm:pt>
    <dgm:pt modelId="{99816D80-E907-1344-88C0-799453111D55}" type="pres">
      <dgm:prSet presAssocID="{F1E858DA-2B0A-2348-9FB0-E96560410BA8}" presName="sibTrans" presStyleLbl="sibTrans1D1" presStyleIdx="2" presStyleCnt="6"/>
      <dgm:spPr/>
      <dgm:t>
        <a:bodyPr/>
        <a:lstStyle/>
        <a:p>
          <a:endParaRPr lang="en-US"/>
        </a:p>
      </dgm:t>
    </dgm:pt>
    <dgm:pt modelId="{94F0A949-F426-5D49-8DFD-72CC34665DD0}" type="pres">
      <dgm:prSet presAssocID="{FFED2441-5F14-0D45-9081-FECA3A5E5F5A}" presName="node" presStyleLbl="node1" presStyleIdx="3" presStyleCnt="6">
        <dgm:presLayoutVars>
          <dgm:bulletEnabled val="1"/>
        </dgm:presLayoutVars>
      </dgm:prSet>
      <dgm:spPr/>
      <dgm:t>
        <a:bodyPr/>
        <a:lstStyle/>
        <a:p>
          <a:endParaRPr lang="en-US"/>
        </a:p>
      </dgm:t>
    </dgm:pt>
    <dgm:pt modelId="{FD8A3030-F4A0-5E4E-B207-63C47545F462}" type="pres">
      <dgm:prSet presAssocID="{FFED2441-5F14-0D45-9081-FECA3A5E5F5A}" presName="spNode" presStyleCnt="0"/>
      <dgm:spPr/>
    </dgm:pt>
    <dgm:pt modelId="{17D29F5E-27E1-F44A-B09C-BF0087B0F472}" type="pres">
      <dgm:prSet presAssocID="{17AF5B9B-2CC7-E24D-8AFF-61F476FCA659}" presName="sibTrans" presStyleLbl="sibTrans1D1" presStyleIdx="3" presStyleCnt="6"/>
      <dgm:spPr/>
      <dgm:t>
        <a:bodyPr/>
        <a:lstStyle/>
        <a:p>
          <a:endParaRPr lang="en-US"/>
        </a:p>
      </dgm:t>
    </dgm:pt>
    <dgm:pt modelId="{008A8EB5-7E20-D943-9658-92F4D553FF55}" type="pres">
      <dgm:prSet presAssocID="{79B4DAFE-072C-8D48-8C12-E4619C86A3D7}" presName="node" presStyleLbl="node1" presStyleIdx="4" presStyleCnt="6">
        <dgm:presLayoutVars>
          <dgm:bulletEnabled val="1"/>
        </dgm:presLayoutVars>
      </dgm:prSet>
      <dgm:spPr/>
      <dgm:t>
        <a:bodyPr/>
        <a:lstStyle/>
        <a:p>
          <a:endParaRPr lang="en-US"/>
        </a:p>
      </dgm:t>
    </dgm:pt>
    <dgm:pt modelId="{9CD37E07-B72C-EB4D-938F-8501E5B5FD4F}" type="pres">
      <dgm:prSet presAssocID="{79B4DAFE-072C-8D48-8C12-E4619C86A3D7}" presName="spNode" presStyleCnt="0"/>
      <dgm:spPr/>
    </dgm:pt>
    <dgm:pt modelId="{1F5A782A-A65F-8D42-86CF-08261C5F7DDD}" type="pres">
      <dgm:prSet presAssocID="{D8399F57-B851-6F43-9B09-66185375FFF4}" presName="sibTrans" presStyleLbl="sibTrans1D1" presStyleIdx="4" presStyleCnt="6"/>
      <dgm:spPr/>
      <dgm:t>
        <a:bodyPr/>
        <a:lstStyle/>
        <a:p>
          <a:endParaRPr lang="en-US"/>
        </a:p>
      </dgm:t>
    </dgm:pt>
    <dgm:pt modelId="{132FB580-E4D0-1040-AC42-BAFCB38225AD}" type="pres">
      <dgm:prSet presAssocID="{8599898E-EFD7-934B-86BE-36616A7C58C2}" presName="node" presStyleLbl="node1" presStyleIdx="5" presStyleCnt="6">
        <dgm:presLayoutVars>
          <dgm:bulletEnabled val="1"/>
        </dgm:presLayoutVars>
      </dgm:prSet>
      <dgm:spPr/>
      <dgm:t>
        <a:bodyPr/>
        <a:lstStyle/>
        <a:p>
          <a:endParaRPr lang="en-US"/>
        </a:p>
      </dgm:t>
    </dgm:pt>
    <dgm:pt modelId="{D69B0214-3FEE-274A-8009-74792156BBF5}" type="pres">
      <dgm:prSet presAssocID="{8599898E-EFD7-934B-86BE-36616A7C58C2}" presName="spNode" presStyleCnt="0"/>
      <dgm:spPr/>
    </dgm:pt>
    <dgm:pt modelId="{FAEC349F-FFAE-2943-93EA-46E38FBB9A2E}" type="pres">
      <dgm:prSet presAssocID="{D4AA654D-3FB1-334F-9B79-B7FA6C03BBC7}" presName="sibTrans" presStyleLbl="sibTrans1D1" presStyleIdx="5" presStyleCnt="6"/>
      <dgm:spPr/>
      <dgm:t>
        <a:bodyPr/>
        <a:lstStyle/>
        <a:p>
          <a:endParaRPr lang="en-US"/>
        </a:p>
      </dgm:t>
    </dgm:pt>
  </dgm:ptLst>
  <dgm:cxnLst>
    <dgm:cxn modelId="{98FF63B3-5060-1D40-A3F2-5480B1A5F0AC}" srcId="{303E0588-08DB-2943-A34F-12108CAB4F3E}" destId="{79B4DAFE-072C-8D48-8C12-E4619C86A3D7}" srcOrd="4" destOrd="0" parTransId="{B638DEA8-4C72-1749-B940-42E0BBA66C63}" sibTransId="{D8399F57-B851-6F43-9B09-66185375FFF4}"/>
    <dgm:cxn modelId="{ADB76BB5-53BD-FC43-8FB5-BB9B934ADCC6}" srcId="{303E0588-08DB-2943-A34F-12108CAB4F3E}" destId="{8599898E-EFD7-934B-86BE-36616A7C58C2}" srcOrd="5" destOrd="0" parTransId="{1E8C56FB-A7D7-AF41-AD08-A52381BECF62}" sibTransId="{D4AA654D-3FB1-334F-9B79-B7FA6C03BBC7}"/>
    <dgm:cxn modelId="{7B24CFB9-C13B-924D-8BD3-E910151F90B7}" type="presOf" srcId="{F1E858DA-2B0A-2348-9FB0-E96560410BA8}" destId="{99816D80-E907-1344-88C0-799453111D55}" srcOrd="0" destOrd="0" presId="urn:microsoft.com/office/officeart/2005/8/layout/cycle6"/>
    <dgm:cxn modelId="{8E92A69F-5903-1C4B-822A-D50C160F636E}" type="presOf" srcId="{303E0588-08DB-2943-A34F-12108CAB4F3E}" destId="{BAE0204C-8CA5-2E45-A990-C5236F63091B}" srcOrd="0" destOrd="0" presId="urn:microsoft.com/office/officeart/2005/8/layout/cycle6"/>
    <dgm:cxn modelId="{C29D994C-0441-404E-8385-D9258C2B6230}" type="presOf" srcId="{8599898E-EFD7-934B-86BE-36616A7C58C2}" destId="{132FB580-E4D0-1040-AC42-BAFCB38225AD}" srcOrd="0" destOrd="0" presId="urn:microsoft.com/office/officeart/2005/8/layout/cycle6"/>
    <dgm:cxn modelId="{682B35AC-A434-3341-970E-BBBFBCFC07F9}" srcId="{303E0588-08DB-2943-A34F-12108CAB4F3E}" destId="{FFED2441-5F14-0D45-9081-FECA3A5E5F5A}" srcOrd="3" destOrd="0" parTransId="{0EAA64E1-A00F-F549-8DDB-4B7F40AF28A1}" sibTransId="{17AF5B9B-2CC7-E24D-8AFF-61F476FCA659}"/>
    <dgm:cxn modelId="{CFDC9AE8-F627-5142-A50D-0832D6250092}" type="presOf" srcId="{F73CB2E8-73A9-8942-BE87-8654C689ACC1}" destId="{58061D32-D675-E240-88E5-340B4FE5944F}" srcOrd="0" destOrd="0" presId="urn:microsoft.com/office/officeart/2005/8/layout/cycle6"/>
    <dgm:cxn modelId="{C025A533-25B9-8640-8DE1-5C46D1D40C95}" srcId="{303E0588-08DB-2943-A34F-12108CAB4F3E}" destId="{6EFBB66B-CA31-E84B-8A5C-3392391628FB}" srcOrd="2" destOrd="0" parTransId="{BAD40A13-8619-6B46-8629-FFE39A12B7CE}" sibTransId="{F1E858DA-2B0A-2348-9FB0-E96560410BA8}"/>
    <dgm:cxn modelId="{BC4A49CD-792B-7944-86C5-15DB9221416C}" srcId="{303E0588-08DB-2943-A34F-12108CAB4F3E}" destId="{85952C92-022F-7049-BE49-44776493CE6E}" srcOrd="0" destOrd="0" parTransId="{3FEE06F0-09FC-264E-875B-00A48F9792EB}" sibTransId="{F73CB2E8-73A9-8942-BE87-8654C689ACC1}"/>
    <dgm:cxn modelId="{490221B8-DFAD-8243-B460-7C33CE9CD408}" type="presOf" srcId="{D8399F57-B851-6F43-9B09-66185375FFF4}" destId="{1F5A782A-A65F-8D42-86CF-08261C5F7DDD}" srcOrd="0" destOrd="0" presId="urn:microsoft.com/office/officeart/2005/8/layout/cycle6"/>
    <dgm:cxn modelId="{A4079B15-5694-404F-88EC-830F6BC7504C}" type="presOf" srcId="{6EFBB66B-CA31-E84B-8A5C-3392391628FB}" destId="{9FE5603C-5A2F-7A45-86A5-A7D89EEB5F28}" srcOrd="0" destOrd="0" presId="urn:microsoft.com/office/officeart/2005/8/layout/cycle6"/>
    <dgm:cxn modelId="{28641010-B5CE-3245-A23B-D837943A1EBE}" srcId="{303E0588-08DB-2943-A34F-12108CAB4F3E}" destId="{42F0F63B-3A0F-9C48-8ECD-70831B199850}" srcOrd="1" destOrd="0" parTransId="{2824C890-9670-BC4C-9E26-E2E61C863EA6}" sibTransId="{C65BCE73-DA06-A543-BF4C-D91AA609BF8F}"/>
    <dgm:cxn modelId="{968FD583-C3CC-C043-866D-2E7977DE8057}" type="presOf" srcId="{C65BCE73-DA06-A543-BF4C-D91AA609BF8F}" destId="{D05BD464-2647-F048-9804-D6F059B39B4B}" srcOrd="0" destOrd="0" presId="urn:microsoft.com/office/officeart/2005/8/layout/cycle6"/>
    <dgm:cxn modelId="{4B3A3E2B-C053-EC4C-9120-F0F152FDCE0B}" type="presOf" srcId="{42F0F63B-3A0F-9C48-8ECD-70831B199850}" destId="{47D4D847-BBBC-EE45-A404-DF859D5E787E}" srcOrd="0" destOrd="0" presId="urn:microsoft.com/office/officeart/2005/8/layout/cycle6"/>
    <dgm:cxn modelId="{B8A4276C-5A42-F144-987A-E4E416392269}" type="presOf" srcId="{79B4DAFE-072C-8D48-8C12-E4619C86A3D7}" destId="{008A8EB5-7E20-D943-9658-92F4D553FF55}" srcOrd="0" destOrd="0" presId="urn:microsoft.com/office/officeart/2005/8/layout/cycle6"/>
    <dgm:cxn modelId="{C825D261-FA81-B342-9AD4-6DD14A43F682}" type="presOf" srcId="{17AF5B9B-2CC7-E24D-8AFF-61F476FCA659}" destId="{17D29F5E-27E1-F44A-B09C-BF0087B0F472}" srcOrd="0" destOrd="0" presId="urn:microsoft.com/office/officeart/2005/8/layout/cycle6"/>
    <dgm:cxn modelId="{2955BC62-FFDA-8D4C-BF2A-3B4983798869}" type="presOf" srcId="{FFED2441-5F14-0D45-9081-FECA3A5E5F5A}" destId="{94F0A949-F426-5D49-8DFD-72CC34665DD0}" srcOrd="0" destOrd="0" presId="urn:microsoft.com/office/officeart/2005/8/layout/cycle6"/>
    <dgm:cxn modelId="{99A6261C-4305-7745-82FA-3991274EE48C}" type="presOf" srcId="{85952C92-022F-7049-BE49-44776493CE6E}" destId="{7234AD9B-4509-3043-826C-5B423B8E0E60}" srcOrd="0" destOrd="0" presId="urn:microsoft.com/office/officeart/2005/8/layout/cycle6"/>
    <dgm:cxn modelId="{2E3EEF4E-BEA1-CA45-91E8-6F049A21BAB1}" type="presOf" srcId="{D4AA654D-3FB1-334F-9B79-B7FA6C03BBC7}" destId="{FAEC349F-FFAE-2943-93EA-46E38FBB9A2E}" srcOrd="0" destOrd="0" presId="urn:microsoft.com/office/officeart/2005/8/layout/cycle6"/>
    <dgm:cxn modelId="{6EF275F2-0034-2F49-BEFD-F14C92482B7C}" type="presParOf" srcId="{BAE0204C-8CA5-2E45-A990-C5236F63091B}" destId="{7234AD9B-4509-3043-826C-5B423B8E0E60}" srcOrd="0" destOrd="0" presId="urn:microsoft.com/office/officeart/2005/8/layout/cycle6"/>
    <dgm:cxn modelId="{9974D16F-C159-DE44-A2BD-BB2F26FB230C}" type="presParOf" srcId="{BAE0204C-8CA5-2E45-A990-C5236F63091B}" destId="{7F581E4A-283B-3E49-9D49-1C8516FA49F9}" srcOrd="1" destOrd="0" presId="urn:microsoft.com/office/officeart/2005/8/layout/cycle6"/>
    <dgm:cxn modelId="{3F04ABFB-1C61-5E49-BB95-44C551780704}" type="presParOf" srcId="{BAE0204C-8CA5-2E45-A990-C5236F63091B}" destId="{58061D32-D675-E240-88E5-340B4FE5944F}" srcOrd="2" destOrd="0" presId="urn:microsoft.com/office/officeart/2005/8/layout/cycle6"/>
    <dgm:cxn modelId="{65E1D984-D40C-8A42-8AD2-D0ACF48E7F09}" type="presParOf" srcId="{BAE0204C-8CA5-2E45-A990-C5236F63091B}" destId="{47D4D847-BBBC-EE45-A404-DF859D5E787E}" srcOrd="3" destOrd="0" presId="urn:microsoft.com/office/officeart/2005/8/layout/cycle6"/>
    <dgm:cxn modelId="{9861160D-529C-8B47-BD3D-B3CF8125E22E}" type="presParOf" srcId="{BAE0204C-8CA5-2E45-A990-C5236F63091B}" destId="{61AF2D05-EA54-714F-8425-6F98C7683DD8}" srcOrd="4" destOrd="0" presId="urn:microsoft.com/office/officeart/2005/8/layout/cycle6"/>
    <dgm:cxn modelId="{46A273BF-189C-634A-99F4-8F93EFB059FD}" type="presParOf" srcId="{BAE0204C-8CA5-2E45-A990-C5236F63091B}" destId="{D05BD464-2647-F048-9804-D6F059B39B4B}" srcOrd="5" destOrd="0" presId="urn:microsoft.com/office/officeart/2005/8/layout/cycle6"/>
    <dgm:cxn modelId="{6BD36F3E-5610-F943-A629-7A270D51B8D6}" type="presParOf" srcId="{BAE0204C-8CA5-2E45-A990-C5236F63091B}" destId="{9FE5603C-5A2F-7A45-86A5-A7D89EEB5F28}" srcOrd="6" destOrd="0" presId="urn:microsoft.com/office/officeart/2005/8/layout/cycle6"/>
    <dgm:cxn modelId="{1794EA06-F77E-5A4C-B3B6-05FED16CB95A}" type="presParOf" srcId="{BAE0204C-8CA5-2E45-A990-C5236F63091B}" destId="{384EFD04-18FB-6A4C-81CD-49C348C81FEF}" srcOrd="7" destOrd="0" presId="urn:microsoft.com/office/officeart/2005/8/layout/cycle6"/>
    <dgm:cxn modelId="{A9E181C7-7BCD-DD4B-B3CE-D18CA177BBBA}" type="presParOf" srcId="{BAE0204C-8CA5-2E45-A990-C5236F63091B}" destId="{99816D80-E907-1344-88C0-799453111D55}" srcOrd="8" destOrd="0" presId="urn:microsoft.com/office/officeart/2005/8/layout/cycle6"/>
    <dgm:cxn modelId="{FCE5F2FF-7CA4-2A4B-BFCA-CE9028E763F0}" type="presParOf" srcId="{BAE0204C-8CA5-2E45-A990-C5236F63091B}" destId="{94F0A949-F426-5D49-8DFD-72CC34665DD0}" srcOrd="9" destOrd="0" presId="urn:microsoft.com/office/officeart/2005/8/layout/cycle6"/>
    <dgm:cxn modelId="{A940CBEA-93DE-7B43-B1D7-607D3DE41AAD}" type="presParOf" srcId="{BAE0204C-8CA5-2E45-A990-C5236F63091B}" destId="{FD8A3030-F4A0-5E4E-B207-63C47545F462}" srcOrd="10" destOrd="0" presId="urn:microsoft.com/office/officeart/2005/8/layout/cycle6"/>
    <dgm:cxn modelId="{0B7AE0FE-ACC5-3749-8359-9C09BFB9ECF9}" type="presParOf" srcId="{BAE0204C-8CA5-2E45-A990-C5236F63091B}" destId="{17D29F5E-27E1-F44A-B09C-BF0087B0F472}" srcOrd="11" destOrd="0" presId="urn:microsoft.com/office/officeart/2005/8/layout/cycle6"/>
    <dgm:cxn modelId="{1ACB9BD7-2D11-E242-AB2F-AB1D2EA8E0C1}" type="presParOf" srcId="{BAE0204C-8CA5-2E45-A990-C5236F63091B}" destId="{008A8EB5-7E20-D943-9658-92F4D553FF55}" srcOrd="12" destOrd="0" presId="urn:microsoft.com/office/officeart/2005/8/layout/cycle6"/>
    <dgm:cxn modelId="{A26708DE-0D01-3D47-8183-9CD08C8616A7}" type="presParOf" srcId="{BAE0204C-8CA5-2E45-A990-C5236F63091B}" destId="{9CD37E07-B72C-EB4D-938F-8501E5B5FD4F}" srcOrd="13" destOrd="0" presId="urn:microsoft.com/office/officeart/2005/8/layout/cycle6"/>
    <dgm:cxn modelId="{B510253E-96D0-0649-A650-975CC395198B}" type="presParOf" srcId="{BAE0204C-8CA5-2E45-A990-C5236F63091B}" destId="{1F5A782A-A65F-8D42-86CF-08261C5F7DDD}" srcOrd="14" destOrd="0" presId="urn:microsoft.com/office/officeart/2005/8/layout/cycle6"/>
    <dgm:cxn modelId="{F0A3F3E5-D4C0-314D-A8BE-3FF9DE3EB447}" type="presParOf" srcId="{BAE0204C-8CA5-2E45-A990-C5236F63091B}" destId="{132FB580-E4D0-1040-AC42-BAFCB38225AD}" srcOrd="15" destOrd="0" presId="urn:microsoft.com/office/officeart/2005/8/layout/cycle6"/>
    <dgm:cxn modelId="{6ED1BC65-3C8B-5A47-A6F3-71422B428AE3}" type="presParOf" srcId="{BAE0204C-8CA5-2E45-A990-C5236F63091B}" destId="{D69B0214-3FEE-274A-8009-74792156BBF5}" srcOrd="16" destOrd="0" presId="urn:microsoft.com/office/officeart/2005/8/layout/cycle6"/>
    <dgm:cxn modelId="{48F4B47F-7C47-EC47-BD8C-1EBCF760258B}" type="presParOf" srcId="{BAE0204C-8CA5-2E45-A990-C5236F63091B}" destId="{FAEC349F-FFAE-2943-93EA-46E38FBB9A2E}"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BA2F0-349E-9E47-9FCD-742C96FD595F}">
      <dsp:nvSpPr>
        <dsp:cNvPr id="0" name=""/>
        <dsp:cNvSpPr/>
      </dsp:nvSpPr>
      <dsp:spPr>
        <a:xfrm rot="10800000">
          <a:off x="0" y="0"/>
          <a:ext cx="6095999" cy="1234721"/>
        </a:xfrm>
        <a:prstGeom prst="trapezoid">
          <a:avLst>
            <a:gd name="adj" fmla="val 8228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cap="small" dirty="0" smtClean="0"/>
            <a:t>Safety</a:t>
          </a:r>
          <a:endParaRPr lang="en-US" sz="4000" kern="1200" cap="small" dirty="0"/>
        </a:p>
      </dsp:txBody>
      <dsp:txXfrm rot="-10800000">
        <a:off x="1066800" y="0"/>
        <a:ext cx="3962400" cy="1234721"/>
      </dsp:txXfrm>
    </dsp:sp>
    <dsp:sp modelId="{C7211905-5782-404B-B98C-41E49AE068F3}">
      <dsp:nvSpPr>
        <dsp:cNvPr id="0" name=""/>
        <dsp:cNvSpPr/>
      </dsp:nvSpPr>
      <dsp:spPr>
        <a:xfrm rot="10800000">
          <a:off x="1016000" y="1234722"/>
          <a:ext cx="4063999" cy="1234721"/>
        </a:xfrm>
        <a:prstGeom prst="trapezoid">
          <a:avLst>
            <a:gd name="adj" fmla="val 8228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cap="small" dirty="0" smtClean="0"/>
            <a:t>Danger</a:t>
          </a:r>
          <a:endParaRPr lang="en-US" sz="4000" kern="1200" cap="small" dirty="0"/>
        </a:p>
      </dsp:txBody>
      <dsp:txXfrm rot="-10800000">
        <a:off x="1727200" y="1234722"/>
        <a:ext cx="2641600" cy="1234721"/>
      </dsp:txXfrm>
    </dsp:sp>
    <dsp:sp modelId="{8E0CC5A6-01EC-6741-A91F-25AA88E0A125}">
      <dsp:nvSpPr>
        <dsp:cNvPr id="0" name=""/>
        <dsp:cNvSpPr/>
      </dsp:nvSpPr>
      <dsp:spPr>
        <a:xfrm rot="10800000">
          <a:off x="2032000" y="2469444"/>
          <a:ext cx="2031999" cy="1234721"/>
        </a:xfrm>
        <a:prstGeom prst="trapezoid">
          <a:avLst>
            <a:gd name="adj" fmla="val 8228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cap="small" dirty="0" smtClean="0"/>
            <a:t>Life Threat</a:t>
          </a:r>
          <a:endParaRPr lang="en-US" sz="4000" kern="1200" cap="small" dirty="0"/>
        </a:p>
      </dsp:txBody>
      <dsp:txXfrm rot="-10800000">
        <a:off x="2032000" y="2469444"/>
        <a:ext cx="2031999" cy="1234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4AD9B-4509-3043-826C-5B423B8E0E60}">
      <dsp:nvSpPr>
        <dsp:cNvPr id="0" name=""/>
        <dsp:cNvSpPr/>
      </dsp:nvSpPr>
      <dsp:spPr>
        <a:xfrm>
          <a:off x="3298850" y="3903"/>
          <a:ext cx="1490950" cy="96911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cap="small" dirty="0" smtClean="0">
              <a:solidFill>
                <a:schemeClr val="tx1"/>
              </a:solidFill>
              <a:latin typeface="Times New Roman"/>
            </a:rPr>
            <a:t>Bipolar</a:t>
          </a:r>
          <a:endParaRPr lang="en-US" sz="1800" kern="1200" cap="small" dirty="0">
            <a:solidFill>
              <a:schemeClr val="tx1"/>
            </a:solidFill>
            <a:latin typeface="Times New Roman"/>
          </a:endParaRPr>
        </a:p>
      </dsp:txBody>
      <dsp:txXfrm>
        <a:off x="3346158" y="51211"/>
        <a:ext cx="1396334" cy="874501"/>
      </dsp:txXfrm>
    </dsp:sp>
    <dsp:sp modelId="{58061D32-D675-E240-88E5-340B4FE5944F}">
      <dsp:nvSpPr>
        <dsp:cNvPr id="0" name=""/>
        <dsp:cNvSpPr/>
      </dsp:nvSpPr>
      <dsp:spPr>
        <a:xfrm>
          <a:off x="1763275" y="488462"/>
          <a:ext cx="4562100" cy="4562100"/>
        </a:xfrm>
        <a:custGeom>
          <a:avLst/>
          <a:gdLst/>
          <a:ahLst/>
          <a:cxnLst/>
          <a:rect l="0" t="0" r="0" b="0"/>
          <a:pathLst>
            <a:path>
              <a:moveTo>
                <a:pt x="3036030" y="128564"/>
              </a:moveTo>
              <a:arcTo wR="2281050" hR="2281050" stAng="17359693" swAng="1499169"/>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7D4D847-BBBC-EE45-A404-DF859D5E787E}">
      <dsp:nvSpPr>
        <dsp:cNvPr id="0" name=""/>
        <dsp:cNvSpPr/>
      </dsp:nvSpPr>
      <dsp:spPr>
        <a:xfrm>
          <a:off x="5274297" y="1144428"/>
          <a:ext cx="1490950" cy="969117"/>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cap="small" dirty="0" smtClean="0">
              <a:solidFill>
                <a:schemeClr val="tx1"/>
              </a:solidFill>
              <a:latin typeface="Times New Roman"/>
            </a:rPr>
            <a:t>Alcoholism</a:t>
          </a:r>
          <a:endParaRPr lang="en-US" sz="1800" kern="1200" cap="small" dirty="0">
            <a:solidFill>
              <a:schemeClr val="tx1"/>
            </a:solidFill>
            <a:latin typeface="Times New Roman"/>
          </a:endParaRPr>
        </a:p>
      </dsp:txBody>
      <dsp:txXfrm>
        <a:off x="5321605" y="1191736"/>
        <a:ext cx="1396334" cy="874501"/>
      </dsp:txXfrm>
    </dsp:sp>
    <dsp:sp modelId="{D05BD464-2647-F048-9804-D6F059B39B4B}">
      <dsp:nvSpPr>
        <dsp:cNvPr id="0" name=""/>
        <dsp:cNvSpPr/>
      </dsp:nvSpPr>
      <dsp:spPr>
        <a:xfrm>
          <a:off x="1763275" y="488462"/>
          <a:ext cx="4562100" cy="4562100"/>
        </a:xfrm>
        <a:custGeom>
          <a:avLst/>
          <a:gdLst/>
          <a:ahLst/>
          <a:cxnLst/>
          <a:rect l="0" t="0" r="0" b="0"/>
          <a:pathLst>
            <a:path>
              <a:moveTo>
                <a:pt x="4469483" y="1637659"/>
              </a:moveTo>
              <a:arcTo wR="2281050" hR="2281050" stAng="20617013" swAng="1965975"/>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FE5603C-5A2F-7A45-86A5-A7D89EEB5F28}">
      <dsp:nvSpPr>
        <dsp:cNvPr id="0" name=""/>
        <dsp:cNvSpPr/>
      </dsp:nvSpPr>
      <dsp:spPr>
        <a:xfrm>
          <a:off x="5274297" y="3425478"/>
          <a:ext cx="1490950" cy="969117"/>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cap="small" dirty="0" smtClean="0">
              <a:solidFill>
                <a:schemeClr val="tx1"/>
              </a:solidFill>
              <a:latin typeface="Times New Roman"/>
            </a:rPr>
            <a:t>Drug Addiction</a:t>
          </a:r>
          <a:endParaRPr lang="en-US" sz="1800" kern="1200" cap="small" dirty="0">
            <a:solidFill>
              <a:schemeClr val="tx1"/>
            </a:solidFill>
            <a:latin typeface="Times New Roman"/>
          </a:endParaRPr>
        </a:p>
      </dsp:txBody>
      <dsp:txXfrm>
        <a:off x="5321605" y="3472786"/>
        <a:ext cx="1396334" cy="874501"/>
      </dsp:txXfrm>
    </dsp:sp>
    <dsp:sp modelId="{99816D80-E907-1344-88C0-799453111D55}">
      <dsp:nvSpPr>
        <dsp:cNvPr id="0" name=""/>
        <dsp:cNvSpPr/>
      </dsp:nvSpPr>
      <dsp:spPr>
        <a:xfrm>
          <a:off x="1763275" y="488462"/>
          <a:ext cx="4562100" cy="4562100"/>
        </a:xfrm>
        <a:custGeom>
          <a:avLst/>
          <a:gdLst/>
          <a:ahLst/>
          <a:cxnLst/>
          <a:rect l="0" t="0" r="0" b="0"/>
          <a:pathLst>
            <a:path>
              <a:moveTo>
                <a:pt x="3874580" y="3913181"/>
              </a:moveTo>
              <a:arcTo wR="2281050" hR="2281050" stAng="2741137" swAng="1499169"/>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4F0A949-F426-5D49-8DFD-72CC34665DD0}">
      <dsp:nvSpPr>
        <dsp:cNvPr id="0" name=""/>
        <dsp:cNvSpPr/>
      </dsp:nvSpPr>
      <dsp:spPr>
        <a:xfrm>
          <a:off x="3298850" y="4566003"/>
          <a:ext cx="1490950" cy="969117"/>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cap="small" dirty="0" smtClean="0">
              <a:solidFill>
                <a:schemeClr val="tx1"/>
              </a:solidFill>
              <a:latin typeface="Times New Roman"/>
            </a:rPr>
            <a:t>Suicide</a:t>
          </a:r>
          <a:endParaRPr lang="en-US" sz="1800" kern="1200" cap="small" dirty="0">
            <a:solidFill>
              <a:schemeClr val="tx1"/>
            </a:solidFill>
            <a:latin typeface="Times New Roman"/>
          </a:endParaRPr>
        </a:p>
      </dsp:txBody>
      <dsp:txXfrm>
        <a:off x="3346158" y="4613311"/>
        <a:ext cx="1396334" cy="874501"/>
      </dsp:txXfrm>
    </dsp:sp>
    <dsp:sp modelId="{17D29F5E-27E1-F44A-B09C-BF0087B0F472}">
      <dsp:nvSpPr>
        <dsp:cNvPr id="0" name=""/>
        <dsp:cNvSpPr/>
      </dsp:nvSpPr>
      <dsp:spPr>
        <a:xfrm>
          <a:off x="1763275" y="488462"/>
          <a:ext cx="4562100" cy="4562100"/>
        </a:xfrm>
        <a:custGeom>
          <a:avLst/>
          <a:gdLst/>
          <a:ahLst/>
          <a:cxnLst/>
          <a:rect l="0" t="0" r="0" b="0"/>
          <a:pathLst>
            <a:path>
              <a:moveTo>
                <a:pt x="1526069" y="4433535"/>
              </a:moveTo>
              <a:arcTo wR="2281050" hR="2281050" stAng="6559693" swAng="1499169"/>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08A8EB5-7E20-D943-9658-92F4D553FF55}">
      <dsp:nvSpPr>
        <dsp:cNvPr id="0" name=""/>
        <dsp:cNvSpPr/>
      </dsp:nvSpPr>
      <dsp:spPr>
        <a:xfrm>
          <a:off x="1323403" y="3425478"/>
          <a:ext cx="1490950" cy="969117"/>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cap="small" dirty="0" smtClean="0">
              <a:solidFill>
                <a:schemeClr val="tx1"/>
              </a:solidFill>
              <a:latin typeface="Times New Roman"/>
            </a:rPr>
            <a:t>Trauma</a:t>
          </a:r>
          <a:endParaRPr lang="en-US" sz="1800" kern="1200" cap="small" dirty="0">
            <a:solidFill>
              <a:schemeClr val="tx1"/>
            </a:solidFill>
            <a:latin typeface="Times New Roman"/>
          </a:endParaRPr>
        </a:p>
      </dsp:txBody>
      <dsp:txXfrm>
        <a:off x="1370711" y="3472786"/>
        <a:ext cx="1396334" cy="874501"/>
      </dsp:txXfrm>
    </dsp:sp>
    <dsp:sp modelId="{1F5A782A-A65F-8D42-86CF-08261C5F7DDD}">
      <dsp:nvSpPr>
        <dsp:cNvPr id="0" name=""/>
        <dsp:cNvSpPr/>
      </dsp:nvSpPr>
      <dsp:spPr>
        <a:xfrm>
          <a:off x="1763275" y="488462"/>
          <a:ext cx="4562100" cy="4562100"/>
        </a:xfrm>
        <a:custGeom>
          <a:avLst/>
          <a:gdLst/>
          <a:ahLst/>
          <a:cxnLst/>
          <a:rect l="0" t="0" r="0" b="0"/>
          <a:pathLst>
            <a:path>
              <a:moveTo>
                <a:pt x="92617" y="2924440"/>
              </a:moveTo>
              <a:arcTo wR="2281050" hR="2281050" stAng="9817013" swAng="1965975"/>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32FB580-E4D0-1040-AC42-BAFCB38225AD}">
      <dsp:nvSpPr>
        <dsp:cNvPr id="0" name=""/>
        <dsp:cNvSpPr/>
      </dsp:nvSpPr>
      <dsp:spPr>
        <a:xfrm>
          <a:off x="1323403" y="1144428"/>
          <a:ext cx="1490950" cy="969117"/>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cap="small" dirty="0" smtClean="0">
              <a:solidFill>
                <a:srgbClr val="000000"/>
              </a:solidFill>
              <a:latin typeface="Times New Roman"/>
            </a:rPr>
            <a:t>Childhood Obesity</a:t>
          </a:r>
          <a:endParaRPr lang="en-US" sz="1800" kern="1200" cap="small" dirty="0">
            <a:solidFill>
              <a:srgbClr val="000000"/>
            </a:solidFill>
            <a:latin typeface="Times New Roman"/>
          </a:endParaRPr>
        </a:p>
      </dsp:txBody>
      <dsp:txXfrm>
        <a:off x="1370711" y="1191736"/>
        <a:ext cx="1396334" cy="874501"/>
      </dsp:txXfrm>
    </dsp:sp>
    <dsp:sp modelId="{FAEC349F-FFAE-2943-93EA-46E38FBB9A2E}">
      <dsp:nvSpPr>
        <dsp:cNvPr id="0" name=""/>
        <dsp:cNvSpPr/>
      </dsp:nvSpPr>
      <dsp:spPr>
        <a:xfrm>
          <a:off x="1763275" y="488462"/>
          <a:ext cx="4562100" cy="4562100"/>
        </a:xfrm>
        <a:custGeom>
          <a:avLst/>
          <a:gdLst/>
          <a:ahLst/>
          <a:cxnLst/>
          <a:rect l="0" t="0" r="0" b="0"/>
          <a:pathLst>
            <a:path>
              <a:moveTo>
                <a:pt x="687520" y="648918"/>
              </a:moveTo>
              <a:arcTo wR="2281050" hR="2281050" stAng="13541137" swAng="1499169"/>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9DDB9-B6C7-6E41-8E67-8FF8606EB24E}" type="datetimeFigureOut">
              <a:rPr lang="en-US" smtClean="0"/>
              <a:t>11/29/16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5F626-5593-CE45-8EE4-78974B403215}" type="slidenum">
              <a:rPr lang="en-US" smtClean="0"/>
              <a:t>‹#›</a:t>
            </a:fld>
            <a:endParaRPr lang="en-US"/>
          </a:p>
        </p:txBody>
      </p:sp>
    </p:spTree>
    <p:extLst>
      <p:ext uri="{BB962C8B-B14F-4D97-AF65-F5344CB8AC3E}">
        <p14:creationId xmlns:p14="http://schemas.microsoft.com/office/powerpoint/2010/main" val="258224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Qualia: phenomenal conscious </a:t>
            </a:r>
            <a:r>
              <a:rPr lang="en-US" dirty="0" err="1">
                <a:latin typeface="Calibri" charset="0"/>
              </a:rPr>
              <a:t>vs</a:t>
            </a:r>
            <a:r>
              <a:rPr lang="en-US" dirty="0">
                <a:latin typeface="Calibri" charset="0"/>
              </a:rPr>
              <a:t> intentionality – the representational aspects of mental states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366CDFF-2BC2-FC49-92B2-9C4FC9F1C693}"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69126B0-50C7-DD44-B64A-A97202803707}" type="slidenum">
              <a:rPr lang="en-US" sz="1200"/>
              <a:pPr eaLnBrk="1" fontAlgn="base" hangingPunct="1">
                <a:spcBef>
                  <a:spcPct val="0"/>
                </a:spcBef>
                <a:spcAft>
                  <a:spcPct val="0"/>
                </a:spcAft>
              </a:pPr>
              <a:t>14</a:t>
            </a:fld>
            <a:endParaRPr lang="en-US" sz="1200"/>
          </a:p>
        </p:txBody>
      </p:sp>
      <p:sp>
        <p:nvSpPr>
          <p:cNvPr id="59394" name="Rectangle 2"/>
          <p:cNvSpPr>
            <a:spLocks noGrp="1" noRot="1" noChangeAspect="1" noChangeArrowheads="1" noTextEdit="1"/>
          </p:cNvSpPr>
          <p:nvPr>
            <p:ph type="sldImg"/>
          </p:nvPr>
        </p:nvSpPr>
        <p:spPr bwMode="auto">
          <a:xfrm>
            <a:off x="1147763" y="687388"/>
            <a:ext cx="4564062" cy="342423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xfrm>
            <a:off x="534988" y="4343400"/>
            <a:ext cx="5864225"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24" tIns="46015" rIns="92024" bIns="46015" numCol="1" anchor="t" anchorCtr="0" compatLnSpc="1">
            <a:prstTxWarp prst="textNoShape">
              <a:avLst/>
            </a:prstTxWarp>
          </a:bodyPr>
          <a:lstStyle/>
          <a:p>
            <a:pPr eaLnBrk="1" hangingPunct="1">
              <a:spcBef>
                <a:spcPct val="0"/>
              </a:spcBef>
            </a:pPr>
            <a:r>
              <a:rPr lang="en-US">
                <a:latin typeface="Calibri" charset="0"/>
              </a:rPr>
              <a:t>First time hugged in a 12 step prgram…koshi goruma….through table….deep implicit memoreis….diegestive problems….dissociation from youth….tattoos…years of work…</a:t>
            </a:r>
          </a:p>
          <a:p>
            <a:pPr eaLnBrk="1" hangingPunct="1">
              <a:spcBef>
                <a:spcPct val="0"/>
              </a:spcBef>
            </a:pPr>
            <a:r>
              <a:rPr lang="en-US">
                <a:latin typeface="Calibri" charset="0"/>
              </a:rPr>
              <a:t>Shutdown during editing the book…</a:t>
            </a:r>
          </a:p>
          <a:p>
            <a:pPr eaLnBrk="1" hangingPunct="1">
              <a:spcBef>
                <a:spcPct val="0"/>
              </a:spcBef>
            </a:pPr>
            <a:endParaRPr lang="en-US">
              <a:latin typeface="Calibri" charset="0"/>
            </a:endParaRPr>
          </a:p>
          <a:p>
            <a:pPr eaLnBrk="1" hangingPunct="1">
              <a:spcBef>
                <a:spcPct val="0"/>
              </a:spcBef>
            </a:pPr>
            <a:endParaRPr lang="en-US">
              <a:latin typeface="Calibri" charset="0"/>
            </a:endParaRPr>
          </a:p>
          <a:p>
            <a:pPr eaLnBrk="1" hangingPunct="1">
              <a:spcBef>
                <a:spcPct val="0"/>
              </a:spcBef>
            </a:pPr>
            <a:endParaRPr lang="en-US">
              <a:latin typeface="Calibri" charset="0"/>
            </a:endParaRPr>
          </a:p>
          <a:p>
            <a:pPr eaLnBrk="1" hangingPunct="1">
              <a:spcBef>
                <a:spcPct val="0"/>
              </a:spcBef>
            </a:pPr>
            <a:endParaRPr lang="en-US">
              <a:latin typeface="Calibri" charset="0"/>
            </a:endParaRPr>
          </a:p>
          <a:p>
            <a:pPr eaLnBrk="1" hangingPunct="1">
              <a:spcBef>
                <a:spcPct val="0"/>
              </a:spcBef>
            </a:pPr>
            <a:r>
              <a:rPr lang="en-US">
                <a:latin typeface="Calibri" charset="0"/>
              </a:rPr>
              <a:t>The human brain has a hierarchical organization.  The multiple parallel systems in the brain are organized in various brain regions with the most simple in the brainstem and the most complex in the cortex.  While somewhat simplified, it is clear that functional complexity correlates with the organizational complexity of the brain, with the most simple regulatory functions mediated by the lower less  complex brainstem and the most complex functions - those functions that confer the most unique human properties - are in the cortex. The human cortex is amazingly complex - rich in both nerve cells (neurons) and functional connections between neurons (synapses).  The human cortex contains approximately 40 % of the total neurons in the brain. </a:t>
            </a:r>
          </a:p>
          <a:p>
            <a:pPr eaLnBrk="1" hangingPunct="1">
              <a:spcBef>
                <a:spcPct val="0"/>
              </a:spcBef>
            </a:pPr>
            <a:r>
              <a:rPr lang="en-US">
                <a:latin typeface="Calibri" charset="0"/>
              </a:rPr>
              <a:t>A key to understanding human behavior is recognizing the complexity of and the organizational rationale of the brain.  Different systems and areas of the brain mediate unique functions.  The systems of the brain that allow us to </a:t>
            </a:r>
            <a:r>
              <a:rPr lang="ja-JP" altLang="en-US">
                <a:latin typeface="Calibri" charset="0"/>
              </a:rPr>
              <a:t>“</a:t>
            </a:r>
            <a:r>
              <a:rPr lang="en-US" altLang="ja-JP">
                <a:latin typeface="Calibri" charset="0"/>
              </a:rPr>
              <a:t>think</a:t>
            </a:r>
            <a:r>
              <a:rPr lang="ja-JP" altLang="en-US">
                <a:latin typeface="Calibri" charset="0"/>
              </a:rPr>
              <a:t>”</a:t>
            </a:r>
            <a:r>
              <a:rPr lang="en-US" altLang="ja-JP">
                <a:latin typeface="Calibri" charset="0"/>
              </a:rPr>
              <a:t> are different (but connected with) the systems that allow us to move or to regulate heart rate.  </a:t>
            </a: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Addiction      Shakespeare Free Artist to Themselves….self overhearing…the universe moving in rea time Static hoplessnes Joiner</a:t>
            </a:r>
          </a:p>
          <a:p>
            <a:r>
              <a:rPr lang="en-US">
                <a:latin typeface="Calibri" charset="0"/>
              </a:rPr>
              <a:t>Sculpting, pain and process of change, flooding, careful to titrate   To exist in realtime</a:t>
            </a:r>
          </a:p>
          <a:p>
            <a:endParaRPr lang="en-US">
              <a:latin typeface="Calibri" charset="0"/>
            </a:endParaRPr>
          </a:p>
          <a:p>
            <a:r>
              <a:rPr lang="en-US">
                <a:latin typeface="Calibri" charset="0"/>
              </a:rPr>
              <a:t>Dan Siegel MD  </a:t>
            </a:r>
            <a:r>
              <a:rPr lang="en-US" b="1" i="1">
                <a:latin typeface="Calibri" charset="0"/>
              </a:rPr>
              <a:t>WHAT THE NARRATIVE EXPERIENCE TELLS US IS THAT WHAT IS SHAREABLE IS BEARABLE</a:t>
            </a:r>
          </a:p>
          <a:p>
            <a:endParaRPr lang="en-US">
              <a:latin typeface="Calibri" charset="0"/>
            </a:endParaRPr>
          </a:p>
          <a:p>
            <a:r>
              <a:rPr lang="en-US" b="1" i="1">
                <a:solidFill>
                  <a:srgbClr val="FF0000"/>
                </a:solidFill>
                <a:latin typeface="Calibri" charset="0"/>
              </a:rPr>
              <a:t>Van der kolk, jusy talk therapy alone just </a:t>
            </a:r>
          </a:p>
        </p:txBody>
      </p:sp>
      <p:sp>
        <p:nvSpPr>
          <p:cNvPr id="4" name="Slide Number Placeholder 3"/>
          <p:cNvSpPr>
            <a:spLocks noGrp="1"/>
          </p:cNvSpPr>
          <p:nvPr>
            <p:ph type="sldNum" sz="quarter" idx="5"/>
          </p:nvPr>
        </p:nvSpPr>
        <p:spPr/>
        <p:txBody>
          <a:bodyPr/>
          <a:lstStyle/>
          <a:p>
            <a:pPr>
              <a:defRPr/>
            </a:pPr>
            <a:fld id="{E0DA8209-2EEA-1447-99AB-1632DEC4164C}"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….coardice and shame and self hate. My father and my own. Sevice ghettoes, Institutional circuit TL Luhrman Stanford Down and out in Chicago</a:t>
            </a:r>
          </a:p>
          <a:p>
            <a:pPr eaLnBrk="1" hangingPunct="1">
              <a:spcBef>
                <a:spcPct val="0"/>
              </a:spcBef>
            </a:pPr>
            <a:r>
              <a:rPr lang="en-US">
                <a:latin typeface="Calibri" charset="0"/>
              </a:rPr>
              <a:t>BRIEF ABOUT HIM, THEN ABUSE MOM, HOUSE MADE ME SICK, CAR IN PARKING LOT, ST BARTS</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5E75C0A-01A8-194B-92CE-C522CE9A0E29}" type="slidenum">
              <a:rPr lang="en-US" sz="1200"/>
              <a:pPr eaLnBrk="1" fontAlgn="base" hangingPunct="1">
                <a:spcBef>
                  <a:spcPct val="0"/>
                </a:spcBef>
                <a:spcAft>
                  <a:spcPct val="0"/>
                </a:spcAft>
              </a:pPr>
              <a:t>18</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My journey</a:t>
            </a:r>
          </a:p>
          <a:p>
            <a:r>
              <a:rPr lang="en-US">
                <a:latin typeface="Calibri" charset="0"/>
              </a:rPr>
              <a:t>First episode watch the tv, the physical nature,   </a:t>
            </a:r>
          </a:p>
          <a:p>
            <a:endParaRPr lang="en-US">
              <a:latin typeface="Calibri" charset="0"/>
            </a:endParaRPr>
          </a:p>
          <a:p>
            <a:r>
              <a:rPr lang="en-US">
                <a:latin typeface="Calibri" charset="0"/>
              </a:rPr>
              <a:t>losing ashley</a:t>
            </a:r>
          </a:p>
          <a:p>
            <a:endParaRPr lang="en-US">
              <a:latin typeface="Calibri" charset="0"/>
            </a:endParaRPr>
          </a:p>
          <a:p>
            <a:r>
              <a:rPr lang="en-US">
                <a:latin typeface="Calibri" charset="0"/>
              </a:rPr>
              <a:t>Kissing her goodbye</a:t>
            </a:r>
          </a:p>
        </p:txBody>
      </p:sp>
      <p:sp>
        <p:nvSpPr>
          <p:cNvPr id="4" name="Slide Number Placeholder 3"/>
          <p:cNvSpPr>
            <a:spLocks noGrp="1"/>
          </p:cNvSpPr>
          <p:nvPr>
            <p:ph type="sldNum" sz="quarter" idx="5"/>
          </p:nvPr>
        </p:nvSpPr>
        <p:spPr/>
        <p:txBody>
          <a:bodyPr/>
          <a:lstStyle/>
          <a:p>
            <a:pPr>
              <a:defRPr/>
            </a:pPr>
            <a:fld id="{F019CF12-D56F-C046-BA63-0F89B1B22C65}"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t>Homelessness of trauma</a:t>
            </a:r>
          </a:p>
          <a:p>
            <a:pPr>
              <a:defRPr/>
            </a:pPr>
            <a:endParaRPr lang="en-US" dirty="0" smtClean="0"/>
          </a:p>
          <a:p>
            <a:pPr>
              <a:defRPr/>
            </a:pPr>
            <a:r>
              <a:rPr lang="en-US" dirty="0" smtClean="0"/>
              <a:t>Person in suicide…the actual…the pain of acceptance….clinical   </a:t>
            </a:r>
          </a:p>
          <a:p>
            <a:pPr>
              <a:defRPr/>
            </a:pPr>
            <a:endParaRPr lang="en-US" dirty="0" smtClean="0"/>
          </a:p>
          <a:p>
            <a:pPr>
              <a:defRPr/>
            </a:pPr>
            <a:r>
              <a:rPr lang="en-US" dirty="0" smtClean="0"/>
              <a:t>Both of us Addiction, developmental trauma, PTSD restraints, Suicide attempts, serious mental illness, eating disorders</a:t>
            </a:r>
          </a:p>
          <a:p>
            <a:pPr>
              <a:defRPr/>
            </a:pPr>
            <a:r>
              <a:rPr lang="en-US" sz="1600" cap="all" dirty="0" smtClean="0">
                <a:solidFill>
                  <a:srgbClr val="000000"/>
                </a:solidFill>
                <a:latin typeface="Times New Roman"/>
                <a:cs typeface="Times New Roman"/>
              </a:rPr>
              <a:t>Patient</a:t>
            </a:r>
            <a:r>
              <a:rPr lang="en-US" cap="all" dirty="0" smtClean="0">
                <a:solidFill>
                  <a:srgbClr val="000000"/>
                </a:solidFill>
                <a:latin typeface="Times New Roman"/>
                <a:cs typeface="Times New Roman"/>
              </a:rPr>
              <a:t> in </a:t>
            </a:r>
            <a:r>
              <a:rPr lang="en-US" cap="all" dirty="0" err="1" smtClean="0">
                <a:solidFill>
                  <a:srgbClr val="000000"/>
                </a:solidFill>
                <a:latin typeface="Times New Roman"/>
                <a:cs typeface="Times New Roman"/>
              </a:rPr>
              <a:t>RelationAL</a:t>
            </a:r>
            <a:r>
              <a:rPr lang="en-US" cap="all" dirty="0" smtClean="0">
                <a:solidFill>
                  <a:srgbClr val="000000"/>
                </a:solidFill>
                <a:latin typeface="Times New Roman"/>
                <a:cs typeface="Times New Roman"/>
              </a:rPr>
              <a:t> Context</a:t>
            </a:r>
          </a:p>
          <a:p>
            <a:pPr>
              <a:defRPr/>
            </a:pPr>
            <a:endParaRPr lang="en-US" cap="all" dirty="0" smtClean="0">
              <a:solidFill>
                <a:srgbClr val="000000"/>
              </a:solidFill>
              <a:latin typeface="Times New Roman"/>
              <a:cs typeface="Times New Roman"/>
            </a:endParaRPr>
          </a:p>
          <a:p>
            <a:pPr>
              <a:defRPr/>
            </a:pPr>
            <a:r>
              <a:rPr lang="en-US" cap="all" dirty="0" err="1" smtClean="0">
                <a:solidFill>
                  <a:srgbClr val="000000"/>
                </a:solidFill>
                <a:latin typeface="Times New Roman"/>
                <a:cs typeface="Times New Roman"/>
              </a:rPr>
              <a:t>Vs</a:t>
            </a:r>
            <a:endParaRPr lang="en-US" cap="all" dirty="0" smtClean="0">
              <a:solidFill>
                <a:srgbClr val="000000"/>
              </a:solidFill>
              <a:latin typeface="Times New Roman"/>
              <a:cs typeface="Times New Roman"/>
            </a:endParaRPr>
          </a:p>
          <a:p>
            <a:pPr>
              <a:defRPr/>
            </a:pPr>
            <a:endParaRPr lang="en-US" cap="all" dirty="0" smtClean="0">
              <a:solidFill>
                <a:srgbClr val="000000"/>
              </a:solidFill>
              <a:latin typeface="Times New Roman"/>
              <a:cs typeface="Times New Roman"/>
            </a:endParaRPr>
          </a:p>
          <a:p>
            <a:pPr>
              <a:defRPr/>
            </a:pPr>
            <a:r>
              <a:rPr lang="en-US" cap="all" dirty="0" smtClean="0">
                <a:solidFill>
                  <a:srgbClr val="000000"/>
                </a:solidFill>
                <a:latin typeface="Times New Roman"/>
                <a:cs typeface="Times New Roman"/>
              </a:rPr>
              <a:t>The Absolute Value of </a:t>
            </a:r>
          </a:p>
          <a:p>
            <a:pPr>
              <a:defRPr/>
            </a:pPr>
            <a:r>
              <a:rPr lang="en-US" sz="1600" cap="all" dirty="0" smtClean="0">
                <a:solidFill>
                  <a:srgbClr val="000000"/>
                </a:solidFill>
                <a:latin typeface="Times New Roman"/>
                <a:cs typeface="Times New Roman"/>
              </a:rPr>
              <a:t>|Patient| </a:t>
            </a:r>
            <a:r>
              <a:rPr lang="en-US" sz="1600" cap="all" dirty="0" smtClean="0">
                <a:solidFill>
                  <a:srgbClr val="000000"/>
                </a:solidFill>
              </a:rPr>
              <a:t> </a:t>
            </a:r>
            <a:endParaRPr lang="en-US" sz="1600" cap="all" dirty="0" smtClean="0">
              <a:solidFill>
                <a:srgbClr val="000000"/>
              </a:solidFill>
              <a:latin typeface="Times New Roman"/>
              <a:cs typeface="Times New Roman"/>
            </a:endParaRPr>
          </a:p>
          <a:p>
            <a:pPr>
              <a:defRPr/>
            </a:pPr>
            <a:endParaRPr lang="en-US" dirty="0"/>
          </a:p>
        </p:txBody>
      </p:sp>
      <p:sp>
        <p:nvSpPr>
          <p:cNvPr id="4" name="Slide Number Placeholder 3"/>
          <p:cNvSpPr>
            <a:spLocks noGrp="1"/>
          </p:cNvSpPr>
          <p:nvPr>
            <p:ph type="sldNum" sz="quarter" idx="5"/>
          </p:nvPr>
        </p:nvSpPr>
        <p:spPr/>
        <p:txBody>
          <a:bodyPr/>
          <a:lstStyle/>
          <a:p>
            <a:pPr>
              <a:defRPr/>
            </a:pPr>
            <a:fld id="{B921CF8F-A492-214F-BFAF-F1A801A39D9A}"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Which takes precedance. Often the one that can have a pharmaceuical intervention or most lethal</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D54D96-3BE5-0B40-9FD5-3FA39E033386}" type="slidenum">
              <a:rPr lang="en-US" sz="1200"/>
              <a:pPr eaLnBrk="1" fontAlgn="base" hangingPunct="1">
                <a:spcBef>
                  <a:spcPct val="0"/>
                </a:spcBef>
                <a:spcAft>
                  <a:spcPct val="0"/>
                </a:spcAft>
              </a:pPr>
              <a:t>21</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Jose</a:t>
            </a:r>
            <a:r>
              <a:rPr lang="en-US" baseline="0" dirty="0" smtClean="0">
                <a:latin typeface="Calibri" charset="0"/>
              </a:rPr>
              <a:t> Clemente Orozco Man of Fire</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38D21499-16E5-4F45-ABEC-1F372AAF8CE2}"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Written, Oral</a:t>
            </a:r>
          </a:p>
          <a:p>
            <a:pPr eaLnBrk="1" hangingPunct="1">
              <a:spcBef>
                <a:spcPct val="0"/>
              </a:spcBef>
            </a:pPr>
            <a:r>
              <a:rPr lang="en-US">
                <a:latin typeface="Calibri" charset="0"/>
              </a:rPr>
              <a:t>Gendlin Focusing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D9536DA-608E-C848-B144-5E0A7645A819}" type="slidenum">
              <a:rPr lang="en-US" sz="1200"/>
              <a:pPr eaLnBrk="1" fontAlgn="base" hangingPunct="1">
                <a:spcBef>
                  <a:spcPct val="0"/>
                </a:spcBef>
                <a:spcAft>
                  <a:spcPct val="0"/>
                </a:spcAft>
              </a:pPr>
              <a:t>23</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Addiction      Shakespeare Free Artist to Themselves….self overhearing…the universe moving in rea time Static hoplessnes Joiner</a:t>
            </a:r>
          </a:p>
          <a:p>
            <a:r>
              <a:rPr lang="en-US">
                <a:latin typeface="Calibri" charset="0"/>
              </a:rPr>
              <a:t>Sculpting, pain and process of change, flooding, careful to titrate   To exist in realtime</a:t>
            </a:r>
          </a:p>
          <a:p>
            <a:endParaRPr lang="en-US">
              <a:latin typeface="Calibri" charset="0"/>
            </a:endParaRPr>
          </a:p>
          <a:p>
            <a:r>
              <a:rPr lang="en-US">
                <a:latin typeface="Calibri" charset="0"/>
              </a:rPr>
              <a:t>Dan Siegel MD  </a:t>
            </a:r>
            <a:r>
              <a:rPr lang="en-US" b="1" i="1">
                <a:latin typeface="Calibri" charset="0"/>
              </a:rPr>
              <a:t>WHAT THE NARRATIVE EXPERIENCE TELLS US IS THAT WHAT IS SHAREABLE IS BEARABLE</a:t>
            </a:r>
          </a:p>
          <a:p>
            <a:endParaRPr lang="en-US">
              <a:latin typeface="Calibri" charset="0"/>
            </a:endParaRPr>
          </a:p>
          <a:p>
            <a:r>
              <a:rPr lang="en-US" b="1" i="1">
                <a:solidFill>
                  <a:srgbClr val="FF0000"/>
                </a:solidFill>
                <a:latin typeface="Calibri" charset="0"/>
              </a:rPr>
              <a:t>Van der kolk, jusy talk therapy alone just </a:t>
            </a:r>
          </a:p>
        </p:txBody>
      </p:sp>
      <p:sp>
        <p:nvSpPr>
          <p:cNvPr id="4" name="Slide Number Placeholder 3"/>
          <p:cNvSpPr>
            <a:spLocks noGrp="1"/>
          </p:cNvSpPr>
          <p:nvPr>
            <p:ph type="sldNum" sz="quarter" idx="5"/>
          </p:nvPr>
        </p:nvSpPr>
        <p:spPr/>
        <p:txBody>
          <a:bodyPr/>
          <a:lstStyle/>
          <a:p>
            <a:pPr>
              <a:defRPr/>
            </a:pPr>
            <a:fld id="{E0DA8209-2EEA-1447-99AB-1632DEC4164C}"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Addiction      Shakespeare Free Artist to Themselves….self overhearing…the universe moving in rea time Static hoplessnes Joiner</a:t>
            </a:r>
          </a:p>
          <a:p>
            <a:r>
              <a:rPr lang="en-US">
                <a:latin typeface="Calibri" charset="0"/>
              </a:rPr>
              <a:t>Sculpting, pain and process of change, flooding, careful to titrate   To exist in realtime</a:t>
            </a:r>
          </a:p>
          <a:p>
            <a:endParaRPr lang="en-US">
              <a:latin typeface="Calibri" charset="0"/>
            </a:endParaRPr>
          </a:p>
          <a:p>
            <a:r>
              <a:rPr lang="en-US">
                <a:latin typeface="Calibri" charset="0"/>
              </a:rPr>
              <a:t>Dan Siegel MD  </a:t>
            </a:r>
            <a:r>
              <a:rPr lang="en-US" b="1" i="1">
                <a:latin typeface="Calibri" charset="0"/>
              </a:rPr>
              <a:t>WHAT THE NARRATIVE EXPERIENCE TELLS US IS THAT WHAT IS SHAREABLE IS BEARABLE</a:t>
            </a:r>
          </a:p>
          <a:p>
            <a:endParaRPr lang="en-US">
              <a:latin typeface="Calibri" charset="0"/>
            </a:endParaRPr>
          </a:p>
          <a:p>
            <a:r>
              <a:rPr lang="en-US" b="1" i="1">
                <a:solidFill>
                  <a:srgbClr val="FF0000"/>
                </a:solidFill>
                <a:latin typeface="Calibri" charset="0"/>
              </a:rPr>
              <a:t>Van der kolk, jusy talk therapy alone just </a:t>
            </a:r>
          </a:p>
        </p:txBody>
      </p:sp>
      <p:sp>
        <p:nvSpPr>
          <p:cNvPr id="4" name="Slide Number Placeholder 3"/>
          <p:cNvSpPr>
            <a:spLocks noGrp="1"/>
          </p:cNvSpPr>
          <p:nvPr>
            <p:ph type="sldNum" sz="quarter" idx="5"/>
          </p:nvPr>
        </p:nvSpPr>
        <p:spPr/>
        <p:txBody>
          <a:bodyPr/>
          <a:lstStyle/>
          <a:p>
            <a:pPr>
              <a:defRPr/>
            </a:pPr>
            <a:fld id="{E0DA8209-2EEA-1447-99AB-1632DEC4164C}"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Salvador</a:t>
            </a:r>
            <a:r>
              <a:rPr lang="en-US" baseline="0" dirty="0" smtClean="0">
                <a:latin typeface="Calibri" charset="0"/>
              </a:rPr>
              <a:t> Dali The persistence of memory     Hope Works ACE no dreams</a:t>
            </a:r>
          </a:p>
          <a:p>
            <a:pPr eaLnBrk="1" hangingPunct="1">
              <a:spcBef>
                <a:spcPct val="0"/>
              </a:spcBef>
            </a:pPr>
            <a:r>
              <a:rPr lang="en-US" baseline="0" dirty="0" smtClean="0">
                <a:latin typeface="Calibri" charset="0"/>
              </a:rPr>
              <a:t>Judith Herman Describes it an endless present</a:t>
            </a:r>
          </a:p>
          <a:p>
            <a:pPr eaLnBrk="1" hangingPunct="1">
              <a:spcBef>
                <a:spcPct val="0"/>
              </a:spcBef>
            </a:pPr>
            <a:r>
              <a:rPr lang="en-US" baseline="0" dirty="0" smtClean="0">
                <a:latin typeface="Calibri" charset="0"/>
              </a:rPr>
              <a:t>A persistent arousal of predator</a:t>
            </a:r>
          </a:p>
          <a:p>
            <a:pPr eaLnBrk="1" hangingPunct="1">
              <a:spcBef>
                <a:spcPct val="0"/>
              </a:spcBef>
            </a:pPr>
            <a:r>
              <a:rPr lang="en-US" baseline="0" dirty="0" smtClean="0">
                <a:latin typeface="Calibri" charset="0"/>
              </a:rPr>
              <a:t>No safety</a:t>
            </a:r>
          </a:p>
          <a:p>
            <a:pPr eaLnBrk="1" hangingPunct="1">
              <a:spcBef>
                <a:spcPct val="0"/>
              </a:spcBef>
            </a:pPr>
            <a:r>
              <a:rPr lang="en-US" baseline="0" dirty="0" smtClean="0">
                <a:latin typeface="Calibri" charset="0"/>
              </a:rPr>
              <a:t>The abstraction of time disallowed for the permanent reactive and reflexive state</a:t>
            </a:r>
          </a:p>
          <a:p>
            <a:pPr eaLnBrk="1" hangingPunct="1">
              <a:spcBef>
                <a:spcPct val="0"/>
              </a:spcBef>
            </a:pPr>
            <a:r>
              <a:rPr lang="en-US" baseline="0" dirty="0" err="1" smtClean="0">
                <a:latin typeface="Calibri" charset="0"/>
              </a:rPr>
              <a:t>Dantes</a:t>
            </a:r>
            <a:r>
              <a:rPr lang="en-US" baseline="0" dirty="0" smtClean="0">
                <a:latin typeface="Calibri" charset="0"/>
              </a:rPr>
              <a:t> Ninth circle of hell frozen in the hell of self never moving forward or backward alone: observing a past life narrative and a society you cannot reenter like </a:t>
            </a:r>
            <a:r>
              <a:rPr lang="en-US" baseline="0" dirty="0" err="1" smtClean="0">
                <a:latin typeface="Calibri" charset="0"/>
              </a:rPr>
              <a:t>Mokros</a:t>
            </a:r>
            <a:r>
              <a:rPr lang="en-US" baseline="0" dirty="0" smtClean="0">
                <a:latin typeface="Calibri" charset="0"/>
              </a:rPr>
              <a:t> Humiliated fury</a:t>
            </a:r>
          </a:p>
          <a:p>
            <a:pPr eaLnBrk="1" hangingPunct="1">
              <a:spcBef>
                <a:spcPct val="0"/>
              </a:spcBef>
            </a:pPr>
            <a:r>
              <a:rPr lang="en-US" baseline="0" dirty="0" smtClean="0">
                <a:latin typeface="Calibri" charset="0"/>
              </a:rPr>
              <a:t>Burning alive from the skin in in a wordless hell</a:t>
            </a:r>
          </a:p>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366CDFF-2BC2-FC49-92B2-9C4FC9F1C693}" type="slidenum">
              <a:rPr lang="en-US" sz="1200"/>
              <a:pPr eaLnBrk="1" fontAlgn="base" hangingPunct="1">
                <a:spcBef>
                  <a:spcPct val="0"/>
                </a:spcBef>
                <a:spcAft>
                  <a:spcPct val="0"/>
                </a:spcAft>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Addiction      Shakespeare Free Artist to Themselves….self overhearing…the universe moving in rea time Static hoplessnes Joiner</a:t>
            </a:r>
          </a:p>
          <a:p>
            <a:r>
              <a:rPr lang="en-US">
                <a:latin typeface="Calibri" charset="0"/>
              </a:rPr>
              <a:t>Sculpting, pain and process of change, flooding, careful to titrate   To exist in realtime</a:t>
            </a:r>
          </a:p>
          <a:p>
            <a:endParaRPr lang="en-US">
              <a:latin typeface="Calibri" charset="0"/>
            </a:endParaRPr>
          </a:p>
          <a:p>
            <a:r>
              <a:rPr lang="en-US">
                <a:latin typeface="Calibri" charset="0"/>
              </a:rPr>
              <a:t>Dan Siegel MD  </a:t>
            </a:r>
            <a:r>
              <a:rPr lang="en-US" b="1" i="1">
                <a:latin typeface="Calibri" charset="0"/>
              </a:rPr>
              <a:t>WHAT THE NARRATIVE EXPERIENCE TELLS US IS THAT WHAT IS SHAREABLE IS BEARABLE</a:t>
            </a:r>
          </a:p>
          <a:p>
            <a:endParaRPr lang="en-US">
              <a:latin typeface="Calibri" charset="0"/>
            </a:endParaRPr>
          </a:p>
          <a:p>
            <a:r>
              <a:rPr lang="en-US" b="1" i="1">
                <a:solidFill>
                  <a:srgbClr val="FF0000"/>
                </a:solidFill>
                <a:latin typeface="Calibri" charset="0"/>
              </a:rPr>
              <a:t>Van der kolk, jusy talk therapy alone just </a:t>
            </a:r>
          </a:p>
        </p:txBody>
      </p:sp>
      <p:sp>
        <p:nvSpPr>
          <p:cNvPr id="4" name="Slide Number Placeholder 3"/>
          <p:cNvSpPr>
            <a:spLocks noGrp="1"/>
          </p:cNvSpPr>
          <p:nvPr>
            <p:ph type="sldNum" sz="quarter" idx="5"/>
          </p:nvPr>
        </p:nvSpPr>
        <p:spPr/>
        <p:txBody>
          <a:bodyPr/>
          <a:lstStyle/>
          <a:p>
            <a:pPr>
              <a:defRPr/>
            </a:pPr>
            <a:fld id="{E0DA8209-2EEA-1447-99AB-1632DEC4164C}" type="slidenum">
              <a:rPr lang="en-US"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98% of traumatized children have traumatized parents</a:t>
            </a:r>
          </a:p>
          <a:p>
            <a:pPr eaLnBrk="1" hangingPunct="1">
              <a:spcBef>
                <a:spcPct val="0"/>
              </a:spcBef>
            </a:pPr>
            <a:r>
              <a:rPr lang="en-US">
                <a:latin typeface="Calibri" charset="0"/>
              </a:rPr>
              <a:t>Get sick. Unmylinated vagal response to stomach, digestions, </a:t>
            </a:r>
          </a:p>
          <a:p>
            <a:pPr eaLnBrk="1" hangingPunct="1">
              <a:spcBef>
                <a:spcPct val="0"/>
              </a:spcBef>
            </a:pPr>
            <a:r>
              <a:rPr lang="en-US">
                <a:latin typeface="Calibri" charset="0"/>
              </a:rPr>
              <a:t>Untangling: Gendlin from discussion earlier with Perry about how sad the two are</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1A23FCF-E727-7540-8A68-10442BFB5C23}" type="slidenum">
              <a:rPr lang="en-US" sz="1200"/>
              <a:pPr eaLnBrk="1" fontAlgn="base" hangingPunct="1">
                <a:spcBef>
                  <a:spcPct val="0"/>
                </a:spcBef>
                <a:spcAft>
                  <a:spcPct val="0"/>
                </a:spcAft>
              </a:pPr>
              <a:t>28</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Qualia: phenomenal conscious vs intentionality – the representational aspects of mental states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366CDFF-2BC2-FC49-92B2-9C4FC9F1C693}" type="slidenum">
              <a:rPr lang="en-US" sz="1200"/>
              <a:pPr eaLnBrk="1" fontAlgn="base" hangingPunct="1">
                <a:spcBef>
                  <a:spcPct val="0"/>
                </a:spcBef>
                <a:spcAft>
                  <a:spcPct val="0"/>
                </a:spcAft>
              </a:pPr>
              <a:t>29</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Qualia: phenomenal conscious vs intentionality – the representational aspects of mental states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366CDFF-2BC2-FC49-92B2-9C4FC9F1C693}" type="slidenum">
              <a:rPr lang="en-US" sz="1200"/>
              <a:pPr eaLnBrk="1" fontAlgn="base" hangingPunct="1">
                <a:spcBef>
                  <a:spcPct val="0"/>
                </a:spcBef>
                <a:spcAft>
                  <a:spcPct val="0"/>
                </a:spcAft>
              </a:pPr>
              <a:t>31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MIRROR NEURONS,,,PEOPLE CANNOT TAKE TOO MUCH  the whole lead in….dossocaite….lateral and horitzonatl intergration of the brin</a:t>
            </a:r>
          </a:p>
          <a:p>
            <a:r>
              <a:rPr lang="en-US">
                <a:latin typeface="Calibri" charset="0"/>
              </a:rPr>
              <a:t>Safety, proximity, intimact and vulerability</a:t>
            </a:r>
          </a:p>
          <a:p>
            <a:r>
              <a:rPr lang="en-US">
                <a:latin typeface="Calibri" charset="0"/>
              </a:rPr>
              <a:t>Titration</a:t>
            </a:r>
          </a:p>
          <a:p>
            <a:r>
              <a:rPr lang="en-US">
                <a:latin typeface="Calibri" charset="0"/>
              </a:rPr>
              <a:t>dosing</a:t>
            </a:r>
          </a:p>
          <a:p>
            <a:r>
              <a:rPr lang="en-US">
                <a:latin typeface="Calibri" charset="0"/>
              </a:rPr>
              <a:t>Prolonged exposure therapy….life…acierno</a:t>
            </a:r>
          </a:p>
          <a:p>
            <a:r>
              <a:rPr lang="en-US">
                <a:latin typeface="Calibri" charset="0"/>
              </a:rPr>
              <a:t>Trauma narrative….for part two…the case for interventions</a:t>
            </a:r>
          </a:p>
          <a:p>
            <a:endParaRPr lang="en-US">
              <a:latin typeface="Calibri" charset="0"/>
            </a:endParaRPr>
          </a:p>
          <a:p>
            <a:r>
              <a:rPr lang="en-US">
                <a:latin typeface="Calibri" charset="0"/>
              </a:rPr>
              <a:t>Never safe….</a:t>
            </a:r>
          </a:p>
          <a:p>
            <a:r>
              <a:rPr lang="en-US">
                <a:latin typeface="Calibri" charset="0"/>
              </a:rPr>
              <a:t>Kerry Bastian and the trauma team</a:t>
            </a:r>
          </a:p>
          <a:p>
            <a:endParaRPr lang="en-US">
              <a:latin typeface="Calibri" charset="0"/>
            </a:endParaRPr>
          </a:p>
          <a:p>
            <a:r>
              <a:rPr lang="en-US">
                <a:latin typeface="Calibri" charset="0"/>
              </a:rPr>
              <a:t>You are the caregiver</a:t>
            </a:r>
          </a:p>
        </p:txBody>
      </p:sp>
      <p:sp>
        <p:nvSpPr>
          <p:cNvPr id="4" name="Slide Number Placeholder 3"/>
          <p:cNvSpPr>
            <a:spLocks noGrp="1"/>
          </p:cNvSpPr>
          <p:nvPr>
            <p:ph type="sldNum" sz="quarter" idx="5"/>
          </p:nvPr>
        </p:nvSpPr>
        <p:spPr/>
        <p:txBody>
          <a:bodyPr/>
          <a:lstStyle/>
          <a:p>
            <a:pPr>
              <a:defRPr/>
            </a:pPr>
            <a:fld id="{095E5107-3364-9643-A216-1C98D67E62AF}"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Franklin Gothic Book" charset="0"/>
              </a:rPr>
              <a:t>Felitti, V. J., Anda, R. F., Nordenberg, D.F., Williamson, D. F., Spitz, A.M., Edwards, V., et al. (1998). Relationship of childhood abuse and household dysfunction to many of the leading causes of death: The Adverse Childhood Experiences (ACE) Study.</a:t>
            </a:r>
            <a:r>
              <a:rPr lang="en-US" i="1">
                <a:latin typeface="Franklin Gothic Book" charset="0"/>
              </a:rPr>
              <a:t> American Journal of Preventative Medicine, 14</a:t>
            </a:r>
            <a:r>
              <a:rPr lang="en-US">
                <a:latin typeface="Franklin Gothic Book" charset="0"/>
              </a:rPr>
              <a:t>(4), 245-258. </a:t>
            </a:r>
          </a:p>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8A475B0-34FF-7549-B74E-A988B37A2830}"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MIRROR NEURONS,,,PEOPLE CANNOT TAKE TOO MUCH  the whole lead in….dossocaite….lateral and horitzonatl intergration of the brin</a:t>
            </a:r>
          </a:p>
          <a:p>
            <a:r>
              <a:rPr lang="en-US">
                <a:latin typeface="Calibri" charset="0"/>
              </a:rPr>
              <a:t>Safety, proximity, intimact and vulerability</a:t>
            </a:r>
          </a:p>
          <a:p>
            <a:r>
              <a:rPr lang="en-US">
                <a:latin typeface="Calibri" charset="0"/>
              </a:rPr>
              <a:t>Titration</a:t>
            </a:r>
          </a:p>
          <a:p>
            <a:r>
              <a:rPr lang="en-US">
                <a:latin typeface="Calibri" charset="0"/>
              </a:rPr>
              <a:t>dosing</a:t>
            </a:r>
          </a:p>
          <a:p>
            <a:r>
              <a:rPr lang="en-US">
                <a:latin typeface="Calibri" charset="0"/>
              </a:rPr>
              <a:t>Prolonged exposure therapy….life…acierno</a:t>
            </a:r>
          </a:p>
          <a:p>
            <a:r>
              <a:rPr lang="en-US">
                <a:latin typeface="Calibri" charset="0"/>
              </a:rPr>
              <a:t>Trauma narrative….for part two…the case for interventions</a:t>
            </a:r>
          </a:p>
          <a:p>
            <a:endParaRPr lang="en-US">
              <a:latin typeface="Calibri" charset="0"/>
            </a:endParaRPr>
          </a:p>
          <a:p>
            <a:r>
              <a:rPr lang="en-US">
                <a:latin typeface="Calibri" charset="0"/>
              </a:rPr>
              <a:t>Never safe….</a:t>
            </a:r>
          </a:p>
          <a:p>
            <a:r>
              <a:rPr lang="en-US">
                <a:latin typeface="Calibri" charset="0"/>
              </a:rPr>
              <a:t>Kerry Bastian and the trauma team</a:t>
            </a:r>
          </a:p>
          <a:p>
            <a:endParaRPr lang="en-US">
              <a:latin typeface="Calibri" charset="0"/>
            </a:endParaRPr>
          </a:p>
          <a:p>
            <a:r>
              <a:rPr lang="en-US">
                <a:latin typeface="Calibri" charset="0"/>
              </a:rPr>
              <a:t>You are the caregiver</a:t>
            </a:r>
          </a:p>
        </p:txBody>
      </p:sp>
      <p:sp>
        <p:nvSpPr>
          <p:cNvPr id="4" name="Slide Number Placeholder 3"/>
          <p:cNvSpPr>
            <a:spLocks noGrp="1"/>
          </p:cNvSpPr>
          <p:nvPr>
            <p:ph type="sldNum" sz="quarter" idx="5"/>
          </p:nvPr>
        </p:nvSpPr>
        <p:spPr/>
        <p:txBody>
          <a:bodyPr/>
          <a:lstStyle/>
          <a:p>
            <a:pPr>
              <a:defRPr/>
            </a:pPr>
            <a:fld id="{CB875BE0-4439-A244-B2AB-AE982C15A374}"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9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Somatic and cognitve, teaming inside and out, both experiencing together</a:t>
            </a:r>
          </a:p>
        </p:txBody>
      </p:sp>
      <p:sp>
        <p:nvSpPr>
          <p:cNvPr id="4" name="Slide Number Placeholder 3"/>
          <p:cNvSpPr>
            <a:spLocks noGrp="1"/>
          </p:cNvSpPr>
          <p:nvPr>
            <p:ph type="sldNum" sz="quarter" idx="5"/>
          </p:nvPr>
        </p:nvSpPr>
        <p:spPr/>
        <p:txBody>
          <a:bodyPr/>
          <a:lstStyle/>
          <a:p>
            <a:pPr>
              <a:defRPr/>
            </a:pPr>
            <a:fld id="{BE27CB07-1E9F-744D-9E63-6F5F73618170}"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DANTE VIRGIL</a:t>
            </a:r>
          </a:p>
          <a:p>
            <a:pPr eaLnBrk="1" hangingPunct="1">
              <a:spcBef>
                <a:spcPct val="0"/>
              </a:spcBef>
            </a:pPr>
            <a:r>
              <a:rPr lang="en-US">
                <a:latin typeface="Calibri" charset="0"/>
              </a:rPr>
              <a:t> “patient’s experience of the illness and the doctor’s attention to disease.”  Kleinman</a:t>
            </a:r>
            <a:endParaRPr lang="en-US">
              <a:solidFill>
                <a:srgbClr val="000000"/>
              </a:solidFill>
              <a:latin typeface="Times New Roman" charset="0"/>
              <a:cs typeface="Times New Roman" charset="0"/>
            </a:endParaRPr>
          </a:p>
          <a:p>
            <a:endParaRPr lang="en-US">
              <a:latin typeface="Calibri" charset="0"/>
            </a:endParaRPr>
          </a:p>
          <a:p>
            <a:r>
              <a:rPr lang="en-US">
                <a:latin typeface="Calibri" charset="0"/>
              </a:rPr>
              <a:t>http://www.airforce.com/see-what-its-like/</a:t>
            </a:r>
          </a:p>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2228C10D-ABB2-A14D-92F1-DFC39B4B650D}"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CIVILIANS</a:t>
            </a:r>
          </a:p>
          <a:p>
            <a:pPr eaLnBrk="1" hangingPunct="1">
              <a:spcBef>
                <a:spcPct val="0"/>
              </a:spcBef>
            </a:pPr>
            <a:r>
              <a:rPr lang="en-US">
                <a:latin typeface="Calibri" charset="0"/>
              </a:rPr>
              <a:t>PICASSO…GUERNICA…BASQUE LANDS….CIVIL WAR….DAD’S…MY FAMILIES…MY OWN….STILL PUTTING BACK TOGETHER….</a:t>
            </a:r>
          </a:p>
          <a:p>
            <a:pPr eaLnBrk="1" hangingPunct="1">
              <a:spcBef>
                <a:spcPct val="0"/>
              </a:spcBef>
            </a:pPr>
            <a:endParaRPr lang="en-US">
              <a:latin typeface="Calibri" charset="0"/>
            </a:endParaRPr>
          </a:p>
          <a:p>
            <a:pPr eaLnBrk="1" hangingPunct="1">
              <a:spcBef>
                <a:spcPct val="0"/>
              </a:spcBef>
            </a:pPr>
            <a:endParaRPr lang="en-US">
              <a:latin typeface="Calibri" charset="0"/>
            </a:endParaRPr>
          </a:p>
          <a:p>
            <a:pPr eaLnBrk="1" hangingPunct="1">
              <a:spcBef>
                <a:spcPct val="0"/>
              </a:spcBef>
            </a:pPr>
            <a:r>
              <a:rPr lang="en-US">
                <a:latin typeface="Calibri" charset="0"/>
              </a:rPr>
              <a:t>Disconnection…The numerous diagnosis the fracturing of self…the fracturing of family…fracturing of sanity….fracturing of known systems and known experiences…..feel of the situation ENDLESS PRESENT….WORDLESS….DISJOINTED…BLOWN APART…</a:t>
            </a:r>
          </a:p>
          <a:p>
            <a:pPr eaLnBrk="1" hangingPunct="1">
              <a:spcBef>
                <a:spcPct val="0"/>
              </a:spcBef>
            </a:pPr>
            <a:endParaRPr lang="en-US">
              <a:latin typeface="Calibri" charset="0"/>
            </a:endParaRPr>
          </a:p>
          <a:p>
            <a:pPr eaLnBrk="1" hangingPunct="1">
              <a:spcBef>
                <a:spcPct val="0"/>
              </a:spcBef>
            </a:pPr>
            <a:r>
              <a:rPr lang="en-US">
                <a:latin typeface="Calibri" charset="0"/>
              </a:rPr>
              <a:t>The pain and process of pulling this apart..the emotional scar tissue and psyhci fault lines of expericne….Bondaries…</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0C74F79-5D4D-EB42-A5FD-2665C745F3D6}" type="slidenum">
              <a:rPr lang="en-US" sz="1200"/>
              <a:pPr eaLnBrk="1" fontAlgn="base" hangingPunct="1">
                <a:spcBef>
                  <a:spcPct val="0"/>
                </a:spcBef>
                <a:spcAft>
                  <a:spcPct val="0"/>
                </a:spcAft>
              </a:pPr>
              <a:t>12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S PGothic" pitchFamily="34" charset="-128"/>
                <a:cs typeface="MS PGothic" charset="0"/>
              </a:rPr>
              <a:t>And they are never reduced to their fates; they are more, much more, than what happens to them” Harold</a:t>
            </a:r>
            <a:r>
              <a:rPr lang="en-US" sz="1200" i="1" kern="1200" baseline="0" dirty="0" smtClean="0">
                <a:solidFill>
                  <a:schemeClr val="tx1"/>
                </a:solidFill>
                <a:effectLst/>
                <a:latin typeface="+mn-lt"/>
                <a:ea typeface="MS PGothic" pitchFamily="34" charset="-128"/>
                <a:cs typeface="MS PGothic" charset="0"/>
              </a:rPr>
              <a:t> </a:t>
            </a:r>
            <a:r>
              <a:rPr lang="en-US" sz="1200" i="1" kern="1200" baseline="0" dirty="0" err="1" smtClean="0">
                <a:solidFill>
                  <a:schemeClr val="tx1"/>
                </a:solidFill>
                <a:effectLst/>
                <a:latin typeface="+mn-lt"/>
                <a:ea typeface="MS PGothic" pitchFamily="34" charset="-128"/>
                <a:cs typeface="MS PGothic" charset="0"/>
              </a:rPr>
              <a:t>bllom</a:t>
            </a:r>
            <a:r>
              <a:rPr lang="en-US" sz="1200" i="1" kern="1200" baseline="0" dirty="0" smtClean="0">
                <a:solidFill>
                  <a:schemeClr val="tx1"/>
                </a:solidFill>
                <a:effectLst/>
                <a:latin typeface="+mn-lt"/>
                <a:ea typeface="MS PGothic" pitchFamily="34" charset="-128"/>
                <a:cs typeface="MS PGothic" charset="0"/>
              </a:rPr>
              <a:t> </a:t>
            </a:r>
            <a:r>
              <a:rPr lang="en-US" sz="1200" i="1" kern="1200" baseline="0" dirty="0" err="1" smtClean="0">
                <a:solidFill>
                  <a:schemeClr val="tx1"/>
                </a:solidFill>
                <a:effectLst/>
                <a:latin typeface="+mn-lt"/>
                <a:ea typeface="MS PGothic" pitchFamily="34" charset="-128"/>
                <a:cs typeface="MS PGothic" charset="0"/>
              </a:rPr>
              <a:t>pg</a:t>
            </a:r>
            <a:r>
              <a:rPr lang="en-US" sz="1200" i="1" kern="1200" baseline="0" dirty="0" smtClean="0">
                <a:solidFill>
                  <a:schemeClr val="tx1"/>
                </a:solidFill>
                <a:effectLst/>
                <a:latin typeface="+mn-lt"/>
                <a:ea typeface="MS PGothic" pitchFamily="34" charset="-128"/>
                <a:cs typeface="MS PGothic" charset="0"/>
              </a:rPr>
              <a:t> 56 Canon of Western </a:t>
            </a:r>
            <a:r>
              <a:rPr lang="en-US" sz="1200" i="1" kern="1200" baseline="0" dirty="0" err="1" smtClean="0">
                <a:solidFill>
                  <a:schemeClr val="tx1"/>
                </a:solidFill>
                <a:effectLst/>
                <a:latin typeface="+mn-lt"/>
                <a:ea typeface="MS PGothic" pitchFamily="34" charset="-128"/>
                <a:cs typeface="MS PGothic" charset="0"/>
              </a:rPr>
              <a:t>Civilzation</a:t>
            </a:r>
            <a:r>
              <a:rPr lang="en-US" sz="1200" i="1" kern="1200" baseline="0" dirty="0" smtClean="0">
                <a:solidFill>
                  <a:schemeClr val="tx1"/>
                </a:solidFill>
                <a:effectLst/>
                <a:latin typeface="+mn-lt"/>
                <a:ea typeface="MS PGothic" pitchFamily="34" charset="-128"/>
                <a:cs typeface="MS PGothic" charset="0"/>
              </a:rPr>
              <a:t> on </a:t>
            </a:r>
            <a:r>
              <a:rPr lang="en-US" sz="1200" i="1" kern="1200" baseline="0" dirty="0" err="1" smtClean="0">
                <a:solidFill>
                  <a:schemeClr val="tx1"/>
                </a:solidFill>
                <a:effectLst/>
                <a:latin typeface="+mn-lt"/>
                <a:ea typeface="MS PGothic" pitchFamily="34" charset="-128"/>
                <a:cs typeface="MS PGothic" charset="0"/>
              </a:rPr>
              <a:t>Shakespeares</a:t>
            </a:r>
            <a:r>
              <a:rPr lang="en-US" sz="1200" i="1" kern="1200" baseline="0" dirty="0" smtClean="0">
                <a:solidFill>
                  <a:schemeClr val="tx1"/>
                </a:solidFill>
                <a:effectLst/>
                <a:latin typeface="+mn-lt"/>
                <a:ea typeface="MS PGothic" pitchFamily="34" charset="-128"/>
                <a:cs typeface="MS PGothic" charset="0"/>
              </a:rPr>
              <a:t> characters</a:t>
            </a:r>
            <a:endParaRPr lang="en-US" sz="1200" kern="1200" dirty="0" smtClean="0">
              <a:solidFill>
                <a:schemeClr val="tx1"/>
              </a:solidFill>
              <a:effectLst/>
              <a:latin typeface="+mn-lt"/>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fld id="{7A4A2C6F-0433-C343-8597-AACB571585EE}" type="slidenum">
              <a:rPr lang="en-US" smtClean="0"/>
              <a:pPr/>
              <a:t>13</a:t>
            </a:fld>
            <a:endParaRPr lang="en-US"/>
          </a:p>
        </p:txBody>
      </p:sp>
    </p:spTree>
    <p:extLst>
      <p:ext uri="{BB962C8B-B14F-4D97-AF65-F5344CB8AC3E}">
        <p14:creationId xmlns:p14="http://schemas.microsoft.com/office/powerpoint/2010/main" val="29401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4AEBBA-40D2-E842-8FDE-942F0E6C791B}"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7877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AEBBA-40D2-E842-8FDE-942F0E6C791B}"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285506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AEBBA-40D2-E842-8FDE-942F0E6C791B}"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47283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AEBBA-40D2-E842-8FDE-942F0E6C791B}"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146302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4AEBBA-40D2-E842-8FDE-942F0E6C791B}"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258664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4AEBBA-40D2-E842-8FDE-942F0E6C791B}"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250541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AEBBA-40D2-E842-8FDE-942F0E6C791B}" type="datetimeFigureOut">
              <a:rPr lang="en-US" smtClean="0"/>
              <a:t>11/29/16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245367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4AEBBA-40D2-E842-8FDE-942F0E6C791B}" type="datetimeFigureOut">
              <a:rPr lang="en-US" smtClean="0"/>
              <a:t>11/29/16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273787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AEBBA-40D2-E842-8FDE-942F0E6C791B}" type="datetimeFigureOut">
              <a:rPr lang="en-US" smtClean="0"/>
              <a:t>11/29/16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320035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AEBBA-40D2-E842-8FDE-942F0E6C791B}"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252177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AEBBA-40D2-E842-8FDE-942F0E6C791B}"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8B901-6E72-684A-BBF3-52C4EF96C1EB}" type="slidenum">
              <a:rPr lang="en-US" smtClean="0"/>
              <a:t>‹#›</a:t>
            </a:fld>
            <a:endParaRPr lang="en-US"/>
          </a:p>
        </p:txBody>
      </p:sp>
    </p:spTree>
    <p:extLst>
      <p:ext uri="{BB962C8B-B14F-4D97-AF65-F5344CB8AC3E}">
        <p14:creationId xmlns:p14="http://schemas.microsoft.com/office/powerpoint/2010/main" val="1772714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AEBBA-40D2-E842-8FDE-942F0E6C791B}" type="datetimeFigureOut">
              <a:rPr lang="en-US" smtClean="0"/>
              <a:t>11/29/16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8B901-6E72-684A-BBF3-52C4EF96C1EB}" type="slidenum">
              <a:rPr lang="en-US" smtClean="0"/>
              <a:t>‹#›</a:t>
            </a:fld>
            <a:endParaRPr lang="en-US"/>
          </a:p>
        </p:txBody>
      </p:sp>
    </p:spTree>
    <p:extLst>
      <p:ext uri="{BB962C8B-B14F-4D97-AF65-F5344CB8AC3E}">
        <p14:creationId xmlns:p14="http://schemas.microsoft.com/office/powerpoint/2010/main" val="329495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www.pbs.org/wnet/americanmasters/database/orozco_j_gallery3_en.html"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a:bodyPr>
          <a:lstStyle/>
          <a:p>
            <a:pPr lvl="1" eaLnBrk="1" fontAlgn="auto" hangingPunct="1">
              <a:spcAft>
                <a:spcPts val="0"/>
              </a:spcAft>
              <a:buFont typeface="Arial"/>
              <a:buNone/>
              <a:defRPr/>
            </a:pPr>
            <a:endParaRPr lang="en-US" cap="small" dirty="0" smtClean="0">
              <a:solidFill>
                <a:srgbClr val="000000"/>
              </a:solidFill>
              <a:latin typeface="Times New Roman"/>
              <a:ea typeface="+mn-ea"/>
              <a:cs typeface="Times New Roman"/>
            </a:endParaRPr>
          </a:p>
          <a:p>
            <a:pPr lvl="1" eaLnBrk="1" fontAlgn="auto" hangingPunct="1">
              <a:spcAft>
                <a:spcPts val="0"/>
              </a:spcAft>
              <a:buFont typeface="Arial"/>
              <a:buNone/>
              <a:defRPr/>
            </a:pPr>
            <a:r>
              <a:rPr lang="en-US" sz="5400" cap="small" dirty="0" smtClean="0">
                <a:solidFill>
                  <a:schemeClr val="tx1"/>
                </a:solidFill>
                <a:latin typeface="+mj-lt"/>
                <a:cs typeface="Times New Roman"/>
              </a:rPr>
              <a:t>A Futureless Man: </a:t>
            </a:r>
          </a:p>
          <a:p>
            <a:pPr lvl="1" eaLnBrk="1" fontAlgn="auto" hangingPunct="1">
              <a:spcAft>
                <a:spcPts val="0"/>
              </a:spcAft>
              <a:buFont typeface="Arial"/>
              <a:buNone/>
              <a:defRPr/>
            </a:pPr>
            <a:r>
              <a:rPr lang="en-US" sz="4000" cap="small" dirty="0" smtClean="0">
                <a:solidFill>
                  <a:schemeClr val="tx1"/>
                </a:solidFill>
                <a:latin typeface="+mj-lt"/>
                <a:cs typeface="Times New Roman"/>
              </a:rPr>
              <a:t>The Integration of a Traumatized Life</a:t>
            </a: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endParaRPr lang="en-US" sz="2400" cap="small" dirty="0">
              <a:solidFill>
                <a:srgbClr val="000000"/>
              </a:solidFill>
              <a:latin typeface="+mj-lt"/>
              <a:cs typeface="Times New Roman"/>
            </a:endParaRP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r>
              <a:rPr lang="en-US" sz="2400" cap="small" dirty="0" smtClean="0">
                <a:solidFill>
                  <a:srgbClr val="000000"/>
                </a:solidFill>
                <a:latin typeface="+mj-lt"/>
                <a:cs typeface="Times New Roman"/>
              </a:rPr>
              <a:t>Eric C. Arauz MLER</a:t>
            </a:r>
          </a:p>
          <a:p>
            <a:pPr lvl="1" eaLnBrk="1" fontAlgn="auto" hangingPunct="1">
              <a:spcAft>
                <a:spcPts val="0"/>
              </a:spcAft>
              <a:buFont typeface="Arial"/>
              <a:buNone/>
              <a:defRPr/>
            </a:pPr>
            <a:r>
              <a:rPr lang="en-US" sz="2400" cap="small" dirty="0" smtClean="0">
                <a:solidFill>
                  <a:srgbClr val="000000"/>
                </a:solidFill>
                <a:latin typeface="+mj-lt"/>
                <a:cs typeface="Times New Roman"/>
              </a:rPr>
              <a:t> Trauma Institute of New Jersey</a:t>
            </a:r>
          </a:p>
          <a:p>
            <a:pPr lvl="1" eaLnBrk="1" fontAlgn="auto" hangingPunct="1">
              <a:spcAft>
                <a:spcPts val="0"/>
              </a:spcAft>
              <a:buFont typeface="Arial"/>
              <a:buNone/>
              <a:defRPr/>
            </a:pPr>
            <a:r>
              <a:rPr lang="en-US" sz="2400" cap="small" dirty="0" smtClean="0">
                <a:solidFill>
                  <a:srgbClr val="000000"/>
                </a:solidFill>
                <a:latin typeface="+mj-lt"/>
                <a:cs typeface="Times New Roman"/>
              </a:rPr>
              <a:t>Adjunct Faculty Instructor</a:t>
            </a:r>
          </a:p>
          <a:p>
            <a:pPr lvl="1" eaLnBrk="1" fontAlgn="auto" hangingPunct="1">
              <a:spcAft>
                <a:spcPts val="0"/>
              </a:spcAft>
              <a:buFont typeface="Arial"/>
              <a:buNone/>
              <a:defRPr/>
            </a:pPr>
            <a:r>
              <a:rPr lang="en-US" sz="2400" cap="small" dirty="0" smtClean="0">
                <a:solidFill>
                  <a:srgbClr val="000000"/>
                </a:solidFill>
                <a:latin typeface="+mj-lt"/>
                <a:cs typeface="Times New Roman"/>
              </a:rPr>
              <a:t>Department of Psychiatry</a:t>
            </a:r>
          </a:p>
          <a:p>
            <a:pPr lvl="1" eaLnBrk="1" fontAlgn="auto" hangingPunct="1">
              <a:spcAft>
                <a:spcPts val="0"/>
              </a:spcAft>
              <a:buFont typeface="Arial"/>
              <a:buNone/>
              <a:defRPr/>
            </a:pPr>
            <a:r>
              <a:rPr lang="en-US" sz="2400" cap="small" dirty="0" smtClean="0">
                <a:solidFill>
                  <a:srgbClr val="000000"/>
                </a:solidFill>
                <a:latin typeface="+mj-lt"/>
                <a:cs typeface="Times New Roman"/>
              </a:rPr>
              <a:t> Rutgers Robert Wood Johnson Medical School</a:t>
            </a: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eaLnBrk="1" fontAlgn="auto" hangingPunct="1">
              <a:spcAft>
                <a:spcPts val="0"/>
              </a:spcAft>
              <a:buFont typeface="Arial"/>
              <a:buNone/>
              <a:defRPr/>
            </a:pPr>
            <a:endParaRPr lang="en-US" cap="small" dirty="0" smtClean="0">
              <a:latin typeface="Times New Roman"/>
              <a:ea typeface="+mn-ea"/>
              <a:cs typeface="Times New Roman"/>
            </a:endParaRPr>
          </a:p>
          <a:p>
            <a:pPr eaLnBrk="1" fontAlgn="auto" hangingPunct="1">
              <a:spcAft>
                <a:spcPts val="0"/>
              </a:spcAft>
              <a:buFont typeface="Arial"/>
              <a:buNone/>
              <a:defRPr/>
            </a:pPr>
            <a:endParaRPr lang="en-US" cap="small" dirty="0">
              <a:latin typeface="Times New Roman"/>
              <a:ea typeface="+mn-ea"/>
              <a:cs typeface="Times New Roman"/>
            </a:endParaRPr>
          </a:p>
          <a:p>
            <a:pPr eaLnBrk="1" fontAlgn="auto" hangingPunct="1">
              <a:spcAft>
                <a:spcPts val="0"/>
              </a:spcAft>
              <a:buFont typeface="Arial"/>
              <a:buNone/>
              <a:defRPr/>
            </a:pPr>
            <a:endParaRPr lang="en-US" cap="small" dirty="0">
              <a:latin typeface="Times New Roman"/>
              <a:ea typeface="+mn-ea"/>
              <a:cs typeface="Times New Roman"/>
            </a:endParaRPr>
          </a:p>
        </p:txBody>
      </p:sp>
    </p:spTree>
    <p:extLst>
      <p:ext uri="{BB962C8B-B14F-4D97-AF65-F5344CB8AC3E}">
        <p14:creationId xmlns:p14="http://schemas.microsoft.com/office/powerpoint/2010/main" val="21702958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600200"/>
          </a:xfrm>
        </p:spPr>
        <p:txBody>
          <a:bodyPr>
            <a:normAutofit/>
          </a:bodyPr>
          <a:lstStyle/>
          <a:p>
            <a:pPr>
              <a:defRPr/>
            </a:pPr>
            <a:r>
              <a:rPr lang="en-US" cap="small" dirty="0">
                <a:cs typeface="Times New Roman"/>
              </a:rPr>
              <a:t>Mutually  Therapeutic </a:t>
            </a:r>
            <a:r>
              <a:rPr lang="en-US" cap="small" dirty="0" smtClean="0">
                <a:cs typeface="Times New Roman"/>
              </a:rPr>
              <a:t/>
            </a:r>
            <a:br>
              <a:rPr lang="en-US" cap="small" dirty="0" smtClean="0">
                <a:cs typeface="Times New Roman"/>
              </a:rPr>
            </a:br>
            <a:r>
              <a:rPr lang="en-US" cap="small" dirty="0" smtClean="0">
                <a:cs typeface="Times New Roman"/>
              </a:rPr>
              <a:t>Dyadic </a:t>
            </a:r>
            <a:r>
              <a:rPr lang="en-US" cap="small" dirty="0">
                <a:cs typeface="Times New Roman"/>
              </a:rPr>
              <a:t>Attunement (MTDA)</a:t>
            </a:r>
            <a:endParaRPr lang="en-US" dirty="0"/>
          </a:p>
        </p:txBody>
      </p:sp>
      <p:sp>
        <p:nvSpPr>
          <p:cNvPr id="3" name="Content Placeholder 2"/>
          <p:cNvSpPr>
            <a:spLocks noGrp="1"/>
          </p:cNvSpPr>
          <p:nvPr>
            <p:ph idx="1"/>
          </p:nvPr>
        </p:nvSpPr>
        <p:spPr>
          <a:xfrm>
            <a:off x="457200" y="1600200"/>
            <a:ext cx="8229600" cy="5108575"/>
          </a:xfrm>
        </p:spPr>
        <p:txBody>
          <a:bodyPr>
            <a:normAutofit fontScale="85000" lnSpcReduction="10000"/>
          </a:bodyPr>
          <a:lstStyle/>
          <a:p>
            <a:pPr marL="0" indent="0">
              <a:buFont typeface="Arial" charse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smtClean="0"/>
          </a:p>
          <a:p>
            <a:pPr>
              <a:defRPr/>
            </a:pPr>
            <a:endParaRPr lang="en-US" dirty="0"/>
          </a:p>
          <a:p>
            <a:pPr marL="0" indent="0" algn="ctr">
              <a:buFont typeface="Arial" charset="0"/>
              <a:buNone/>
              <a:defRPr/>
            </a:pPr>
            <a:endParaRPr lang="en-US" dirty="0" smtClean="0"/>
          </a:p>
          <a:p>
            <a:pPr marL="0" indent="0" algn="ctr">
              <a:buFont typeface="Arial" charset="0"/>
              <a:buNone/>
              <a:defRPr/>
            </a:pPr>
            <a:endParaRPr lang="en-US" sz="3900" dirty="0" smtClean="0"/>
          </a:p>
          <a:p>
            <a:pPr marL="0" indent="0" algn="ctr">
              <a:buFont typeface="Arial" charset="0"/>
              <a:buNone/>
              <a:defRPr/>
            </a:pPr>
            <a:r>
              <a:rPr lang="en-US" sz="3900" cap="small" dirty="0" smtClean="0"/>
              <a:t>The Power and Science of the Relational Milieu </a:t>
            </a:r>
            <a:endParaRPr lang="en-US" sz="3900" cap="small" dirty="0"/>
          </a:p>
        </p:txBody>
      </p:sp>
      <p:pic>
        <p:nvPicPr>
          <p:cNvPr id="4" name="Picture 3"/>
          <p:cNvPicPr>
            <a:picLocks noChangeAspect="1"/>
          </p:cNvPicPr>
          <p:nvPr/>
        </p:nvPicPr>
        <p:blipFill>
          <a:blip r:embed="rId3"/>
          <a:stretch>
            <a:fillRect/>
          </a:stretch>
        </p:blipFill>
        <p:spPr>
          <a:xfrm>
            <a:off x="0" y="1447800"/>
            <a:ext cx="8961438" cy="4079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34786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535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0" y="0"/>
            <a:ext cx="9144000" cy="6858000"/>
          </a:xfrm>
          <a:extLst/>
        </p:spPr>
        <p:style>
          <a:lnRef idx="0">
            <a:schemeClr val="accent4"/>
          </a:lnRef>
          <a:fillRef idx="3">
            <a:schemeClr val="accent4"/>
          </a:fillRef>
          <a:effectRef idx="3">
            <a:schemeClr val="accent4"/>
          </a:effectRef>
          <a:fontRef idx="minor">
            <a:schemeClr val="lt1"/>
          </a:fontRef>
        </p:style>
        <p:txBody>
          <a:bodyPr rtlCol="0">
            <a:normAutofit/>
          </a:bodyPr>
          <a:lstStyle/>
          <a:p>
            <a:pPr eaLnBrk="1" fontAlgn="auto" hangingPunct="1">
              <a:spcAft>
                <a:spcPts val="0"/>
              </a:spcAft>
              <a:buFont typeface="Arial"/>
              <a:buNone/>
              <a:defRPr/>
            </a:pPr>
            <a:endParaRPr lang="en-US" sz="6000" b="1" dirty="0" smtClean="0">
              <a:solidFill>
                <a:srgbClr val="000090"/>
              </a:solidFill>
              <a:latin typeface="Times New Roman"/>
              <a:cs typeface="Times New Roman"/>
            </a:endParaRPr>
          </a:p>
          <a:p>
            <a:pPr eaLnBrk="1" fontAlgn="auto" hangingPunct="1">
              <a:spcAft>
                <a:spcPts val="0"/>
              </a:spcAft>
              <a:buFont typeface="Arial"/>
              <a:buNone/>
              <a:defRPr/>
            </a:pPr>
            <a:endParaRPr lang="en-US" sz="5400" b="1" i="1" cap="small" dirty="0" smtClean="0">
              <a:solidFill>
                <a:srgbClr val="000000"/>
              </a:solidFill>
              <a:latin typeface="Times New Roman"/>
              <a:cs typeface="Times New Roman"/>
            </a:endParaRPr>
          </a:p>
        </p:txBody>
      </p:sp>
      <p:pic>
        <p:nvPicPr>
          <p:cNvPr id="3" name="Picture 2"/>
          <p:cNvPicPr>
            <a:picLocks noChangeAspect="1"/>
          </p:cNvPicPr>
          <p:nvPr/>
        </p:nvPicPr>
        <p:blipFill>
          <a:blip r:embed="rId3"/>
          <a:stretch>
            <a:fillRect/>
          </a:stretch>
        </p:blipFill>
        <p:spPr>
          <a:xfrm>
            <a:off x="0" y="68263"/>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728796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77800"/>
            <a:ext cx="8229600" cy="1944268"/>
          </a:xfrm>
        </p:spPr>
        <p:txBody>
          <a:bodyPr>
            <a:normAutofit/>
          </a:bodyPr>
          <a:lstStyle/>
          <a:p>
            <a:pPr algn="ctr"/>
            <a:r>
              <a:rPr lang="en-US" sz="4900" cap="small" dirty="0">
                <a:latin typeface="Calibri"/>
                <a:cs typeface="Times New Roman"/>
              </a:rPr>
              <a:t>Trauma-Informed </a:t>
            </a:r>
            <a:r>
              <a:rPr lang="en-US" sz="4900" cap="small" dirty="0" smtClean="0">
                <a:latin typeface="Calibri"/>
                <a:cs typeface="Times New Roman"/>
              </a:rPr>
              <a:t>Storytelling</a:t>
            </a:r>
            <a:r>
              <a:rPr lang="en-US" sz="4000" cap="small" dirty="0" smtClean="0">
                <a:latin typeface="Calibri"/>
                <a:cs typeface="Times New Roman"/>
              </a:rPr>
              <a:t>:</a:t>
            </a:r>
            <a:br>
              <a:rPr lang="en-US" sz="4000" cap="small" dirty="0" smtClean="0">
                <a:latin typeface="Calibri"/>
                <a:cs typeface="Times New Roman"/>
              </a:rPr>
            </a:br>
            <a:r>
              <a:rPr lang="en-US" sz="2400" cap="small" dirty="0" smtClean="0">
                <a:latin typeface="Calibri"/>
                <a:cs typeface="Times New Roman"/>
              </a:rPr>
              <a:t>Full Reconstruction of </a:t>
            </a:r>
            <a:r>
              <a:rPr lang="en-US" sz="2400" cap="small" dirty="0">
                <a:latin typeface="Calibri"/>
                <a:cs typeface="Times New Roman"/>
              </a:rPr>
              <a:t>Narrative </a:t>
            </a:r>
            <a:r>
              <a:rPr lang="en-US" sz="2400" cap="small" dirty="0" smtClean="0">
                <a:latin typeface="Calibri"/>
                <a:cs typeface="Times New Roman"/>
              </a:rPr>
              <a:t>Identity-</a:t>
            </a:r>
            <a:br>
              <a:rPr lang="en-US" sz="2400" cap="small" dirty="0" smtClean="0">
                <a:latin typeface="Calibri"/>
                <a:cs typeface="Times New Roman"/>
              </a:rPr>
            </a:br>
            <a:r>
              <a:rPr lang="en-US" sz="2400" cap="small" dirty="0" smtClean="0">
                <a:latin typeface="Calibri"/>
                <a:cs typeface="Times New Roman"/>
              </a:rPr>
              <a:t>Visceral, </a:t>
            </a:r>
            <a:r>
              <a:rPr lang="en-US" sz="2400" cap="small" dirty="0">
                <a:latin typeface="Calibri"/>
                <a:cs typeface="Times New Roman"/>
              </a:rPr>
              <a:t>Cognitive, Emotional</a:t>
            </a:r>
            <a:endParaRPr lang="en-US" sz="2400" dirty="0">
              <a:latin typeface="Calibri"/>
              <a:ea typeface="MS PGothic" charset="0"/>
              <a:cs typeface="Open Sans" charset="0"/>
            </a:endParaRPr>
          </a:p>
        </p:txBody>
      </p:sp>
      <p:sp>
        <p:nvSpPr>
          <p:cNvPr id="4" name="Content Placeholder 3"/>
          <p:cNvSpPr>
            <a:spLocks noGrp="1"/>
          </p:cNvSpPr>
          <p:nvPr>
            <p:ph idx="1"/>
          </p:nvPr>
        </p:nvSpPr>
        <p:spPr>
          <a:xfrm>
            <a:off x="457200" y="2122068"/>
            <a:ext cx="8521700" cy="4460991"/>
          </a:xfrm>
        </p:spPr>
        <p:txBody>
          <a:bodyPr>
            <a:normAutofit lnSpcReduction="10000"/>
          </a:bodyPr>
          <a:lstStyle/>
          <a:p>
            <a:pPr marL="0" indent="0" algn="ctr" eaLnBrk="1" fontAlgn="auto" hangingPunct="1">
              <a:spcAft>
                <a:spcPts val="0"/>
              </a:spcAft>
              <a:buNone/>
              <a:defRPr/>
            </a:pPr>
            <a:r>
              <a:rPr lang="en-US" sz="4400" cap="small" dirty="0" smtClean="0">
                <a:latin typeface="Calibri"/>
                <a:cs typeface="Times New Roman"/>
              </a:rPr>
              <a:t>Read, Write, Speak</a:t>
            </a:r>
          </a:p>
          <a:p>
            <a:pPr eaLnBrk="1" fontAlgn="auto" hangingPunct="1">
              <a:spcAft>
                <a:spcPts val="0"/>
              </a:spcAft>
              <a:defRPr/>
            </a:pPr>
            <a:r>
              <a:rPr lang="en-US" sz="2800" cap="small" dirty="0" smtClean="0">
                <a:latin typeface="Calibri"/>
                <a:cs typeface="Times New Roman"/>
              </a:rPr>
              <a:t>Language </a:t>
            </a:r>
            <a:r>
              <a:rPr lang="en-US" sz="2800" cap="small" dirty="0">
                <a:latin typeface="Calibri"/>
                <a:cs typeface="Times New Roman"/>
              </a:rPr>
              <a:t>As Organizing Paradigm For Implicit and Explicit </a:t>
            </a:r>
            <a:r>
              <a:rPr lang="en-US" sz="2800" cap="small" dirty="0" smtClean="0">
                <a:latin typeface="Calibri"/>
                <a:cs typeface="Times New Roman"/>
              </a:rPr>
              <a:t>Memory of Psychosis and Trauma</a:t>
            </a:r>
          </a:p>
          <a:p>
            <a:pPr eaLnBrk="1" fontAlgn="auto" hangingPunct="1">
              <a:spcAft>
                <a:spcPts val="0"/>
              </a:spcAft>
              <a:defRPr/>
            </a:pPr>
            <a:r>
              <a:rPr lang="en-US" sz="2800" cap="small" dirty="0" smtClean="0">
                <a:latin typeface="Calibri"/>
                <a:cs typeface="Times New Roman"/>
              </a:rPr>
              <a:t>Exploratory </a:t>
            </a:r>
            <a:r>
              <a:rPr lang="en-US" sz="2800" cap="small" dirty="0">
                <a:latin typeface="Calibri"/>
                <a:cs typeface="Times New Roman"/>
              </a:rPr>
              <a:t>Narrative Processing and Coherent Positive Resolution </a:t>
            </a:r>
          </a:p>
          <a:p>
            <a:pPr marL="0" indent="0" algn="ctr" eaLnBrk="1" fontAlgn="auto" hangingPunct="1">
              <a:spcAft>
                <a:spcPts val="0"/>
              </a:spcAft>
              <a:buNone/>
              <a:defRPr/>
            </a:pPr>
            <a:r>
              <a:rPr lang="en-US" sz="1800" cap="small" dirty="0">
                <a:latin typeface="Calibri"/>
                <a:cs typeface="Times New Roman"/>
              </a:rPr>
              <a:t>(</a:t>
            </a:r>
            <a:r>
              <a:rPr lang="en-US" sz="1800" dirty="0">
                <a:latin typeface="Calibri"/>
                <a:cs typeface="Times New Roman"/>
              </a:rPr>
              <a:t>Pais, Jennifer L., (2006) Narrative Identity Processing of Difficult Life Experiences: Pathways of Personality Development and Positive Self-Transformation in Adulthood</a:t>
            </a:r>
            <a:r>
              <a:rPr lang="en-US" sz="1800" dirty="0" smtClean="0">
                <a:latin typeface="Calibri"/>
                <a:cs typeface="Times New Roman"/>
              </a:rPr>
              <a:t>)</a:t>
            </a:r>
          </a:p>
          <a:p>
            <a:pPr eaLnBrk="1" fontAlgn="auto" hangingPunct="1">
              <a:spcAft>
                <a:spcPts val="0"/>
              </a:spcAft>
              <a:defRPr/>
            </a:pPr>
            <a:r>
              <a:rPr lang="en-US" sz="2800" cap="small" dirty="0" smtClean="0">
                <a:solidFill>
                  <a:srgbClr val="000000"/>
                </a:solidFill>
                <a:latin typeface="Calibri"/>
                <a:cs typeface="Times New Roman"/>
              </a:rPr>
              <a:t>“…</a:t>
            </a:r>
            <a:r>
              <a:rPr lang="en-US" sz="3600" cap="small" dirty="0" smtClean="0">
                <a:solidFill>
                  <a:srgbClr val="000000"/>
                </a:solidFill>
                <a:latin typeface="Calibri"/>
                <a:cs typeface="Times New Roman"/>
              </a:rPr>
              <a:t>self change on the basis of self-overhearing…</a:t>
            </a:r>
            <a:r>
              <a:rPr lang="en-US" sz="2800" cap="small" dirty="0" smtClean="0">
                <a:solidFill>
                  <a:srgbClr val="000000"/>
                </a:solidFill>
                <a:latin typeface="Calibri"/>
                <a:cs typeface="Times New Roman"/>
              </a:rPr>
              <a:t>” </a:t>
            </a:r>
            <a:r>
              <a:rPr lang="en-US" sz="1400" cap="small" dirty="0" smtClean="0">
                <a:solidFill>
                  <a:srgbClr val="000000"/>
                </a:solidFill>
                <a:latin typeface="Calibri"/>
                <a:cs typeface="Times New Roman"/>
              </a:rPr>
              <a:t>(</a:t>
            </a:r>
            <a:r>
              <a:rPr lang="en-US" sz="1400" cap="small" dirty="0">
                <a:solidFill>
                  <a:srgbClr val="000000"/>
                </a:solidFill>
                <a:latin typeface="Calibri"/>
                <a:cs typeface="Times New Roman"/>
              </a:rPr>
              <a:t>Bloom, H. </a:t>
            </a:r>
            <a:r>
              <a:rPr lang="en-US" sz="1400" u="sng" cap="small" dirty="0">
                <a:solidFill>
                  <a:srgbClr val="000000"/>
                </a:solidFill>
                <a:latin typeface="Calibri"/>
                <a:cs typeface="Times New Roman"/>
              </a:rPr>
              <a:t>The western Canon: The Books and School of the Ages.</a:t>
            </a:r>
            <a:r>
              <a:rPr lang="en-US" sz="1400" cap="small" dirty="0">
                <a:solidFill>
                  <a:srgbClr val="000000"/>
                </a:solidFill>
                <a:latin typeface="Calibri"/>
                <a:cs typeface="Times New Roman"/>
              </a:rPr>
              <a:t> New York: Riverhead books, 1995, 46.)</a:t>
            </a:r>
          </a:p>
          <a:p>
            <a:pPr marL="0" indent="0" algn="ctr" eaLnBrk="1" fontAlgn="auto" hangingPunct="1">
              <a:spcAft>
                <a:spcPts val="0"/>
              </a:spcAft>
              <a:buNone/>
              <a:defRPr/>
            </a:pPr>
            <a:endParaRPr lang="en-US" sz="1800" dirty="0">
              <a:latin typeface="Times New Roman"/>
              <a:cs typeface="Times New Roman"/>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000848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2"/>
          <p:cNvGrpSpPr>
            <a:grpSpLocks/>
          </p:cNvGrpSpPr>
          <p:nvPr/>
        </p:nvGrpSpPr>
        <p:grpSpPr bwMode="auto">
          <a:xfrm>
            <a:off x="338138" y="308900"/>
            <a:ext cx="5033962" cy="6072850"/>
            <a:chOff x="217" y="485"/>
            <a:chExt cx="3567" cy="3464"/>
          </a:xfrm>
        </p:grpSpPr>
        <p:sp>
          <p:nvSpPr>
            <p:cNvPr id="58375" name="Freeform 3"/>
            <p:cNvSpPr>
              <a:spLocks/>
            </p:cNvSpPr>
            <p:nvPr/>
          </p:nvSpPr>
          <p:spPr bwMode="auto">
            <a:xfrm>
              <a:off x="217" y="486"/>
              <a:ext cx="629" cy="1283"/>
            </a:xfrm>
            <a:custGeom>
              <a:avLst/>
              <a:gdLst>
                <a:gd name="T0" fmla="*/ 331 w 629"/>
                <a:gd name="T1" fmla="*/ 0 h 1283"/>
                <a:gd name="T2" fmla="*/ 628 w 629"/>
                <a:gd name="T3" fmla="*/ 736 h 1283"/>
                <a:gd name="T4" fmla="*/ 350 w 629"/>
                <a:gd name="T5" fmla="*/ 1282 h 1283"/>
                <a:gd name="T6" fmla="*/ 0 w 629"/>
                <a:gd name="T7" fmla="*/ 644 h 1283"/>
                <a:gd name="T8" fmla="*/ 331 w 629"/>
                <a:gd name="T9" fmla="*/ 0 h 1283"/>
                <a:gd name="T10" fmla="*/ 0 60000 65536"/>
                <a:gd name="T11" fmla="*/ 0 60000 65536"/>
                <a:gd name="T12" fmla="*/ 0 60000 65536"/>
                <a:gd name="T13" fmla="*/ 0 60000 65536"/>
                <a:gd name="T14" fmla="*/ 0 60000 65536"/>
                <a:gd name="T15" fmla="*/ 0 w 629"/>
                <a:gd name="T16" fmla="*/ 0 h 1283"/>
                <a:gd name="T17" fmla="*/ 629 w 629"/>
                <a:gd name="T18" fmla="*/ 1283 h 1283"/>
              </a:gdLst>
              <a:ahLst/>
              <a:cxnLst>
                <a:cxn ang="T10">
                  <a:pos x="T0" y="T1"/>
                </a:cxn>
                <a:cxn ang="T11">
                  <a:pos x="T2" y="T3"/>
                </a:cxn>
                <a:cxn ang="T12">
                  <a:pos x="T4" y="T5"/>
                </a:cxn>
                <a:cxn ang="T13">
                  <a:pos x="T6" y="T7"/>
                </a:cxn>
                <a:cxn ang="T14">
                  <a:pos x="T8" y="T9"/>
                </a:cxn>
              </a:cxnLst>
              <a:rect l="T15" t="T16" r="T17" b="T18"/>
              <a:pathLst>
                <a:path w="629" h="1283">
                  <a:moveTo>
                    <a:pt x="331" y="0"/>
                  </a:moveTo>
                  <a:lnTo>
                    <a:pt x="628" y="736"/>
                  </a:lnTo>
                  <a:lnTo>
                    <a:pt x="350" y="1282"/>
                  </a:lnTo>
                  <a:lnTo>
                    <a:pt x="0" y="644"/>
                  </a:lnTo>
                  <a:lnTo>
                    <a:pt x="331" y="0"/>
                  </a:lnTo>
                </a:path>
              </a:pathLst>
            </a:custGeom>
            <a:solidFill>
              <a:srgbClr val="009688"/>
            </a:solidFill>
            <a:ln w="12700" cap="rnd">
              <a:solidFill>
                <a:srgbClr val="000000"/>
              </a:solidFill>
              <a:round/>
              <a:headEnd/>
              <a:tailEnd/>
            </a:ln>
          </p:spPr>
          <p:txBody>
            <a:bodyPr/>
            <a:lstStyle/>
            <a:p>
              <a:endParaRPr lang="en-US"/>
            </a:p>
          </p:txBody>
        </p:sp>
        <p:sp>
          <p:nvSpPr>
            <p:cNvPr id="58376" name="Freeform 4"/>
            <p:cNvSpPr>
              <a:spLocks/>
            </p:cNvSpPr>
            <p:nvPr/>
          </p:nvSpPr>
          <p:spPr bwMode="auto">
            <a:xfrm>
              <a:off x="569" y="1220"/>
              <a:ext cx="2928" cy="549"/>
            </a:xfrm>
            <a:custGeom>
              <a:avLst/>
              <a:gdLst>
                <a:gd name="T0" fmla="*/ 2927 w 2928"/>
                <a:gd name="T1" fmla="*/ 0 h 549"/>
                <a:gd name="T2" fmla="*/ 277 w 2928"/>
                <a:gd name="T3" fmla="*/ 0 h 549"/>
                <a:gd name="T4" fmla="*/ 0 w 2928"/>
                <a:gd name="T5" fmla="*/ 548 h 549"/>
                <a:gd name="T6" fmla="*/ 2552 w 2928"/>
                <a:gd name="T7" fmla="*/ 548 h 549"/>
                <a:gd name="T8" fmla="*/ 2927 w 2928"/>
                <a:gd name="T9" fmla="*/ 0 h 549"/>
                <a:gd name="T10" fmla="*/ 0 60000 65536"/>
                <a:gd name="T11" fmla="*/ 0 60000 65536"/>
                <a:gd name="T12" fmla="*/ 0 60000 65536"/>
                <a:gd name="T13" fmla="*/ 0 60000 65536"/>
                <a:gd name="T14" fmla="*/ 0 60000 65536"/>
                <a:gd name="T15" fmla="*/ 0 w 2928"/>
                <a:gd name="T16" fmla="*/ 0 h 549"/>
                <a:gd name="T17" fmla="*/ 2928 w 2928"/>
                <a:gd name="T18" fmla="*/ 549 h 549"/>
              </a:gdLst>
              <a:ahLst/>
              <a:cxnLst>
                <a:cxn ang="T10">
                  <a:pos x="T0" y="T1"/>
                </a:cxn>
                <a:cxn ang="T11">
                  <a:pos x="T2" y="T3"/>
                </a:cxn>
                <a:cxn ang="T12">
                  <a:pos x="T4" y="T5"/>
                </a:cxn>
                <a:cxn ang="T13">
                  <a:pos x="T6" y="T7"/>
                </a:cxn>
                <a:cxn ang="T14">
                  <a:pos x="T8" y="T9"/>
                </a:cxn>
              </a:cxnLst>
              <a:rect l="T15" t="T16" r="T17" b="T18"/>
              <a:pathLst>
                <a:path w="2928" h="549">
                  <a:moveTo>
                    <a:pt x="2927" y="0"/>
                  </a:moveTo>
                  <a:lnTo>
                    <a:pt x="277" y="0"/>
                  </a:lnTo>
                  <a:lnTo>
                    <a:pt x="0" y="548"/>
                  </a:lnTo>
                  <a:lnTo>
                    <a:pt x="2552" y="548"/>
                  </a:lnTo>
                  <a:lnTo>
                    <a:pt x="2927" y="0"/>
                  </a:lnTo>
                </a:path>
              </a:pathLst>
            </a:custGeom>
            <a:solidFill>
              <a:srgbClr val="004E47"/>
            </a:solidFill>
            <a:ln w="12700" cap="rnd">
              <a:solidFill>
                <a:srgbClr val="000000"/>
              </a:solidFill>
              <a:round/>
              <a:headEnd/>
              <a:tailEnd/>
            </a:ln>
          </p:spPr>
          <p:txBody>
            <a:bodyPr/>
            <a:lstStyle/>
            <a:p>
              <a:endParaRPr lang="en-US"/>
            </a:p>
          </p:txBody>
        </p:sp>
        <p:sp>
          <p:nvSpPr>
            <p:cNvPr id="58377" name="Freeform 5"/>
            <p:cNvSpPr>
              <a:spLocks/>
            </p:cNvSpPr>
            <p:nvPr/>
          </p:nvSpPr>
          <p:spPr bwMode="auto">
            <a:xfrm>
              <a:off x="547" y="485"/>
              <a:ext cx="3237" cy="737"/>
            </a:xfrm>
            <a:custGeom>
              <a:avLst/>
              <a:gdLst>
                <a:gd name="T0" fmla="*/ 2951 w 3237"/>
                <a:gd name="T1" fmla="*/ 736 h 737"/>
                <a:gd name="T2" fmla="*/ 299 w 3237"/>
                <a:gd name="T3" fmla="*/ 736 h 737"/>
                <a:gd name="T4" fmla="*/ 0 w 3237"/>
                <a:gd name="T5" fmla="*/ 0 h 737"/>
                <a:gd name="T6" fmla="*/ 3236 w 3237"/>
                <a:gd name="T7" fmla="*/ 0 h 737"/>
                <a:gd name="T8" fmla="*/ 2951 w 3237"/>
                <a:gd name="T9" fmla="*/ 736 h 737"/>
                <a:gd name="T10" fmla="*/ 0 60000 65536"/>
                <a:gd name="T11" fmla="*/ 0 60000 65536"/>
                <a:gd name="T12" fmla="*/ 0 60000 65536"/>
                <a:gd name="T13" fmla="*/ 0 60000 65536"/>
                <a:gd name="T14" fmla="*/ 0 60000 65536"/>
                <a:gd name="T15" fmla="*/ 0 w 3237"/>
                <a:gd name="T16" fmla="*/ 0 h 737"/>
                <a:gd name="T17" fmla="*/ 3237 w 3237"/>
                <a:gd name="T18" fmla="*/ 737 h 737"/>
              </a:gdLst>
              <a:ahLst/>
              <a:cxnLst>
                <a:cxn ang="T10">
                  <a:pos x="T0" y="T1"/>
                </a:cxn>
                <a:cxn ang="T11">
                  <a:pos x="T2" y="T3"/>
                </a:cxn>
                <a:cxn ang="T12">
                  <a:pos x="T4" y="T5"/>
                </a:cxn>
                <a:cxn ang="T13">
                  <a:pos x="T6" y="T7"/>
                </a:cxn>
                <a:cxn ang="T14">
                  <a:pos x="T8" y="T9"/>
                </a:cxn>
              </a:cxnLst>
              <a:rect l="T15" t="T16" r="T17" b="T18"/>
              <a:pathLst>
                <a:path w="3237" h="737">
                  <a:moveTo>
                    <a:pt x="2951" y="736"/>
                  </a:moveTo>
                  <a:lnTo>
                    <a:pt x="299" y="736"/>
                  </a:lnTo>
                  <a:lnTo>
                    <a:pt x="0" y="0"/>
                  </a:lnTo>
                  <a:lnTo>
                    <a:pt x="3236" y="0"/>
                  </a:lnTo>
                  <a:lnTo>
                    <a:pt x="2951" y="736"/>
                  </a:lnTo>
                </a:path>
              </a:pathLst>
            </a:custGeom>
            <a:solidFill>
              <a:srgbClr val="8CF4EA"/>
            </a:solidFill>
            <a:ln w="12700" cap="rnd">
              <a:solidFill>
                <a:srgbClr val="000000"/>
              </a:solidFill>
              <a:round/>
              <a:headEnd/>
              <a:tailEnd/>
            </a:ln>
          </p:spPr>
          <p:txBody>
            <a:bodyPr/>
            <a:lstStyle/>
            <a:p>
              <a:endParaRPr lang="en-US"/>
            </a:p>
          </p:txBody>
        </p:sp>
        <p:sp>
          <p:nvSpPr>
            <p:cNvPr id="58378" name="Freeform 6"/>
            <p:cNvSpPr>
              <a:spLocks/>
            </p:cNvSpPr>
            <p:nvPr/>
          </p:nvSpPr>
          <p:spPr bwMode="auto">
            <a:xfrm>
              <a:off x="617" y="1333"/>
              <a:ext cx="592" cy="1164"/>
            </a:xfrm>
            <a:custGeom>
              <a:avLst/>
              <a:gdLst>
                <a:gd name="T0" fmla="*/ 278 w 592"/>
                <a:gd name="T1" fmla="*/ 0 h 1164"/>
                <a:gd name="T2" fmla="*/ 591 w 592"/>
                <a:gd name="T3" fmla="*/ 690 h 1164"/>
                <a:gd name="T4" fmla="*/ 347 w 592"/>
                <a:gd name="T5" fmla="*/ 1163 h 1164"/>
                <a:gd name="T6" fmla="*/ 0 w 592"/>
                <a:gd name="T7" fmla="*/ 522 h 1164"/>
                <a:gd name="T8" fmla="*/ 278 w 592"/>
                <a:gd name="T9" fmla="*/ 0 h 1164"/>
                <a:gd name="T10" fmla="*/ 0 60000 65536"/>
                <a:gd name="T11" fmla="*/ 0 60000 65536"/>
                <a:gd name="T12" fmla="*/ 0 60000 65536"/>
                <a:gd name="T13" fmla="*/ 0 60000 65536"/>
                <a:gd name="T14" fmla="*/ 0 60000 65536"/>
                <a:gd name="T15" fmla="*/ 0 w 592"/>
                <a:gd name="T16" fmla="*/ 0 h 1164"/>
                <a:gd name="T17" fmla="*/ 592 w 592"/>
                <a:gd name="T18" fmla="*/ 1164 h 1164"/>
              </a:gdLst>
              <a:ahLst/>
              <a:cxnLst>
                <a:cxn ang="T10">
                  <a:pos x="T0" y="T1"/>
                </a:cxn>
                <a:cxn ang="T11">
                  <a:pos x="T2" y="T3"/>
                </a:cxn>
                <a:cxn ang="T12">
                  <a:pos x="T4" y="T5"/>
                </a:cxn>
                <a:cxn ang="T13">
                  <a:pos x="T6" y="T7"/>
                </a:cxn>
                <a:cxn ang="T14">
                  <a:pos x="T8" y="T9"/>
                </a:cxn>
              </a:cxnLst>
              <a:rect l="T15" t="T16" r="T17" b="T18"/>
              <a:pathLst>
                <a:path w="592" h="1164">
                  <a:moveTo>
                    <a:pt x="278" y="0"/>
                  </a:moveTo>
                  <a:lnTo>
                    <a:pt x="591" y="690"/>
                  </a:lnTo>
                  <a:lnTo>
                    <a:pt x="347" y="1163"/>
                  </a:lnTo>
                  <a:lnTo>
                    <a:pt x="0" y="522"/>
                  </a:lnTo>
                  <a:lnTo>
                    <a:pt x="278" y="0"/>
                  </a:lnTo>
                </a:path>
              </a:pathLst>
            </a:custGeom>
            <a:solidFill>
              <a:srgbClr val="438E00"/>
            </a:solidFill>
            <a:ln w="12700" cap="rnd">
              <a:solidFill>
                <a:srgbClr val="000000"/>
              </a:solidFill>
              <a:round/>
              <a:headEnd/>
              <a:tailEnd/>
            </a:ln>
          </p:spPr>
          <p:txBody>
            <a:bodyPr/>
            <a:lstStyle/>
            <a:p>
              <a:endParaRPr lang="en-US"/>
            </a:p>
          </p:txBody>
        </p:sp>
        <p:sp>
          <p:nvSpPr>
            <p:cNvPr id="58379" name="Freeform 7"/>
            <p:cNvSpPr>
              <a:spLocks/>
            </p:cNvSpPr>
            <p:nvPr/>
          </p:nvSpPr>
          <p:spPr bwMode="auto">
            <a:xfrm>
              <a:off x="964" y="2088"/>
              <a:ext cx="2202" cy="409"/>
            </a:xfrm>
            <a:custGeom>
              <a:avLst/>
              <a:gdLst>
                <a:gd name="T0" fmla="*/ 2201 w 2202"/>
                <a:gd name="T1" fmla="*/ 0 h 409"/>
                <a:gd name="T2" fmla="*/ 206 w 2202"/>
                <a:gd name="T3" fmla="*/ 0 h 409"/>
                <a:gd name="T4" fmla="*/ 0 w 2202"/>
                <a:gd name="T5" fmla="*/ 408 h 409"/>
                <a:gd name="T6" fmla="*/ 1807 w 2202"/>
                <a:gd name="T7" fmla="*/ 406 h 409"/>
                <a:gd name="T8" fmla="*/ 2201 w 2202"/>
                <a:gd name="T9" fmla="*/ 0 h 409"/>
                <a:gd name="T10" fmla="*/ 0 60000 65536"/>
                <a:gd name="T11" fmla="*/ 0 60000 65536"/>
                <a:gd name="T12" fmla="*/ 0 60000 65536"/>
                <a:gd name="T13" fmla="*/ 0 60000 65536"/>
                <a:gd name="T14" fmla="*/ 0 60000 65536"/>
                <a:gd name="T15" fmla="*/ 0 w 2202"/>
                <a:gd name="T16" fmla="*/ 0 h 409"/>
                <a:gd name="T17" fmla="*/ 2202 w 2202"/>
                <a:gd name="T18" fmla="*/ 409 h 409"/>
              </a:gdLst>
              <a:ahLst/>
              <a:cxnLst>
                <a:cxn ang="T10">
                  <a:pos x="T0" y="T1"/>
                </a:cxn>
                <a:cxn ang="T11">
                  <a:pos x="T2" y="T3"/>
                </a:cxn>
                <a:cxn ang="T12">
                  <a:pos x="T4" y="T5"/>
                </a:cxn>
                <a:cxn ang="T13">
                  <a:pos x="T6" y="T7"/>
                </a:cxn>
                <a:cxn ang="T14">
                  <a:pos x="T8" y="T9"/>
                </a:cxn>
              </a:cxnLst>
              <a:rect l="T15" t="T16" r="T17" b="T18"/>
              <a:pathLst>
                <a:path w="2202" h="409">
                  <a:moveTo>
                    <a:pt x="2201" y="0"/>
                  </a:moveTo>
                  <a:lnTo>
                    <a:pt x="206" y="0"/>
                  </a:lnTo>
                  <a:lnTo>
                    <a:pt x="0" y="408"/>
                  </a:lnTo>
                  <a:lnTo>
                    <a:pt x="1807" y="406"/>
                  </a:lnTo>
                  <a:lnTo>
                    <a:pt x="2201" y="0"/>
                  </a:lnTo>
                </a:path>
              </a:pathLst>
            </a:custGeom>
            <a:solidFill>
              <a:srgbClr val="1F4300"/>
            </a:solidFill>
            <a:ln w="12700" cap="rnd">
              <a:solidFill>
                <a:srgbClr val="000000"/>
              </a:solidFill>
              <a:round/>
              <a:headEnd/>
              <a:tailEnd/>
            </a:ln>
          </p:spPr>
          <p:txBody>
            <a:bodyPr/>
            <a:lstStyle/>
            <a:p>
              <a:endParaRPr lang="en-US"/>
            </a:p>
          </p:txBody>
        </p:sp>
        <p:sp>
          <p:nvSpPr>
            <p:cNvPr id="58380" name="Freeform 8"/>
            <p:cNvSpPr>
              <a:spLocks/>
            </p:cNvSpPr>
            <p:nvPr/>
          </p:nvSpPr>
          <p:spPr bwMode="auto">
            <a:xfrm>
              <a:off x="890" y="1336"/>
              <a:ext cx="2556" cy="755"/>
            </a:xfrm>
            <a:custGeom>
              <a:avLst/>
              <a:gdLst>
                <a:gd name="T0" fmla="*/ 2555 w 2556"/>
                <a:gd name="T1" fmla="*/ 0 h 755"/>
                <a:gd name="T2" fmla="*/ 0 w 2556"/>
                <a:gd name="T3" fmla="*/ 0 h 755"/>
                <a:gd name="T4" fmla="*/ 283 w 2556"/>
                <a:gd name="T5" fmla="*/ 754 h 755"/>
                <a:gd name="T6" fmla="*/ 2274 w 2556"/>
                <a:gd name="T7" fmla="*/ 754 h 755"/>
                <a:gd name="T8" fmla="*/ 2555 w 2556"/>
                <a:gd name="T9" fmla="*/ 0 h 755"/>
                <a:gd name="T10" fmla="*/ 0 60000 65536"/>
                <a:gd name="T11" fmla="*/ 0 60000 65536"/>
                <a:gd name="T12" fmla="*/ 0 60000 65536"/>
                <a:gd name="T13" fmla="*/ 0 60000 65536"/>
                <a:gd name="T14" fmla="*/ 0 60000 65536"/>
                <a:gd name="T15" fmla="*/ 0 w 2556"/>
                <a:gd name="T16" fmla="*/ 0 h 755"/>
                <a:gd name="T17" fmla="*/ 2556 w 2556"/>
                <a:gd name="T18" fmla="*/ 755 h 755"/>
              </a:gdLst>
              <a:ahLst/>
              <a:cxnLst>
                <a:cxn ang="T10">
                  <a:pos x="T0" y="T1"/>
                </a:cxn>
                <a:cxn ang="T11">
                  <a:pos x="T2" y="T3"/>
                </a:cxn>
                <a:cxn ang="T12">
                  <a:pos x="T4" y="T5"/>
                </a:cxn>
                <a:cxn ang="T13">
                  <a:pos x="T6" y="T7"/>
                </a:cxn>
                <a:cxn ang="T14">
                  <a:pos x="T8" y="T9"/>
                </a:cxn>
              </a:cxnLst>
              <a:rect l="T15" t="T16" r="T17" b="T18"/>
              <a:pathLst>
                <a:path w="2556" h="755">
                  <a:moveTo>
                    <a:pt x="2555" y="0"/>
                  </a:moveTo>
                  <a:lnTo>
                    <a:pt x="0" y="0"/>
                  </a:lnTo>
                  <a:lnTo>
                    <a:pt x="283" y="754"/>
                  </a:lnTo>
                  <a:lnTo>
                    <a:pt x="2274" y="754"/>
                  </a:lnTo>
                  <a:lnTo>
                    <a:pt x="2555" y="0"/>
                  </a:lnTo>
                </a:path>
              </a:pathLst>
            </a:custGeom>
            <a:solidFill>
              <a:srgbClr val="A3F25F"/>
            </a:solidFill>
            <a:ln w="12700" cap="rnd">
              <a:solidFill>
                <a:srgbClr val="000000"/>
              </a:solidFill>
              <a:round/>
              <a:headEnd/>
              <a:tailEnd/>
            </a:ln>
          </p:spPr>
          <p:txBody>
            <a:bodyPr/>
            <a:lstStyle/>
            <a:p>
              <a:endParaRPr lang="en-US"/>
            </a:p>
          </p:txBody>
        </p:sp>
        <p:sp>
          <p:nvSpPr>
            <p:cNvPr id="58381" name="Freeform 9"/>
            <p:cNvSpPr>
              <a:spLocks/>
            </p:cNvSpPr>
            <p:nvPr/>
          </p:nvSpPr>
          <p:spPr bwMode="auto">
            <a:xfrm>
              <a:off x="1018" y="2208"/>
              <a:ext cx="486" cy="1007"/>
            </a:xfrm>
            <a:custGeom>
              <a:avLst/>
              <a:gdLst>
                <a:gd name="T0" fmla="*/ 485 w 486"/>
                <a:gd name="T1" fmla="*/ 732 h 1007"/>
                <a:gd name="T2" fmla="*/ 197 w 486"/>
                <a:gd name="T3" fmla="*/ 0 h 1007"/>
                <a:gd name="T4" fmla="*/ 0 w 486"/>
                <a:gd name="T5" fmla="*/ 375 h 1007"/>
                <a:gd name="T6" fmla="*/ 345 w 486"/>
                <a:gd name="T7" fmla="*/ 1006 h 1007"/>
                <a:gd name="T8" fmla="*/ 485 w 486"/>
                <a:gd name="T9" fmla="*/ 732 h 1007"/>
                <a:gd name="T10" fmla="*/ 0 60000 65536"/>
                <a:gd name="T11" fmla="*/ 0 60000 65536"/>
                <a:gd name="T12" fmla="*/ 0 60000 65536"/>
                <a:gd name="T13" fmla="*/ 0 60000 65536"/>
                <a:gd name="T14" fmla="*/ 0 60000 65536"/>
                <a:gd name="T15" fmla="*/ 0 w 486"/>
                <a:gd name="T16" fmla="*/ 0 h 1007"/>
                <a:gd name="T17" fmla="*/ 486 w 486"/>
                <a:gd name="T18" fmla="*/ 1007 h 1007"/>
              </a:gdLst>
              <a:ahLst/>
              <a:cxnLst>
                <a:cxn ang="T10">
                  <a:pos x="T0" y="T1"/>
                </a:cxn>
                <a:cxn ang="T11">
                  <a:pos x="T2" y="T3"/>
                </a:cxn>
                <a:cxn ang="T12">
                  <a:pos x="T4" y="T5"/>
                </a:cxn>
                <a:cxn ang="T13">
                  <a:pos x="T6" y="T7"/>
                </a:cxn>
                <a:cxn ang="T14">
                  <a:pos x="T8" y="T9"/>
                </a:cxn>
              </a:cxnLst>
              <a:rect l="T15" t="T16" r="T17" b="T18"/>
              <a:pathLst>
                <a:path w="486" h="1007">
                  <a:moveTo>
                    <a:pt x="485" y="732"/>
                  </a:moveTo>
                  <a:lnTo>
                    <a:pt x="197" y="0"/>
                  </a:lnTo>
                  <a:lnTo>
                    <a:pt x="0" y="375"/>
                  </a:lnTo>
                  <a:lnTo>
                    <a:pt x="345" y="1006"/>
                  </a:lnTo>
                  <a:lnTo>
                    <a:pt x="485" y="732"/>
                  </a:lnTo>
                </a:path>
              </a:pathLst>
            </a:custGeom>
            <a:solidFill>
              <a:srgbClr val="767900"/>
            </a:solidFill>
            <a:ln w="12700" cap="rnd">
              <a:solidFill>
                <a:srgbClr val="000000"/>
              </a:solidFill>
              <a:round/>
              <a:headEnd/>
              <a:tailEnd/>
            </a:ln>
          </p:spPr>
          <p:txBody>
            <a:bodyPr/>
            <a:lstStyle/>
            <a:p>
              <a:endParaRPr lang="en-US"/>
            </a:p>
          </p:txBody>
        </p:sp>
        <p:sp>
          <p:nvSpPr>
            <p:cNvPr id="58382" name="Freeform 10"/>
            <p:cNvSpPr>
              <a:spLocks/>
            </p:cNvSpPr>
            <p:nvPr/>
          </p:nvSpPr>
          <p:spPr bwMode="auto">
            <a:xfrm>
              <a:off x="1365" y="2941"/>
              <a:ext cx="1472" cy="274"/>
            </a:xfrm>
            <a:custGeom>
              <a:avLst/>
              <a:gdLst>
                <a:gd name="T0" fmla="*/ 1471 w 1472"/>
                <a:gd name="T1" fmla="*/ 0 h 274"/>
                <a:gd name="T2" fmla="*/ 139 w 1472"/>
                <a:gd name="T3" fmla="*/ 0 h 274"/>
                <a:gd name="T4" fmla="*/ 0 w 1472"/>
                <a:gd name="T5" fmla="*/ 273 h 274"/>
                <a:gd name="T6" fmla="*/ 1098 w 1472"/>
                <a:gd name="T7" fmla="*/ 273 h 274"/>
                <a:gd name="T8" fmla="*/ 1471 w 1472"/>
                <a:gd name="T9" fmla="*/ 0 h 274"/>
                <a:gd name="T10" fmla="*/ 0 60000 65536"/>
                <a:gd name="T11" fmla="*/ 0 60000 65536"/>
                <a:gd name="T12" fmla="*/ 0 60000 65536"/>
                <a:gd name="T13" fmla="*/ 0 60000 65536"/>
                <a:gd name="T14" fmla="*/ 0 60000 65536"/>
                <a:gd name="T15" fmla="*/ 0 w 1472"/>
                <a:gd name="T16" fmla="*/ 0 h 274"/>
                <a:gd name="T17" fmla="*/ 1472 w 1472"/>
                <a:gd name="T18" fmla="*/ 274 h 274"/>
              </a:gdLst>
              <a:ahLst/>
              <a:cxnLst>
                <a:cxn ang="T10">
                  <a:pos x="T0" y="T1"/>
                </a:cxn>
                <a:cxn ang="T11">
                  <a:pos x="T2" y="T3"/>
                </a:cxn>
                <a:cxn ang="T12">
                  <a:pos x="T4" y="T5"/>
                </a:cxn>
                <a:cxn ang="T13">
                  <a:pos x="T6" y="T7"/>
                </a:cxn>
                <a:cxn ang="T14">
                  <a:pos x="T8" y="T9"/>
                </a:cxn>
              </a:cxnLst>
              <a:rect l="T15" t="T16" r="T17" b="T18"/>
              <a:pathLst>
                <a:path w="1472" h="274">
                  <a:moveTo>
                    <a:pt x="1471" y="0"/>
                  </a:moveTo>
                  <a:lnTo>
                    <a:pt x="139" y="0"/>
                  </a:lnTo>
                  <a:lnTo>
                    <a:pt x="0" y="273"/>
                  </a:lnTo>
                  <a:lnTo>
                    <a:pt x="1098" y="273"/>
                  </a:lnTo>
                  <a:lnTo>
                    <a:pt x="1471" y="0"/>
                  </a:lnTo>
                </a:path>
              </a:pathLst>
            </a:custGeom>
            <a:solidFill>
              <a:srgbClr val="3A3C00"/>
            </a:solidFill>
            <a:ln w="12700" cap="rnd">
              <a:solidFill>
                <a:srgbClr val="000000"/>
              </a:solidFill>
              <a:round/>
              <a:headEnd/>
              <a:tailEnd/>
            </a:ln>
          </p:spPr>
          <p:txBody>
            <a:bodyPr/>
            <a:lstStyle/>
            <a:p>
              <a:endParaRPr lang="en-US"/>
            </a:p>
          </p:txBody>
        </p:sp>
        <p:sp>
          <p:nvSpPr>
            <p:cNvPr id="58383" name="Freeform 11"/>
            <p:cNvSpPr>
              <a:spLocks/>
            </p:cNvSpPr>
            <p:nvPr/>
          </p:nvSpPr>
          <p:spPr bwMode="auto">
            <a:xfrm>
              <a:off x="1216" y="2207"/>
              <a:ext cx="1903" cy="735"/>
            </a:xfrm>
            <a:custGeom>
              <a:avLst/>
              <a:gdLst>
                <a:gd name="T0" fmla="*/ 1902 w 1903"/>
                <a:gd name="T1" fmla="*/ 0 h 735"/>
                <a:gd name="T2" fmla="*/ 0 w 1903"/>
                <a:gd name="T3" fmla="*/ 0 h 735"/>
                <a:gd name="T4" fmla="*/ 287 w 1903"/>
                <a:gd name="T5" fmla="*/ 734 h 735"/>
                <a:gd name="T6" fmla="*/ 1619 w 1903"/>
                <a:gd name="T7" fmla="*/ 734 h 735"/>
                <a:gd name="T8" fmla="*/ 1902 w 1903"/>
                <a:gd name="T9" fmla="*/ 0 h 735"/>
                <a:gd name="T10" fmla="*/ 0 60000 65536"/>
                <a:gd name="T11" fmla="*/ 0 60000 65536"/>
                <a:gd name="T12" fmla="*/ 0 60000 65536"/>
                <a:gd name="T13" fmla="*/ 0 60000 65536"/>
                <a:gd name="T14" fmla="*/ 0 60000 65536"/>
                <a:gd name="T15" fmla="*/ 0 w 1903"/>
                <a:gd name="T16" fmla="*/ 0 h 735"/>
                <a:gd name="T17" fmla="*/ 1903 w 1903"/>
                <a:gd name="T18" fmla="*/ 735 h 735"/>
              </a:gdLst>
              <a:ahLst/>
              <a:cxnLst>
                <a:cxn ang="T10">
                  <a:pos x="T0" y="T1"/>
                </a:cxn>
                <a:cxn ang="T11">
                  <a:pos x="T2" y="T3"/>
                </a:cxn>
                <a:cxn ang="T12">
                  <a:pos x="T4" y="T5"/>
                </a:cxn>
                <a:cxn ang="T13">
                  <a:pos x="T6" y="T7"/>
                </a:cxn>
                <a:cxn ang="T14">
                  <a:pos x="T8" y="T9"/>
                </a:cxn>
              </a:cxnLst>
              <a:rect l="T15" t="T16" r="T17" b="T18"/>
              <a:pathLst>
                <a:path w="1903" h="735">
                  <a:moveTo>
                    <a:pt x="1902" y="0"/>
                  </a:moveTo>
                  <a:lnTo>
                    <a:pt x="0" y="0"/>
                  </a:lnTo>
                  <a:lnTo>
                    <a:pt x="287" y="734"/>
                  </a:lnTo>
                  <a:lnTo>
                    <a:pt x="1619" y="734"/>
                  </a:lnTo>
                  <a:lnTo>
                    <a:pt x="1902" y="0"/>
                  </a:lnTo>
                </a:path>
              </a:pathLst>
            </a:custGeom>
            <a:solidFill>
              <a:srgbClr val="EAEC5E"/>
            </a:solidFill>
            <a:ln w="12700" cap="rnd">
              <a:solidFill>
                <a:srgbClr val="000000"/>
              </a:solidFill>
              <a:round/>
              <a:headEnd/>
              <a:tailEnd/>
            </a:ln>
          </p:spPr>
          <p:txBody>
            <a:bodyPr/>
            <a:lstStyle/>
            <a:p>
              <a:endParaRPr lang="en-US"/>
            </a:p>
          </p:txBody>
        </p:sp>
        <p:sp>
          <p:nvSpPr>
            <p:cNvPr id="58384" name="Freeform 12"/>
            <p:cNvSpPr>
              <a:spLocks/>
            </p:cNvSpPr>
            <p:nvPr/>
          </p:nvSpPr>
          <p:spPr bwMode="auto">
            <a:xfrm>
              <a:off x="1417" y="3065"/>
              <a:ext cx="419" cy="880"/>
            </a:xfrm>
            <a:custGeom>
              <a:avLst/>
              <a:gdLst>
                <a:gd name="T0" fmla="*/ 132 w 419"/>
                <a:gd name="T1" fmla="*/ 0 h 880"/>
                <a:gd name="T2" fmla="*/ 0 w 419"/>
                <a:gd name="T3" fmla="*/ 251 h 880"/>
                <a:gd name="T4" fmla="*/ 346 w 419"/>
                <a:gd name="T5" fmla="*/ 879 h 880"/>
                <a:gd name="T6" fmla="*/ 418 w 419"/>
                <a:gd name="T7" fmla="*/ 746 h 880"/>
                <a:gd name="T8" fmla="*/ 132 w 419"/>
                <a:gd name="T9" fmla="*/ 0 h 880"/>
                <a:gd name="T10" fmla="*/ 0 60000 65536"/>
                <a:gd name="T11" fmla="*/ 0 60000 65536"/>
                <a:gd name="T12" fmla="*/ 0 60000 65536"/>
                <a:gd name="T13" fmla="*/ 0 60000 65536"/>
                <a:gd name="T14" fmla="*/ 0 60000 65536"/>
                <a:gd name="T15" fmla="*/ 0 w 419"/>
                <a:gd name="T16" fmla="*/ 0 h 880"/>
                <a:gd name="T17" fmla="*/ 419 w 419"/>
                <a:gd name="T18" fmla="*/ 880 h 880"/>
              </a:gdLst>
              <a:ahLst/>
              <a:cxnLst>
                <a:cxn ang="T10">
                  <a:pos x="T0" y="T1"/>
                </a:cxn>
                <a:cxn ang="T11">
                  <a:pos x="T2" y="T3"/>
                </a:cxn>
                <a:cxn ang="T12">
                  <a:pos x="T4" y="T5"/>
                </a:cxn>
                <a:cxn ang="T13">
                  <a:pos x="T6" y="T7"/>
                </a:cxn>
                <a:cxn ang="T14">
                  <a:pos x="T8" y="T9"/>
                </a:cxn>
              </a:cxnLst>
              <a:rect l="T15" t="T16" r="T17" b="T18"/>
              <a:pathLst>
                <a:path w="419" h="880">
                  <a:moveTo>
                    <a:pt x="132" y="0"/>
                  </a:moveTo>
                  <a:lnTo>
                    <a:pt x="0" y="251"/>
                  </a:lnTo>
                  <a:lnTo>
                    <a:pt x="346" y="879"/>
                  </a:lnTo>
                  <a:lnTo>
                    <a:pt x="418" y="746"/>
                  </a:lnTo>
                  <a:lnTo>
                    <a:pt x="132" y="0"/>
                  </a:lnTo>
                </a:path>
              </a:pathLst>
            </a:custGeom>
            <a:solidFill>
              <a:srgbClr val="E5405D"/>
            </a:solidFill>
            <a:ln w="12700" cap="rnd">
              <a:solidFill>
                <a:srgbClr val="000000"/>
              </a:solidFill>
              <a:round/>
              <a:headEnd/>
              <a:tailEnd/>
            </a:ln>
          </p:spPr>
          <p:txBody>
            <a:bodyPr/>
            <a:lstStyle/>
            <a:p>
              <a:endParaRPr lang="en-US"/>
            </a:p>
          </p:txBody>
        </p:sp>
        <p:sp>
          <p:nvSpPr>
            <p:cNvPr id="58385" name="Freeform 13"/>
            <p:cNvSpPr>
              <a:spLocks/>
            </p:cNvSpPr>
            <p:nvPr/>
          </p:nvSpPr>
          <p:spPr bwMode="auto">
            <a:xfrm>
              <a:off x="1759" y="3813"/>
              <a:ext cx="739" cy="136"/>
            </a:xfrm>
            <a:custGeom>
              <a:avLst/>
              <a:gdLst>
                <a:gd name="T0" fmla="*/ 738 w 739"/>
                <a:gd name="T1" fmla="*/ 0 h 136"/>
                <a:gd name="T2" fmla="*/ 75 w 739"/>
                <a:gd name="T3" fmla="*/ 0 h 136"/>
                <a:gd name="T4" fmla="*/ 0 w 739"/>
                <a:gd name="T5" fmla="*/ 135 h 136"/>
                <a:gd name="T6" fmla="*/ 509 w 739"/>
                <a:gd name="T7" fmla="*/ 133 h 136"/>
                <a:gd name="T8" fmla="*/ 738 w 739"/>
                <a:gd name="T9" fmla="*/ 0 h 136"/>
                <a:gd name="T10" fmla="*/ 0 60000 65536"/>
                <a:gd name="T11" fmla="*/ 0 60000 65536"/>
                <a:gd name="T12" fmla="*/ 0 60000 65536"/>
                <a:gd name="T13" fmla="*/ 0 60000 65536"/>
                <a:gd name="T14" fmla="*/ 0 60000 65536"/>
                <a:gd name="T15" fmla="*/ 0 w 739"/>
                <a:gd name="T16" fmla="*/ 0 h 136"/>
                <a:gd name="T17" fmla="*/ 739 w 739"/>
                <a:gd name="T18" fmla="*/ 136 h 136"/>
              </a:gdLst>
              <a:ahLst/>
              <a:cxnLst>
                <a:cxn ang="T10">
                  <a:pos x="T0" y="T1"/>
                </a:cxn>
                <a:cxn ang="T11">
                  <a:pos x="T2" y="T3"/>
                </a:cxn>
                <a:cxn ang="T12">
                  <a:pos x="T4" y="T5"/>
                </a:cxn>
                <a:cxn ang="T13">
                  <a:pos x="T6" y="T7"/>
                </a:cxn>
                <a:cxn ang="T14">
                  <a:pos x="T8" y="T9"/>
                </a:cxn>
              </a:cxnLst>
              <a:rect l="T15" t="T16" r="T17" b="T18"/>
              <a:pathLst>
                <a:path w="739" h="136">
                  <a:moveTo>
                    <a:pt x="738" y="0"/>
                  </a:moveTo>
                  <a:lnTo>
                    <a:pt x="75" y="0"/>
                  </a:lnTo>
                  <a:lnTo>
                    <a:pt x="0" y="135"/>
                  </a:lnTo>
                  <a:lnTo>
                    <a:pt x="509" y="133"/>
                  </a:lnTo>
                  <a:lnTo>
                    <a:pt x="738" y="0"/>
                  </a:lnTo>
                </a:path>
              </a:pathLst>
            </a:custGeom>
            <a:solidFill>
              <a:srgbClr val="790015"/>
            </a:solidFill>
            <a:ln w="12700" cap="rnd">
              <a:solidFill>
                <a:srgbClr val="000000"/>
              </a:solidFill>
              <a:round/>
              <a:headEnd/>
              <a:tailEnd/>
            </a:ln>
          </p:spPr>
          <p:txBody>
            <a:bodyPr/>
            <a:lstStyle/>
            <a:p>
              <a:endParaRPr lang="en-US"/>
            </a:p>
          </p:txBody>
        </p:sp>
        <p:sp>
          <p:nvSpPr>
            <p:cNvPr id="58386" name="Freeform 14"/>
            <p:cNvSpPr>
              <a:spLocks/>
            </p:cNvSpPr>
            <p:nvPr/>
          </p:nvSpPr>
          <p:spPr bwMode="auto">
            <a:xfrm>
              <a:off x="1549" y="3065"/>
              <a:ext cx="1238" cy="749"/>
            </a:xfrm>
            <a:custGeom>
              <a:avLst/>
              <a:gdLst>
                <a:gd name="T0" fmla="*/ 1237 w 1238"/>
                <a:gd name="T1" fmla="*/ 0 h 749"/>
                <a:gd name="T2" fmla="*/ 0 w 1238"/>
                <a:gd name="T3" fmla="*/ 0 h 749"/>
                <a:gd name="T4" fmla="*/ 286 w 1238"/>
                <a:gd name="T5" fmla="*/ 748 h 749"/>
                <a:gd name="T6" fmla="*/ 949 w 1238"/>
                <a:gd name="T7" fmla="*/ 748 h 749"/>
                <a:gd name="T8" fmla="*/ 1237 w 1238"/>
                <a:gd name="T9" fmla="*/ 0 h 749"/>
                <a:gd name="T10" fmla="*/ 0 60000 65536"/>
                <a:gd name="T11" fmla="*/ 0 60000 65536"/>
                <a:gd name="T12" fmla="*/ 0 60000 65536"/>
                <a:gd name="T13" fmla="*/ 0 60000 65536"/>
                <a:gd name="T14" fmla="*/ 0 60000 65536"/>
                <a:gd name="T15" fmla="*/ 0 w 1238"/>
                <a:gd name="T16" fmla="*/ 0 h 749"/>
                <a:gd name="T17" fmla="*/ 1238 w 1238"/>
                <a:gd name="T18" fmla="*/ 749 h 749"/>
              </a:gdLst>
              <a:ahLst/>
              <a:cxnLst>
                <a:cxn ang="T10">
                  <a:pos x="T0" y="T1"/>
                </a:cxn>
                <a:cxn ang="T11">
                  <a:pos x="T2" y="T3"/>
                </a:cxn>
                <a:cxn ang="T12">
                  <a:pos x="T4" y="T5"/>
                </a:cxn>
                <a:cxn ang="T13">
                  <a:pos x="T6" y="T7"/>
                </a:cxn>
                <a:cxn ang="T14">
                  <a:pos x="T8" y="T9"/>
                </a:cxn>
              </a:cxnLst>
              <a:rect l="T15" t="T16" r="T17" b="T18"/>
              <a:pathLst>
                <a:path w="1238" h="749">
                  <a:moveTo>
                    <a:pt x="1237" y="0"/>
                  </a:moveTo>
                  <a:lnTo>
                    <a:pt x="0" y="0"/>
                  </a:lnTo>
                  <a:lnTo>
                    <a:pt x="286" y="748"/>
                  </a:lnTo>
                  <a:lnTo>
                    <a:pt x="949" y="748"/>
                  </a:lnTo>
                  <a:lnTo>
                    <a:pt x="1237" y="0"/>
                  </a:lnTo>
                </a:path>
              </a:pathLst>
            </a:custGeom>
            <a:solidFill>
              <a:srgbClr val="FDA4B5"/>
            </a:solidFill>
            <a:ln w="12700" cap="rnd">
              <a:solidFill>
                <a:srgbClr val="000000"/>
              </a:solidFill>
              <a:round/>
              <a:headEnd/>
              <a:tailEnd/>
            </a:ln>
          </p:spPr>
          <p:txBody>
            <a:bodyPr/>
            <a:lstStyle/>
            <a:p>
              <a:endParaRPr lang="en-US"/>
            </a:p>
          </p:txBody>
        </p:sp>
        <p:sp>
          <p:nvSpPr>
            <p:cNvPr id="58387" name="Rectangle 15"/>
            <p:cNvSpPr>
              <a:spLocks noChangeArrowheads="1"/>
            </p:cNvSpPr>
            <p:nvPr/>
          </p:nvSpPr>
          <p:spPr bwMode="auto">
            <a:xfrm>
              <a:off x="1540" y="701"/>
              <a:ext cx="1232" cy="330"/>
            </a:xfrm>
            <a:prstGeom prst="rect">
              <a:avLst/>
            </a:prstGeom>
            <a:solidFill>
              <a:srgbClr val="FFFFFF"/>
            </a:solidFill>
            <a:ln w="12700">
              <a:solidFill>
                <a:schemeClr val="tx1"/>
              </a:solidFill>
              <a:miter lim="800000"/>
              <a:headEnd/>
              <a:tailEnd/>
            </a:ln>
          </p:spPr>
          <p:txBody>
            <a:bodyPr wrap="none" lIns="92075" tIns="46038" rIns="92075" bIns="46038">
              <a:spAutoFit/>
            </a:bodyPr>
            <a:lstStyle/>
            <a:p>
              <a:pPr algn="ctr"/>
              <a:r>
                <a:rPr lang="en-US" sz="2800">
                  <a:latin typeface="Corbel" charset="0"/>
                </a:rPr>
                <a:t>Neocortex</a:t>
              </a:r>
            </a:p>
          </p:txBody>
        </p:sp>
        <p:sp>
          <p:nvSpPr>
            <p:cNvPr id="58388" name="Rectangle 16"/>
            <p:cNvSpPr>
              <a:spLocks noChangeArrowheads="1"/>
            </p:cNvSpPr>
            <p:nvPr/>
          </p:nvSpPr>
          <p:spPr bwMode="auto">
            <a:xfrm>
              <a:off x="1714" y="1575"/>
              <a:ext cx="937" cy="335"/>
            </a:xfrm>
            <a:prstGeom prst="rect">
              <a:avLst/>
            </a:prstGeom>
            <a:solidFill>
              <a:srgbClr val="FFFFFF"/>
            </a:solidFill>
            <a:ln w="12700">
              <a:solidFill>
                <a:schemeClr val="tx1"/>
              </a:solidFill>
              <a:miter lim="800000"/>
              <a:headEnd/>
              <a:tailEnd/>
            </a:ln>
          </p:spPr>
          <p:txBody>
            <a:bodyPr lIns="92075" tIns="46038" rIns="92075" bIns="46038">
              <a:spAutoFit/>
            </a:bodyPr>
            <a:lstStyle/>
            <a:p>
              <a:pPr algn="ctr"/>
              <a:r>
                <a:rPr lang="en-US" sz="2800">
                  <a:latin typeface="Corbel" charset="0"/>
                </a:rPr>
                <a:t>Limbic</a:t>
              </a:r>
            </a:p>
          </p:txBody>
        </p:sp>
        <p:sp>
          <p:nvSpPr>
            <p:cNvPr id="58389" name="Rectangle 17"/>
            <p:cNvSpPr>
              <a:spLocks noChangeArrowheads="1"/>
            </p:cNvSpPr>
            <p:nvPr/>
          </p:nvSpPr>
          <p:spPr bwMode="auto">
            <a:xfrm>
              <a:off x="1348" y="2387"/>
              <a:ext cx="1685" cy="335"/>
            </a:xfrm>
            <a:prstGeom prst="rect">
              <a:avLst/>
            </a:prstGeom>
            <a:solidFill>
              <a:srgbClr val="FFFFFF"/>
            </a:solidFill>
            <a:ln w="12700">
              <a:solidFill>
                <a:schemeClr val="tx1"/>
              </a:solidFill>
              <a:miter lim="800000"/>
              <a:headEnd/>
              <a:tailEnd/>
            </a:ln>
          </p:spPr>
          <p:txBody>
            <a:bodyPr wrap="none" lIns="92075" tIns="46038" rIns="92075" bIns="46038">
              <a:spAutoFit/>
            </a:bodyPr>
            <a:lstStyle/>
            <a:p>
              <a:pPr algn="ctr"/>
              <a:r>
                <a:rPr lang="en-US" sz="2800">
                  <a:latin typeface="Corbel" charset="0"/>
                </a:rPr>
                <a:t>Diencephalon</a:t>
              </a:r>
            </a:p>
          </p:txBody>
        </p:sp>
        <p:sp>
          <p:nvSpPr>
            <p:cNvPr id="58390" name="Rectangle 18"/>
            <p:cNvSpPr>
              <a:spLocks noChangeArrowheads="1"/>
            </p:cNvSpPr>
            <p:nvPr/>
          </p:nvSpPr>
          <p:spPr bwMode="auto">
            <a:xfrm>
              <a:off x="1618" y="3253"/>
              <a:ext cx="1134" cy="335"/>
            </a:xfrm>
            <a:prstGeom prst="rect">
              <a:avLst/>
            </a:prstGeom>
            <a:solidFill>
              <a:srgbClr val="FFFFFF"/>
            </a:solidFill>
            <a:ln w="12700">
              <a:solidFill>
                <a:schemeClr val="tx1"/>
              </a:solidFill>
              <a:miter lim="800000"/>
              <a:headEnd/>
              <a:tailEnd/>
            </a:ln>
          </p:spPr>
          <p:txBody>
            <a:bodyPr wrap="none" lIns="92075" tIns="46038" rIns="92075" bIns="46038">
              <a:spAutoFit/>
            </a:bodyPr>
            <a:lstStyle/>
            <a:p>
              <a:pPr algn="ctr"/>
              <a:r>
                <a:rPr lang="en-US" sz="2800">
                  <a:latin typeface="Corbel" charset="0"/>
                </a:rPr>
                <a:t>Brainstem</a:t>
              </a:r>
            </a:p>
          </p:txBody>
        </p:sp>
      </p:grpSp>
      <p:sp>
        <p:nvSpPr>
          <p:cNvPr id="58370" name="Rectangle 33"/>
          <p:cNvSpPr>
            <a:spLocks noChangeArrowheads="1"/>
          </p:cNvSpPr>
          <p:nvPr/>
        </p:nvSpPr>
        <p:spPr bwMode="auto">
          <a:xfrm>
            <a:off x="419100" y="6381750"/>
            <a:ext cx="6134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spcBef>
                <a:spcPct val="20000"/>
              </a:spcBef>
              <a:buClr>
                <a:schemeClr val="bg2"/>
              </a:buClr>
              <a:buSzPct val="60000"/>
              <a:buFont typeface="Wingdings" charset="0"/>
              <a:buNone/>
            </a:pPr>
            <a:r>
              <a:rPr lang="en-US" sz="1200" i="1" dirty="0" smtClean="0">
                <a:latin typeface="Verdana" charset="0"/>
              </a:rPr>
              <a:t>2004 </a:t>
            </a:r>
            <a:r>
              <a:rPr lang="en-US" sz="1200" i="1" dirty="0">
                <a:latin typeface="Verdana" charset="0"/>
              </a:rPr>
              <a:t>Dr. Bruce </a:t>
            </a:r>
            <a:r>
              <a:rPr lang="en-US" sz="1200" i="1" dirty="0" smtClean="0">
                <a:latin typeface="Verdana" charset="0"/>
              </a:rPr>
              <a:t>Perry Child Trauma Academy; Houston, TX.</a:t>
            </a:r>
            <a:r>
              <a:rPr lang="en-US" dirty="0" smtClean="0">
                <a:latin typeface="Verdana" charset="0"/>
              </a:rPr>
              <a:t> </a:t>
            </a:r>
            <a:endParaRPr lang="en-US" dirty="0">
              <a:latin typeface="Verdana" charset="0"/>
            </a:endParaRPr>
          </a:p>
        </p:txBody>
      </p:sp>
      <p:sp>
        <p:nvSpPr>
          <p:cNvPr id="6" name="Up-Down Arrow 5"/>
          <p:cNvSpPr/>
          <p:nvPr/>
        </p:nvSpPr>
        <p:spPr>
          <a:xfrm>
            <a:off x="6553200" y="1598613"/>
            <a:ext cx="1514475" cy="3667125"/>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373" name="TextBox 6"/>
          <p:cNvSpPr txBox="1">
            <a:spLocks noChangeArrowheads="1"/>
          </p:cNvSpPr>
          <p:nvPr/>
        </p:nvSpPr>
        <p:spPr bwMode="auto">
          <a:xfrm>
            <a:off x="5824538" y="609600"/>
            <a:ext cx="33194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b="1" dirty="0">
                <a:solidFill>
                  <a:srgbClr val="008000"/>
                </a:solidFill>
              </a:rPr>
              <a:t>SAFETY</a:t>
            </a:r>
          </a:p>
          <a:p>
            <a:pPr algn="ctr" eaLnBrk="1" hangingPunct="1"/>
            <a:r>
              <a:rPr lang="en-US" sz="1800" dirty="0"/>
              <a:t>(</a:t>
            </a:r>
            <a:r>
              <a:rPr lang="en-US" sz="1800" i="1" dirty="0"/>
              <a:t>CERTAINTY/EFFICACY</a:t>
            </a:r>
            <a:r>
              <a:rPr lang="en-US" sz="1800" dirty="0"/>
              <a:t>)</a:t>
            </a:r>
          </a:p>
        </p:txBody>
      </p:sp>
      <p:sp>
        <p:nvSpPr>
          <p:cNvPr id="58374" name="TextBox 7"/>
          <p:cNvSpPr txBox="1">
            <a:spLocks noChangeArrowheads="1"/>
          </p:cNvSpPr>
          <p:nvPr/>
        </p:nvSpPr>
        <p:spPr bwMode="auto">
          <a:xfrm>
            <a:off x="5372100" y="5265738"/>
            <a:ext cx="404018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b="1" dirty="0">
                <a:solidFill>
                  <a:schemeClr val="accent2"/>
                </a:solidFill>
              </a:rPr>
              <a:t>DANGER</a:t>
            </a:r>
          </a:p>
          <a:p>
            <a:pPr algn="ctr" eaLnBrk="1" hangingPunct="1"/>
            <a:r>
              <a:rPr lang="en-US" sz="1800" dirty="0"/>
              <a:t> (</a:t>
            </a:r>
            <a:r>
              <a:rPr lang="en-US" sz="1800" i="1" dirty="0"/>
              <a:t>UNCERTAINTY/HELPLESSNESS)</a:t>
            </a:r>
          </a:p>
        </p:txBody>
      </p:sp>
      <p:sp>
        <p:nvSpPr>
          <p:cNvPr id="3" name="Footer Placeholder 2"/>
          <p:cNvSpPr>
            <a:spLocks noGrp="1"/>
          </p:cNvSpPr>
          <p:nvPr>
            <p:ph type="ftr" sz="quarter" idx="11"/>
          </p:nvPr>
        </p:nvSpPr>
        <p:spPr/>
        <p:txBody>
          <a:bodyPr/>
          <a:lstStyle/>
          <a:p>
            <a:r>
              <a:rPr lang="en-US" dirty="0" smtClean="0"/>
              <a:t>b</a:t>
            </a:r>
            <a:endParaRPr lang="en-US" dirty="0"/>
          </a:p>
        </p:txBody>
      </p:sp>
    </p:spTree>
    <p:extLst>
      <p:ext uri="{BB962C8B-B14F-4D97-AF65-F5344CB8AC3E}">
        <p14:creationId xmlns:p14="http://schemas.microsoft.com/office/powerpoint/2010/main" val="1880735630"/>
      </p:ext>
    </p:extLst>
  </p:cSld>
  <p:clrMapOvr>
    <a:masterClrMapping/>
  </p:clrMapOvr>
  <p:transition xmlns:p14="http://schemas.microsoft.com/office/powerpoint/2010/main" spd="med">
    <p:cover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5768975"/>
          </a:xfrm>
        </p:spPr>
        <p:txBody>
          <a:bodyPr>
            <a:normAutofit fontScale="92500" lnSpcReduction="20000"/>
          </a:bodyPr>
          <a:lstStyle/>
          <a:p>
            <a:pPr marL="0" indent="0" algn="ctr">
              <a:buFont typeface="Arial" charset="0"/>
              <a:buNone/>
              <a:defRPr/>
            </a:pPr>
            <a:r>
              <a:rPr lang="en-US" sz="4800" cap="small" dirty="0" smtClean="0"/>
              <a:t>Trauma-Informed Story Telling</a:t>
            </a:r>
          </a:p>
          <a:p>
            <a:pPr marL="0" indent="0" algn="ctr">
              <a:buFont typeface="Arial" charset="0"/>
              <a:buNone/>
              <a:defRPr/>
            </a:pPr>
            <a:r>
              <a:rPr lang="en-US" sz="3000" cap="small" dirty="0" smtClean="0"/>
              <a:t>(Bertha Pappenheim: Sigmund Freud and Josef Breuer </a:t>
            </a:r>
          </a:p>
          <a:p>
            <a:pPr marL="0" indent="0" algn="ctr">
              <a:buFont typeface="Arial" charset="0"/>
              <a:buNone/>
              <a:defRPr/>
            </a:pPr>
            <a:r>
              <a:rPr lang="en-US" sz="3000" cap="small" dirty="0" smtClean="0"/>
              <a:t>Studies on Hysteria)</a:t>
            </a:r>
          </a:p>
          <a:p>
            <a:pPr marL="0" indent="0" algn="ctr">
              <a:buFont typeface="Arial" charset="0"/>
              <a:buNone/>
              <a:defRPr/>
            </a:pPr>
            <a:r>
              <a:rPr lang="en-US" cap="small" dirty="0" smtClean="0"/>
              <a:t> </a:t>
            </a:r>
          </a:p>
          <a:p>
            <a:pPr marL="0" indent="0" algn="ctr">
              <a:buFont typeface="Arial" charset="0"/>
              <a:buNone/>
              <a:defRPr/>
            </a:pPr>
            <a:r>
              <a:rPr lang="en-US" sz="3600" cap="small" dirty="0" smtClean="0">
                <a:latin typeface="+mj-lt"/>
                <a:cs typeface="Times New Roman"/>
              </a:rPr>
              <a:t>Effective treatment is a matter of helping individuals keep the observing prefrontal cortex online as it simultaneously experiences the raw primitive sensations generated in the archaic portions of the brain (the limbic system, hypothalamus and brain stem.)</a:t>
            </a:r>
          </a:p>
          <a:p>
            <a:pPr marL="0" indent="0" algn="ctr">
              <a:buFont typeface="Arial" charset="0"/>
              <a:buNone/>
              <a:defRPr/>
            </a:pPr>
            <a:endParaRPr lang="en-US" sz="3600" cap="small" dirty="0" smtClean="0">
              <a:latin typeface="+mj-lt"/>
              <a:cs typeface="Times New Roman"/>
            </a:endParaRPr>
          </a:p>
          <a:p>
            <a:pPr marL="0" indent="0" algn="ctr">
              <a:buFont typeface="Arial" charset="0"/>
              <a:buNone/>
              <a:defRPr/>
            </a:pPr>
            <a:r>
              <a:rPr lang="en-US" sz="2000" cap="small" dirty="0" smtClean="0">
                <a:solidFill>
                  <a:srgbClr val="000000"/>
                </a:solidFill>
                <a:latin typeface="+mj-lt"/>
                <a:cs typeface="Times New Roman"/>
              </a:rPr>
              <a:t>(Levine</a:t>
            </a:r>
            <a:r>
              <a:rPr lang="en-US" sz="2000" cap="small" dirty="0">
                <a:solidFill>
                  <a:srgbClr val="000000"/>
                </a:solidFill>
                <a:latin typeface="+mj-lt"/>
                <a:cs typeface="Times New Roman"/>
              </a:rPr>
              <a:t>, P., </a:t>
            </a:r>
            <a:r>
              <a:rPr lang="en-US" sz="2000" u="sng" cap="small" dirty="0">
                <a:solidFill>
                  <a:srgbClr val="000000"/>
                </a:solidFill>
                <a:latin typeface="+mj-lt"/>
                <a:cs typeface="Times New Roman"/>
              </a:rPr>
              <a:t>In An Unspoken Voice</a:t>
            </a:r>
            <a:r>
              <a:rPr lang="en-US" sz="2000" cap="small" dirty="0">
                <a:solidFill>
                  <a:srgbClr val="000000"/>
                </a:solidFill>
                <a:latin typeface="+mj-lt"/>
                <a:cs typeface="Times New Roman"/>
              </a:rPr>
              <a:t>. Berkeley: North Atlantic Books,</a:t>
            </a:r>
            <a:r>
              <a:rPr lang="en-US" sz="2000" cap="small" dirty="0" smtClean="0">
                <a:solidFill>
                  <a:srgbClr val="000000"/>
                </a:solidFill>
                <a:latin typeface="+mj-lt"/>
                <a:cs typeface="Times New Roman"/>
              </a:rPr>
              <a:t>2010, </a:t>
            </a:r>
            <a:r>
              <a:rPr lang="en-US" sz="2000" cap="small" dirty="0" smtClean="0">
                <a:solidFill>
                  <a:srgbClr val="000000"/>
                </a:solidFill>
                <a:latin typeface="Times New Roman"/>
                <a:cs typeface="Times New Roman"/>
              </a:rPr>
              <a:t>71.)</a:t>
            </a:r>
            <a:endParaRPr lang="en-US" sz="2000" cap="small" dirty="0">
              <a:solidFill>
                <a:srgbClr val="000000"/>
              </a:solidFill>
              <a:latin typeface="Times New Roman"/>
              <a:cs typeface="Times New Roman"/>
            </a:endParaRPr>
          </a:p>
          <a:p>
            <a:pPr marL="0" indent="0" algn="ctr">
              <a:buFont typeface="Arial" charset="0"/>
              <a:buNone/>
              <a:defRPr/>
            </a:pPr>
            <a:endParaRPr lang="en-US" sz="2000" dirty="0">
              <a:latin typeface="Times New Roman"/>
              <a:cs typeface="Times New Roman"/>
            </a:endParaRPr>
          </a:p>
          <a:p>
            <a:pPr marL="0" indent="0" algn="ctr">
              <a:buFont typeface="Arial" charset="0"/>
              <a:buNone/>
              <a:defRPr/>
            </a:pPr>
            <a:endParaRPr lang="en-US" sz="1700" dirty="0" smtClean="0"/>
          </a:p>
          <a:p>
            <a:pPr marL="0" indent="0" algn="ctr">
              <a:buFont typeface="Arial" charset="0"/>
              <a:buNone/>
              <a:defRPr/>
            </a:pPr>
            <a:endParaRPr lang="en-US" i="1" dirty="0" smtClean="0"/>
          </a:p>
          <a:p>
            <a:pPr>
              <a:defRPr/>
            </a:pPr>
            <a:endParaRPr lang="en-US" dirty="0" smtClean="0"/>
          </a:p>
          <a:p>
            <a:pPr>
              <a:defRPr/>
            </a:pPr>
            <a:endParaRPr lang="en-US" dirty="0"/>
          </a:p>
        </p:txBody>
      </p:sp>
    </p:spTree>
    <p:extLst>
      <p:ext uri="{BB962C8B-B14F-4D97-AF65-F5344CB8AC3E}">
        <p14:creationId xmlns:p14="http://schemas.microsoft.com/office/powerpoint/2010/main" val="477332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b</a:t>
            </a:r>
            <a:endParaRPr lang="en-US"/>
          </a:p>
        </p:txBody>
      </p:sp>
    </p:spTree>
    <p:extLst>
      <p:ext uri="{BB962C8B-B14F-4D97-AF65-F5344CB8AC3E}">
        <p14:creationId xmlns:p14="http://schemas.microsoft.com/office/powerpoint/2010/main" val="3464573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28600"/>
            <a:ext cx="9144000" cy="6156728"/>
          </a:xfrm>
          <a:prstGeom prst="rect">
            <a:avLst/>
          </a:prstGeom>
          <a:noFill/>
          <a:ln>
            <a:noFill/>
          </a:ln>
        </p:spPr>
      </p:pic>
      <p:sp>
        <p:nvSpPr>
          <p:cNvPr id="2" name="Footer Placeholder 1"/>
          <p:cNvSpPr>
            <a:spLocks noGrp="1"/>
          </p:cNvSpPr>
          <p:nvPr>
            <p:ph type="ftr" sz="quarter" idx="11"/>
          </p:nvPr>
        </p:nvSpPr>
        <p:spPr>
          <a:xfrm>
            <a:off x="128619" y="6356350"/>
            <a:ext cx="8810395" cy="365125"/>
          </a:xfrm>
        </p:spPr>
        <p:txBody>
          <a:bodyPr/>
          <a:lstStyle/>
          <a:p>
            <a:r>
              <a:rPr lang="en-US" sz="1800" dirty="0" smtClean="0">
                <a:solidFill>
                  <a:srgbClr val="000000"/>
                </a:solidFill>
              </a:rPr>
              <a:t>http://</a:t>
            </a:r>
            <a:r>
              <a:rPr lang="en-US" sz="1800" dirty="0" err="1" smtClean="0">
                <a:solidFill>
                  <a:srgbClr val="000000"/>
                </a:solidFill>
              </a:rPr>
              <a:t>www.guwsmedical.info</a:t>
            </a:r>
            <a:r>
              <a:rPr lang="en-US" sz="1800" dirty="0" smtClean="0">
                <a:solidFill>
                  <a:srgbClr val="000000"/>
                </a:solidFill>
              </a:rPr>
              <a:t>/heart-failure/nerves-of-the-thoracic-</a:t>
            </a:r>
            <a:r>
              <a:rPr lang="en-US" sz="1800" dirty="0" err="1" smtClean="0">
                <a:solidFill>
                  <a:srgbClr val="000000"/>
                </a:solidFill>
              </a:rPr>
              <a:t>wall.html</a:t>
            </a:r>
            <a:r>
              <a:rPr lang="en-US" sz="1800" dirty="0" smtClean="0">
                <a:solidFill>
                  <a:srgbClr val="000000"/>
                </a:solidFill>
                <a:effectLst/>
              </a:rPr>
              <a:t> </a:t>
            </a:r>
            <a:endParaRPr lang="en-US" sz="1800" dirty="0" smtClean="0">
              <a:solidFill>
                <a:srgbClr val="000000"/>
              </a:solidFill>
            </a:endParaRPr>
          </a:p>
          <a:p>
            <a:endParaRPr lang="en-US" dirty="0"/>
          </a:p>
        </p:txBody>
      </p:sp>
    </p:spTree>
    <p:extLst>
      <p:ext uri="{BB962C8B-B14F-4D97-AF65-F5344CB8AC3E}">
        <p14:creationId xmlns:p14="http://schemas.microsoft.com/office/powerpoint/2010/main" val="23235340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rtlCol="0">
            <a:normAutofit/>
          </a:bodyPr>
          <a:lstStyle/>
          <a:p>
            <a:pPr eaLnBrk="1" fontAlgn="auto" hangingPunct="1">
              <a:spcAft>
                <a:spcPts val="0"/>
              </a:spcAft>
              <a:buFont typeface="Arial"/>
              <a:buNone/>
              <a:defRPr/>
            </a:pPr>
            <a:endParaRPr lang="en-US" sz="5400" cap="small" dirty="0">
              <a:solidFill>
                <a:srgbClr val="000090"/>
              </a:solidFill>
              <a:latin typeface="Times New Roman"/>
              <a:cs typeface="Times New Roman"/>
            </a:endParaRPr>
          </a:p>
        </p:txBody>
      </p:sp>
      <p:pic>
        <p:nvPicPr>
          <p:cNvPr id="2" name="Picture 1" descr="Ein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Slide Number Placeholder 3"/>
          <p:cNvSpPr>
            <a:spLocks noGrp="1"/>
          </p:cNvSpPr>
          <p:nvPr>
            <p:ph type="sldNum" sz="quarter" idx="12"/>
          </p:nvPr>
        </p:nvSpPr>
        <p:spPr/>
        <p:txBody>
          <a:bodyPr/>
          <a:lstStyle/>
          <a:p>
            <a:pPr>
              <a:defRPr/>
            </a:pPr>
            <a:fld id="{AFE57AC0-A1A4-3444-984D-81A59D8DA172}" type="slidenum">
              <a:rPr lang="en-US" smtClean="0"/>
              <a:pPr>
                <a:defRPr/>
              </a:pPr>
              <a:t>18</a:t>
            </a:fld>
            <a:endParaRPr lang="en-US"/>
          </a:p>
        </p:txBody>
      </p:sp>
    </p:spTree>
    <p:extLst>
      <p:ext uri="{BB962C8B-B14F-4D97-AF65-F5344CB8AC3E}">
        <p14:creationId xmlns:p14="http://schemas.microsoft.com/office/powerpoint/2010/main" val="2331466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30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a:bodyPr>
          <a:lstStyle/>
          <a:p>
            <a:pPr lvl="1" eaLnBrk="1" fontAlgn="auto" hangingPunct="1">
              <a:spcAft>
                <a:spcPts val="0"/>
              </a:spcAft>
              <a:buFont typeface="Arial"/>
              <a:buNone/>
              <a:defRPr/>
            </a:pPr>
            <a:endParaRPr lang="en-US" cap="small" dirty="0" smtClean="0">
              <a:solidFill>
                <a:srgbClr val="000000"/>
              </a:solidFill>
              <a:latin typeface="Times New Roman"/>
              <a:ea typeface="+mn-ea"/>
              <a:cs typeface="Times New Roman"/>
            </a:endParaRPr>
          </a:p>
          <a:p>
            <a:pPr lvl="1" eaLnBrk="1" fontAlgn="auto" hangingPunct="1">
              <a:spcAft>
                <a:spcPts val="0"/>
              </a:spcAft>
              <a:buFont typeface="Arial"/>
              <a:buNone/>
              <a:defRPr/>
            </a:pPr>
            <a:r>
              <a:rPr lang="en-US" sz="5400" cap="small" dirty="0" smtClean="0">
                <a:solidFill>
                  <a:schemeClr val="tx1"/>
                </a:solidFill>
                <a:latin typeface="+mj-lt"/>
                <a:cs typeface="Times New Roman"/>
              </a:rPr>
              <a:t>A Futureless Man: </a:t>
            </a:r>
          </a:p>
          <a:p>
            <a:pPr lvl="1" eaLnBrk="1" fontAlgn="auto" hangingPunct="1">
              <a:spcAft>
                <a:spcPts val="0"/>
              </a:spcAft>
              <a:buFont typeface="Arial"/>
              <a:buNone/>
              <a:defRPr/>
            </a:pPr>
            <a:r>
              <a:rPr lang="en-US" sz="4400" cap="small" dirty="0" smtClean="0">
                <a:solidFill>
                  <a:schemeClr val="tx1"/>
                </a:solidFill>
                <a:latin typeface="+mj-lt"/>
                <a:cs typeface="Times New Roman"/>
              </a:rPr>
              <a:t>The Integration of a Traumatized Life</a:t>
            </a: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endParaRPr lang="en-US" sz="2400" cap="small" dirty="0">
              <a:solidFill>
                <a:srgbClr val="000000"/>
              </a:solidFill>
              <a:latin typeface="+mj-lt"/>
              <a:cs typeface="Times New Roman"/>
            </a:endParaRP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lvl="1" eaLnBrk="1" fontAlgn="auto" hangingPunct="1">
              <a:spcAft>
                <a:spcPts val="0"/>
              </a:spcAft>
              <a:buFont typeface="Arial"/>
              <a:buNone/>
              <a:defRPr/>
            </a:pPr>
            <a:r>
              <a:rPr lang="en-US" sz="2400" cap="small" dirty="0" smtClean="0">
                <a:solidFill>
                  <a:srgbClr val="000000"/>
                </a:solidFill>
                <a:latin typeface="+mj-lt"/>
                <a:cs typeface="Times New Roman"/>
              </a:rPr>
              <a:t>Eric C. Arauz MLER</a:t>
            </a:r>
          </a:p>
          <a:p>
            <a:pPr lvl="1" eaLnBrk="1" fontAlgn="auto" hangingPunct="1">
              <a:spcAft>
                <a:spcPts val="0"/>
              </a:spcAft>
              <a:buFont typeface="Arial"/>
              <a:buNone/>
              <a:defRPr/>
            </a:pPr>
            <a:r>
              <a:rPr lang="en-US" sz="2400" cap="small" dirty="0" smtClean="0">
                <a:solidFill>
                  <a:srgbClr val="000000"/>
                </a:solidFill>
                <a:latin typeface="+mj-lt"/>
                <a:cs typeface="Times New Roman"/>
              </a:rPr>
              <a:t> Trauma Institute of New Jersey</a:t>
            </a:r>
          </a:p>
          <a:p>
            <a:pPr lvl="1" eaLnBrk="1" fontAlgn="auto" hangingPunct="1">
              <a:spcAft>
                <a:spcPts val="0"/>
              </a:spcAft>
              <a:buFont typeface="Arial"/>
              <a:buNone/>
              <a:defRPr/>
            </a:pPr>
            <a:r>
              <a:rPr lang="en-US" sz="2400" cap="small" dirty="0" smtClean="0">
                <a:solidFill>
                  <a:srgbClr val="000000"/>
                </a:solidFill>
                <a:latin typeface="+mj-lt"/>
                <a:cs typeface="Times New Roman"/>
              </a:rPr>
              <a:t>Adjunct Faculty Instructor</a:t>
            </a:r>
          </a:p>
          <a:p>
            <a:pPr lvl="1" eaLnBrk="1" fontAlgn="auto" hangingPunct="1">
              <a:spcAft>
                <a:spcPts val="0"/>
              </a:spcAft>
              <a:buFont typeface="Arial"/>
              <a:buNone/>
              <a:defRPr/>
            </a:pPr>
            <a:r>
              <a:rPr lang="en-US" sz="2400" cap="small" dirty="0" smtClean="0">
                <a:solidFill>
                  <a:srgbClr val="000000"/>
                </a:solidFill>
                <a:latin typeface="+mj-lt"/>
                <a:cs typeface="Times New Roman"/>
              </a:rPr>
              <a:t>Department of Psychiatry</a:t>
            </a:r>
          </a:p>
          <a:p>
            <a:pPr lvl="1" eaLnBrk="1" fontAlgn="auto" hangingPunct="1">
              <a:spcAft>
                <a:spcPts val="0"/>
              </a:spcAft>
              <a:buFont typeface="Arial"/>
              <a:buNone/>
              <a:defRPr/>
            </a:pPr>
            <a:r>
              <a:rPr lang="en-US" sz="2400" cap="small" dirty="0" smtClean="0">
                <a:solidFill>
                  <a:srgbClr val="000000"/>
                </a:solidFill>
                <a:latin typeface="+mj-lt"/>
                <a:cs typeface="Times New Roman"/>
              </a:rPr>
              <a:t> Rutgers Robert Wood Johnson Medical School</a:t>
            </a:r>
          </a:p>
          <a:p>
            <a:pPr lvl="1" eaLnBrk="1" fontAlgn="auto" hangingPunct="1">
              <a:spcAft>
                <a:spcPts val="0"/>
              </a:spcAft>
              <a:buFont typeface="Arial"/>
              <a:buNone/>
              <a:defRPr/>
            </a:pPr>
            <a:endParaRPr lang="en-US" sz="2400" cap="small" dirty="0" smtClean="0">
              <a:solidFill>
                <a:srgbClr val="000000"/>
              </a:solidFill>
              <a:latin typeface="+mj-lt"/>
              <a:cs typeface="Times New Roman"/>
            </a:endParaRPr>
          </a:p>
          <a:p>
            <a:pPr eaLnBrk="1" fontAlgn="auto" hangingPunct="1">
              <a:spcAft>
                <a:spcPts val="0"/>
              </a:spcAft>
              <a:buFont typeface="Arial"/>
              <a:buNone/>
              <a:defRPr/>
            </a:pPr>
            <a:endParaRPr lang="en-US" cap="small" dirty="0" smtClean="0">
              <a:latin typeface="Times New Roman"/>
              <a:ea typeface="+mn-ea"/>
              <a:cs typeface="Times New Roman"/>
            </a:endParaRPr>
          </a:p>
          <a:p>
            <a:pPr eaLnBrk="1" fontAlgn="auto" hangingPunct="1">
              <a:spcAft>
                <a:spcPts val="0"/>
              </a:spcAft>
              <a:buFont typeface="Arial"/>
              <a:buNone/>
              <a:defRPr/>
            </a:pPr>
            <a:endParaRPr lang="en-US" cap="small" dirty="0">
              <a:latin typeface="Times New Roman"/>
              <a:ea typeface="+mn-ea"/>
              <a:cs typeface="Times New Roman"/>
            </a:endParaRPr>
          </a:p>
          <a:p>
            <a:pPr eaLnBrk="1" fontAlgn="auto" hangingPunct="1">
              <a:spcAft>
                <a:spcPts val="0"/>
              </a:spcAft>
              <a:buFont typeface="Arial"/>
              <a:buNone/>
              <a:defRPr/>
            </a:pPr>
            <a:endParaRPr lang="en-US" cap="small" dirty="0">
              <a:latin typeface="Times New Roman"/>
              <a:ea typeface="+mn-ea"/>
              <a:cs typeface="Times New Roman"/>
            </a:endParaRPr>
          </a:p>
        </p:txBody>
      </p:sp>
      <p:pic>
        <p:nvPicPr>
          <p:cNvPr id="2" name="Picture 1"/>
          <p:cNvPicPr>
            <a:picLocks noChangeAspect="1"/>
          </p:cNvPicPr>
          <p:nvPr/>
        </p:nvPicPr>
        <p:blipFill>
          <a:blip r:embed="rId3"/>
          <a:stretch>
            <a:fillRect/>
          </a:stretch>
        </p:blipFill>
        <p:spPr>
          <a:xfrm>
            <a:off x="-77481" y="0"/>
            <a:ext cx="930348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38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0" y="0"/>
            <a:ext cx="9144000" cy="6858000"/>
          </a:xfrm>
        </p:spPr>
        <p:style>
          <a:lnRef idx="2">
            <a:schemeClr val="accent4"/>
          </a:lnRef>
          <a:fillRef idx="1">
            <a:schemeClr val="lt1"/>
          </a:fillRef>
          <a:effectRef idx="0">
            <a:schemeClr val="accent4"/>
          </a:effectRef>
          <a:fontRef idx="minor">
            <a:schemeClr val="dk1"/>
          </a:fontRef>
        </p:style>
        <p:txBody>
          <a:bodyPr>
            <a:normAutofit/>
          </a:bodyPr>
          <a:lstStyle/>
          <a:p>
            <a:pPr>
              <a:defRPr/>
            </a:pPr>
            <a:r>
              <a:rPr lang="en-US" sz="4800" cap="small" dirty="0" smtClean="0">
                <a:solidFill>
                  <a:srgbClr val="000000"/>
                </a:solidFill>
                <a:latin typeface="Times New Roman"/>
                <a:cs typeface="Times New Roman"/>
              </a:rPr>
              <a:t>Absolute Shattering of the “Self”</a:t>
            </a:r>
          </a:p>
          <a:p>
            <a:pPr marL="571500" indent="-571500" algn="l">
              <a:buFont typeface="Arial"/>
              <a:buChar char="•"/>
              <a:defRPr/>
            </a:pPr>
            <a:r>
              <a:rPr lang="en-US" sz="4000" cap="small" dirty="0" smtClean="0">
                <a:solidFill>
                  <a:srgbClr val="000000"/>
                </a:solidFill>
                <a:latin typeface="Times New Roman"/>
                <a:cs typeface="Times New Roman"/>
              </a:rPr>
              <a:t>Physiological</a:t>
            </a:r>
          </a:p>
          <a:p>
            <a:pPr marL="571500" indent="-571500" algn="l">
              <a:buFont typeface="Arial"/>
              <a:buChar char="•"/>
              <a:defRPr/>
            </a:pPr>
            <a:r>
              <a:rPr lang="en-US" sz="4000" cap="small" dirty="0" smtClean="0">
                <a:solidFill>
                  <a:srgbClr val="000000"/>
                </a:solidFill>
                <a:latin typeface="Times New Roman"/>
                <a:cs typeface="Times New Roman"/>
              </a:rPr>
              <a:t>Cognitive</a:t>
            </a:r>
          </a:p>
          <a:p>
            <a:pPr marL="571500" indent="-571500" algn="l">
              <a:buFont typeface="Arial"/>
              <a:buChar char="•"/>
              <a:defRPr/>
            </a:pPr>
            <a:r>
              <a:rPr lang="en-US" sz="4000" cap="small" dirty="0" smtClean="0">
                <a:solidFill>
                  <a:srgbClr val="000000"/>
                </a:solidFill>
                <a:latin typeface="Times New Roman"/>
                <a:cs typeface="Times New Roman"/>
              </a:rPr>
              <a:t>Spiritual</a:t>
            </a:r>
          </a:p>
          <a:p>
            <a:pPr marL="571500" indent="-571500" algn="l">
              <a:buFont typeface="Arial"/>
              <a:buChar char="•"/>
              <a:defRPr/>
            </a:pPr>
            <a:r>
              <a:rPr lang="en-US" sz="4000" cap="small" dirty="0" smtClean="0">
                <a:solidFill>
                  <a:srgbClr val="000000"/>
                </a:solidFill>
                <a:latin typeface="Times New Roman"/>
                <a:cs typeface="Times New Roman"/>
              </a:rPr>
              <a:t>Social</a:t>
            </a:r>
          </a:p>
          <a:p>
            <a:pPr marL="571500" indent="-571500" algn="l">
              <a:buFont typeface="Arial"/>
              <a:buChar char="•"/>
              <a:defRPr/>
            </a:pPr>
            <a:r>
              <a:rPr lang="en-US" sz="4000" cap="small" dirty="0" smtClean="0">
                <a:solidFill>
                  <a:srgbClr val="000000"/>
                </a:solidFill>
                <a:latin typeface="Times New Roman"/>
                <a:cs typeface="Times New Roman"/>
              </a:rPr>
              <a:t>Familial</a:t>
            </a:r>
          </a:p>
          <a:p>
            <a:pPr algn="l">
              <a:defRPr/>
            </a:pPr>
            <a:endParaRPr lang="en-US" sz="6000" cap="small" dirty="0" smtClean="0">
              <a:solidFill>
                <a:srgbClr val="000000"/>
              </a:solidFill>
              <a:latin typeface="Times New Roman"/>
              <a:cs typeface="Times New Roman"/>
            </a:endParaRPr>
          </a:p>
          <a:p>
            <a:pPr algn="l">
              <a:defRPr/>
            </a:pPr>
            <a:endParaRPr lang="en-US" sz="6000" cap="small" dirty="0" smtClean="0">
              <a:solidFill>
                <a:srgbClr val="000000"/>
              </a:solidFill>
              <a:latin typeface="Times New Roman"/>
              <a:cs typeface="Times New Roman"/>
            </a:endParaRPr>
          </a:p>
        </p:txBody>
      </p:sp>
      <p:pic>
        <p:nvPicPr>
          <p:cNvPr id="542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0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8950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800" cap="small" dirty="0" smtClean="0">
                <a:latin typeface="Times New Roman"/>
                <a:ea typeface="+mj-ea"/>
                <a:cs typeface="Times New Roman"/>
              </a:rPr>
              <a:t>Diagnosis</a:t>
            </a:r>
            <a:endParaRPr lang="en-US" sz="4800" cap="small" dirty="0">
              <a:latin typeface="Times New Roman"/>
              <a:ea typeface="+mj-ea"/>
              <a:cs typeface="Times New Roman"/>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sz="3600" cap="small" dirty="0" smtClean="0">
                <a:latin typeface="Times New Roman"/>
                <a:ea typeface="+mn-ea"/>
                <a:cs typeface="Times New Roman"/>
              </a:rPr>
              <a:t>Bipolar Disorder 1</a:t>
            </a:r>
          </a:p>
          <a:p>
            <a:pPr eaLnBrk="1" fontAlgn="auto" hangingPunct="1">
              <a:spcAft>
                <a:spcPts val="0"/>
              </a:spcAft>
              <a:buFont typeface="Arial"/>
              <a:buChar char="•"/>
              <a:defRPr/>
            </a:pPr>
            <a:r>
              <a:rPr lang="en-US" sz="3600" cap="small" dirty="0" smtClean="0">
                <a:latin typeface="Times New Roman"/>
                <a:ea typeface="+mn-ea"/>
                <a:cs typeface="Times New Roman"/>
              </a:rPr>
              <a:t>Addiction</a:t>
            </a:r>
          </a:p>
          <a:p>
            <a:pPr eaLnBrk="1" fontAlgn="auto" hangingPunct="1">
              <a:spcAft>
                <a:spcPts val="0"/>
              </a:spcAft>
              <a:buFont typeface="Arial"/>
              <a:buChar char="•"/>
              <a:defRPr/>
            </a:pPr>
            <a:r>
              <a:rPr lang="en-US" sz="3600" cap="small" dirty="0" smtClean="0">
                <a:latin typeface="Times New Roman"/>
                <a:ea typeface="+mn-ea"/>
                <a:cs typeface="Times New Roman"/>
              </a:rPr>
              <a:t>Developmental Trauma</a:t>
            </a:r>
          </a:p>
          <a:p>
            <a:pPr eaLnBrk="1" fontAlgn="auto" hangingPunct="1">
              <a:spcAft>
                <a:spcPts val="0"/>
              </a:spcAft>
              <a:buFont typeface="Arial"/>
              <a:buChar char="•"/>
              <a:defRPr/>
            </a:pPr>
            <a:r>
              <a:rPr lang="en-US" sz="3600" cap="small" dirty="0" smtClean="0">
                <a:latin typeface="Times New Roman"/>
                <a:ea typeface="+mn-ea"/>
                <a:cs typeface="Times New Roman"/>
              </a:rPr>
              <a:t>Posttraumatic-Stress Disorder</a:t>
            </a:r>
          </a:p>
          <a:p>
            <a:pPr eaLnBrk="1" fontAlgn="auto" hangingPunct="1">
              <a:spcAft>
                <a:spcPts val="0"/>
              </a:spcAft>
              <a:buFont typeface="Arial"/>
              <a:buChar char="•"/>
              <a:defRPr/>
            </a:pPr>
            <a:r>
              <a:rPr lang="en-US" sz="3600" cap="small" dirty="0" smtClean="0">
                <a:latin typeface="Times New Roman"/>
                <a:ea typeface="+mn-ea"/>
                <a:cs typeface="Times New Roman"/>
              </a:rPr>
              <a:t>2 suicide attempts-1 near lethal</a:t>
            </a:r>
            <a:endParaRPr lang="en-US" sz="3600" cap="small" dirty="0">
              <a:latin typeface="Times New Roman"/>
              <a:ea typeface="+mn-ea"/>
              <a:cs typeface="Times New Roman"/>
            </a:endParaRPr>
          </a:p>
        </p:txBody>
      </p:sp>
      <p:pic>
        <p:nvPicPr>
          <p:cNvPr id="4" name="Picture 3"/>
          <p:cNvPicPr>
            <a:picLocks noChangeAspect="1"/>
          </p:cNvPicPr>
          <p:nvPr/>
        </p:nvPicPr>
        <p:blipFill>
          <a:blip r:embed="rId3"/>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014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457200" y="107950"/>
            <a:ext cx="8229600" cy="6018213"/>
          </a:xfrm>
        </p:spPr>
        <p:txBody>
          <a:bodyPr/>
          <a:lstStyle/>
          <a:p>
            <a:pPr marL="0" indent="0" algn="ctr">
              <a:buFont typeface="Arial" charset="0"/>
              <a:buNone/>
              <a:defRPr/>
            </a:pPr>
            <a:r>
              <a:rPr lang="en-US" sz="4400" cap="small" dirty="0" smtClean="0">
                <a:latin typeface="+mj-lt"/>
                <a:cs typeface="Times New Roman" charset="0"/>
              </a:rPr>
              <a:t>Pain &amp; Process of </a:t>
            </a:r>
            <a:r>
              <a:rPr lang="en-US" sz="4800" cap="small" dirty="0" smtClean="0">
                <a:latin typeface="+mj-lt"/>
                <a:cs typeface="Times New Roman" charset="0"/>
              </a:rPr>
              <a:t>Transformation</a:t>
            </a:r>
          </a:p>
          <a:p>
            <a:pPr marL="0" indent="0" algn="ctr">
              <a:buFont typeface="Arial" charset="0"/>
              <a:buNone/>
              <a:defRPr/>
            </a:pPr>
            <a:endParaRPr lang="en-US" sz="4800" dirty="0" smtClean="0">
              <a:latin typeface="Times New Roman" charset="0"/>
              <a:cs typeface="Times New Roman" charset="0"/>
            </a:endParaRPr>
          </a:p>
          <a:p>
            <a:pPr marL="0" indent="0" algn="ctr">
              <a:buFont typeface="Arial" charset="0"/>
              <a:buNone/>
              <a:defRPr/>
            </a:pPr>
            <a:endParaRPr lang="en-US" sz="4800" dirty="0">
              <a:latin typeface="Times New Roman" charset="0"/>
              <a:cs typeface="Times New Roman" charset="0"/>
            </a:endParaRPr>
          </a:p>
          <a:p>
            <a:pPr marL="0" indent="0" algn="ctr">
              <a:buFont typeface="Arial" charset="0"/>
              <a:buNone/>
              <a:defRPr/>
            </a:pPr>
            <a:r>
              <a:rPr lang="en-US" sz="4800" dirty="0" smtClean="0">
                <a:latin typeface="Times New Roman" charset="0"/>
                <a:cs typeface="Times New Roman" charset="0"/>
              </a:rPr>
              <a:t>Ideas vs. Beliefs</a:t>
            </a:r>
            <a:endParaRPr lang="en-US" sz="4800" dirty="0">
              <a:latin typeface="Times New Roman" charset="0"/>
              <a:cs typeface="Times New Roman" charset="0"/>
            </a:endParaRPr>
          </a:p>
          <a:p>
            <a:pPr marL="0" indent="0" algn="ctr">
              <a:buFont typeface="Arial" charset="0"/>
              <a:buNone/>
              <a:defRPr/>
            </a:pPr>
            <a:endParaRPr lang="en-US" sz="2400" dirty="0">
              <a:latin typeface="Times New Roman" charset="0"/>
              <a:cs typeface="Times New Roman" charset="0"/>
            </a:endParaRPr>
          </a:p>
          <a:p>
            <a:pPr marL="0" indent="0" algn="ctr">
              <a:buFont typeface="Arial" charset="0"/>
              <a:buNone/>
              <a:defRPr/>
            </a:pPr>
            <a:endParaRPr lang="en-US" sz="2400" dirty="0">
              <a:latin typeface="Times New Roman" charset="0"/>
              <a:cs typeface="Times New Roman" charset="0"/>
            </a:endParaRPr>
          </a:p>
          <a:p>
            <a:pPr marL="0" indent="0" algn="ctr">
              <a:buFont typeface="Arial" charset="0"/>
              <a:buNone/>
              <a:defRPr/>
            </a:pPr>
            <a:endParaRPr lang="en-US" sz="2400" dirty="0">
              <a:latin typeface="Times New Roman" charset="0"/>
              <a:cs typeface="Times New Roman" charset="0"/>
            </a:endParaRPr>
          </a:p>
        </p:txBody>
      </p:sp>
      <p:sp>
        <p:nvSpPr>
          <p:cNvPr id="4" name="Slide Number Placeholder 3"/>
          <p:cNvSpPr>
            <a:spLocks noGrp="1"/>
          </p:cNvSpPr>
          <p:nvPr>
            <p:ph type="sldNum" sz="quarter" idx="12"/>
          </p:nvPr>
        </p:nvSpPr>
        <p:spPr/>
        <p:txBody>
          <a:bodyPr/>
          <a:lstStyle/>
          <a:p>
            <a:pPr>
              <a:defRPr/>
            </a:pPr>
            <a:fld id="{4A2AB32D-EB6E-5040-A983-510886AE0E6B}" type="slidenum">
              <a:rPr lang="en-US" smtClean="0"/>
              <a:pPr>
                <a:defRPr/>
              </a:pPr>
              <a:t>22</a:t>
            </a:fld>
            <a:endParaRPr lang="en-US"/>
          </a:p>
        </p:txBody>
      </p:sp>
      <p:pic>
        <p:nvPicPr>
          <p:cNvPr id="5" name="Picture 7">
            <a:hlinkClick r:id="rId3"/>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6975"/>
            <a:ext cx="9144000" cy="588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8470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800" cap="small" dirty="0" smtClean="0">
                <a:latin typeface="+mn-lt"/>
                <a:ea typeface="+mj-ea"/>
                <a:cs typeface="Times New Roman"/>
              </a:rPr>
              <a:t>An Integrated Perspective</a:t>
            </a:r>
            <a:r>
              <a:rPr lang="en-US" sz="4800" cap="small" dirty="0" smtClean="0">
                <a:latin typeface="Times New Roman"/>
                <a:ea typeface="+mj-ea"/>
                <a:cs typeface="Times New Roman"/>
              </a:rPr>
              <a:t/>
            </a:r>
            <a:br>
              <a:rPr lang="en-US" sz="4800" cap="small" dirty="0" smtClean="0">
                <a:latin typeface="Times New Roman"/>
                <a:ea typeface="+mj-ea"/>
                <a:cs typeface="Times New Roman"/>
              </a:rPr>
            </a:br>
            <a:endParaRPr lang="en-US" sz="4800" cap="small" dirty="0">
              <a:latin typeface="Times New Roman"/>
              <a:ea typeface="+mj-ea"/>
              <a:cs typeface="Times New Roman"/>
            </a:endParaRPr>
          </a:p>
        </p:txBody>
      </p:sp>
      <p:sp>
        <p:nvSpPr>
          <p:cNvPr id="44034" name="Content Placeholder 2"/>
          <p:cNvSpPr>
            <a:spLocks noGrp="1"/>
          </p:cNvSpPr>
          <p:nvPr>
            <p:ph idx="1"/>
          </p:nvPr>
        </p:nvSpPr>
        <p:spPr>
          <a:xfrm>
            <a:off x="506413" y="1600200"/>
            <a:ext cx="8229600" cy="4525963"/>
          </a:xfrm>
        </p:spPr>
        <p:txBody>
          <a:bodyPr/>
          <a:lstStyle/>
          <a:p>
            <a:pPr marL="0" indent="0" algn="ctr" eaLnBrk="1" hangingPunct="1">
              <a:buFont typeface="Arial" charset="0"/>
              <a:buNone/>
            </a:pPr>
            <a:endParaRPr lang="en-US" sz="3600">
              <a:latin typeface="Calibri" charset="0"/>
            </a:endParaRPr>
          </a:p>
          <a:p>
            <a:pPr marL="0" indent="0" algn="ctr" eaLnBrk="1" hangingPunct="1">
              <a:buFont typeface="Arial" charset="0"/>
              <a:buNone/>
            </a:pPr>
            <a:endParaRPr lang="en-US" sz="3600">
              <a:latin typeface="Calibri" charset="0"/>
            </a:endParaRPr>
          </a:p>
          <a:p>
            <a:pPr marL="0" indent="0" algn="ctr" eaLnBrk="1" hangingPunct="1">
              <a:buFont typeface="Arial" charset="0"/>
              <a:buNone/>
            </a:pPr>
            <a:r>
              <a:rPr lang="en-US" sz="4000">
                <a:latin typeface="Times New Roman" charset="0"/>
                <a:cs typeface="Times New Roman" charset="0"/>
              </a:rPr>
              <a:t>ACE</a:t>
            </a:r>
          </a:p>
          <a:p>
            <a:pPr marL="0" indent="0" algn="ctr" eaLnBrk="1" hangingPunct="1">
              <a:buFont typeface="Arial" charset="0"/>
              <a:buNone/>
            </a:pPr>
            <a:endParaRPr lang="en-US" sz="3600">
              <a:latin typeface="Calibri" charset="0"/>
            </a:endParaRPr>
          </a:p>
        </p:txBody>
      </p:sp>
      <p:graphicFrame>
        <p:nvGraphicFramePr>
          <p:cNvPr id="4" name="Diagram 3"/>
          <p:cNvGraphicFramePr/>
          <p:nvPr/>
        </p:nvGraphicFramePr>
        <p:xfrm>
          <a:off x="647361" y="1162304"/>
          <a:ext cx="8088651" cy="5539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extBox 4"/>
          <p:cNvSpPr txBox="1">
            <a:spLocks noChangeArrowheads="1"/>
          </p:cNvSpPr>
          <p:nvPr/>
        </p:nvSpPr>
        <p:spPr bwMode="auto">
          <a:xfrm>
            <a:off x="5203825" y="3336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3" name="Slide Number Placeholder 2"/>
          <p:cNvSpPr>
            <a:spLocks noGrp="1"/>
          </p:cNvSpPr>
          <p:nvPr>
            <p:ph type="sldNum" sz="quarter" idx="12"/>
          </p:nvPr>
        </p:nvSpPr>
        <p:spPr/>
        <p:txBody>
          <a:bodyPr/>
          <a:lstStyle/>
          <a:p>
            <a:pPr>
              <a:defRPr/>
            </a:pPr>
            <a:fld id="{F638604B-E066-CA4F-A277-2FA5040AF0AB}" type="slidenum">
              <a:rPr lang="en-US" smtClean="0"/>
              <a:pPr>
                <a:defRPr/>
              </a:pPr>
              <a:t>23</a:t>
            </a:fld>
            <a:endParaRPr lang="en-US"/>
          </a:p>
        </p:txBody>
      </p:sp>
    </p:spTree>
    <p:extLst>
      <p:ext uri="{BB962C8B-B14F-4D97-AF65-F5344CB8AC3E}">
        <p14:creationId xmlns:p14="http://schemas.microsoft.com/office/powerpoint/2010/main" val="16762231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cap="small" dirty="0" smtClean="0"/>
              <a:t/>
            </a:r>
            <a:br>
              <a:rPr lang="en-US" cap="small" dirty="0" smtClean="0"/>
            </a:br>
            <a:r>
              <a:rPr lang="en-US" cap="small" dirty="0" smtClean="0"/>
              <a:t>Recovery as</a:t>
            </a:r>
            <a:br>
              <a:rPr lang="en-US" cap="small" dirty="0" smtClean="0"/>
            </a:br>
            <a:r>
              <a:rPr lang="en-US" cap="small" dirty="0" smtClean="0"/>
              <a:t> Post-Traumatic growth:</a:t>
            </a:r>
            <a:br>
              <a:rPr lang="en-US" cap="small" dirty="0" smtClean="0"/>
            </a:br>
            <a:r>
              <a:rPr lang="en-US" cap="small" dirty="0" smtClean="0"/>
              <a:t>Integration and Differentiation of Self </a:t>
            </a:r>
            <a:endParaRPr lang="en-US" cap="small" dirty="0"/>
          </a:p>
        </p:txBody>
      </p:sp>
      <p:pic>
        <p:nvPicPr>
          <p:cNvPr id="4" name="Content Placeholder 3"/>
          <p:cNvPicPr>
            <a:picLocks noGrp="1" noChangeAspect="1"/>
          </p:cNvPicPr>
          <p:nvPr>
            <p:ph idx="1"/>
          </p:nvPr>
        </p:nvPicPr>
        <p:blipFill>
          <a:blip r:embed="rId2"/>
          <a:srcRect t="8300" b="8300"/>
          <a:stretch>
            <a:fillRect/>
          </a:stretch>
        </p:blipFill>
        <p:spPr>
          <a:xfrm>
            <a:off x="0" y="2807539"/>
            <a:ext cx="9144000" cy="4050460"/>
          </a:xfrm>
        </p:spPr>
      </p:pic>
    </p:spTree>
    <p:extLst>
      <p:ext uri="{BB962C8B-B14F-4D97-AF65-F5344CB8AC3E}">
        <p14:creationId xmlns:p14="http://schemas.microsoft.com/office/powerpoint/2010/main" val="199550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6283098"/>
          </a:xfrm>
        </p:spPr>
        <p:txBody>
          <a:bodyPr>
            <a:normAutofit/>
          </a:bodyPr>
          <a:lstStyle/>
          <a:p>
            <a:pPr marL="0" indent="0" algn="ctr">
              <a:buFont typeface="Arial" charset="0"/>
              <a:buNone/>
              <a:defRPr/>
            </a:pPr>
            <a:endParaRPr lang="en-US" sz="2000" dirty="0" smtClean="0">
              <a:latin typeface="Times New Roman"/>
              <a:cs typeface="Times New Roman"/>
            </a:endParaRPr>
          </a:p>
          <a:p>
            <a:pPr marL="0" indent="0" algn="ctr">
              <a:buFont typeface="Arial" charset="0"/>
              <a:buNone/>
              <a:defRPr/>
            </a:pPr>
            <a:r>
              <a:rPr lang="en-US" sz="5400" cap="small" dirty="0" smtClean="0">
                <a:latin typeface="Calibri"/>
                <a:cs typeface="Times New Roman"/>
              </a:rPr>
              <a:t>Insights from the Reading </a:t>
            </a:r>
          </a:p>
          <a:p>
            <a:pPr marL="0" indent="0" algn="ctr">
              <a:buFont typeface="Arial" charset="0"/>
              <a:buNone/>
              <a:defRPr/>
            </a:pPr>
            <a:r>
              <a:rPr lang="en-US" sz="5400" cap="small" dirty="0" smtClean="0">
                <a:latin typeface="Calibri"/>
                <a:cs typeface="Times New Roman"/>
              </a:rPr>
              <a:t>of  </a:t>
            </a:r>
          </a:p>
          <a:p>
            <a:pPr marL="0" indent="0" algn="ctr">
              <a:buFont typeface="Arial" charset="0"/>
              <a:buNone/>
              <a:defRPr/>
            </a:pPr>
            <a:r>
              <a:rPr lang="en-US" sz="6600" b="1" cap="small" dirty="0" smtClean="0">
                <a:latin typeface="Calibri"/>
                <a:cs typeface="Times New Roman"/>
              </a:rPr>
              <a:t>1000</a:t>
            </a:r>
            <a:r>
              <a:rPr lang="en-US" sz="5400" b="1" cap="small" dirty="0" smtClean="0">
                <a:latin typeface="Calibri"/>
                <a:cs typeface="Times New Roman"/>
              </a:rPr>
              <a:t> </a:t>
            </a:r>
            <a:r>
              <a:rPr lang="en-US" sz="7100" b="1" cap="small" dirty="0" smtClean="0">
                <a:latin typeface="Calibri"/>
                <a:cs typeface="Times New Roman"/>
              </a:rPr>
              <a:t>ACE</a:t>
            </a:r>
            <a:r>
              <a:rPr lang="en-US" sz="5400" b="1" cap="small" dirty="0" smtClean="0">
                <a:latin typeface="Calibri"/>
                <a:cs typeface="Times New Roman"/>
              </a:rPr>
              <a:t> Tests </a:t>
            </a:r>
          </a:p>
          <a:p>
            <a:pPr marL="0" indent="0" algn="ctr">
              <a:buFont typeface="Arial" charset="0"/>
              <a:buNone/>
              <a:defRPr/>
            </a:pPr>
            <a:r>
              <a:rPr lang="en-US" sz="5400" cap="small" dirty="0" smtClean="0">
                <a:latin typeface="Calibri"/>
                <a:cs typeface="Times New Roman"/>
              </a:rPr>
              <a:t>of </a:t>
            </a:r>
          </a:p>
          <a:p>
            <a:pPr marL="0" indent="0" algn="ctr">
              <a:buFont typeface="Arial" charset="0"/>
              <a:buNone/>
              <a:defRPr/>
            </a:pPr>
            <a:r>
              <a:rPr lang="en-US" sz="5400" cap="small" dirty="0" smtClean="0">
                <a:latin typeface="Calibri"/>
                <a:cs typeface="Times New Roman"/>
              </a:rPr>
              <a:t>Children Welfare Workers</a:t>
            </a:r>
            <a:endParaRPr lang="en-US" sz="5400" cap="small" dirty="0">
              <a:latin typeface="Calibri"/>
              <a:cs typeface="Times New Roman"/>
            </a:endParaRPr>
          </a:p>
          <a:p>
            <a:pPr marL="0" indent="0" algn="ctr">
              <a:buFont typeface="Arial" charset="0"/>
              <a:buNone/>
              <a:defRPr/>
            </a:pPr>
            <a:endParaRPr lang="en-US" sz="5400" dirty="0" smtClean="0"/>
          </a:p>
          <a:p>
            <a:pPr marL="0" indent="0" algn="ctr">
              <a:buFont typeface="Arial" charset="0"/>
              <a:buNone/>
              <a:defRPr/>
            </a:pPr>
            <a:endParaRPr lang="en-US" i="1" dirty="0" smtClean="0"/>
          </a:p>
          <a:p>
            <a:pPr>
              <a:defRPr/>
            </a:pPr>
            <a:endParaRPr lang="en-US" dirty="0" smtClean="0"/>
          </a:p>
          <a:p>
            <a:pPr>
              <a:defRPr/>
            </a:pPr>
            <a:endParaRPr lang="en-US" dirty="0"/>
          </a:p>
        </p:txBody>
      </p:sp>
    </p:spTree>
    <p:extLst>
      <p:ext uri="{BB962C8B-B14F-4D97-AF65-F5344CB8AC3E}">
        <p14:creationId xmlns:p14="http://schemas.microsoft.com/office/powerpoint/2010/main" val="9271862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5768975"/>
          </a:xfrm>
        </p:spPr>
        <p:txBody>
          <a:bodyPr>
            <a:normAutofit lnSpcReduction="10000"/>
          </a:bodyPr>
          <a:lstStyle/>
          <a:p>
            <a:pPr marL="0" indent="0">
              <a:buFont typeface="Arial" charset="0"/>
              <a:buNone/>
              <a:defRPr/>
            </a:pPr>
            <a:endParaRPr lang="en-US" dirty="0" smtClean="0"/>
          </a:p>
          <a:p>
            <a:pPr marL="0" indent="0" algn="ctr">
              <a:buFont typeface="Arial" charset="0"/>
              <a:buNone/>
              <a:defRPr/>
            </a:pPr>
            <a:r>
              <a:rPr lang="en-US" sz="4400" cap="small" dirty="0" smtClean="0"/>
              <a:t> You Must Go On;</a:t>
            </a:r>
          </a:p>
          <a:p>
            <a:pPr marL="0" indent="0" algn="ctr">
              <a:buFont typeface="Arial" charset="0"/>
              <a:buNone/>
              <a:defRPr/>
            </a:pPr>
            <a:r>
              <a:rPr lang="en-US" sz="4400" cap="small" dirty="0" smtClean="0"/>
              <a:t>I can’t Go On;</a:t>
            </a:r>
          </a:p>
          <a:p>
            <a:pPr marL="0" indent="0" algn="ctr">
              <a:buFont typeface="Arial" charset="0"/>
              <a:buNone/>
              <a:defRPr/>
            </a:pPr>
            <a:endParaRPr lang="en-US" sz="4000" cap="small" dirty="0"/>
          </a:p>
          <a:p>
            <a:pPr marL="0" indent="0" algn="ctr">
              <a:buFont typeface="Arial" charset="0"/>
              <a:buNone/>
              <a:defRPr/>
            </a:pPr>
            <a:endParaRPr lang="en-US" sz="4000" cap="small" dirty="0" smtClean="0"/>
          </a:p>
          <a:p>
            <a:pPr marL="0" indent="0" algn="ctr">
              <a:buFont typeface="Arial" charset="0"/>
              <a:buNone/>
              <a:defRPr/>
            </a:pPr>
            <a:r>
              <a:rPr lang="en-US" sz="4800" cap="small" dirty="0" smtClean="0"/>
              <a:t>I’ll Go On.</a:t>
            </a:r>
          </a:p>
          <a:p>
            <a:pPr marL="0" indent="0" algn="ctr">
              <a:buFont typeface="Arial" charset="0"/>
              <a:buNone/>
              <a:defRPr/>
            </a:pPr>
            <a:endParaRPr lang="en-US" sz="1700" cap="small" dirty="0"/>
          </a:p>
          <a:p>
            <a:pPr marL="0" indent="0" algn="ctr">
              <a:buFont typeface="Arial" charset="0"/>
              <a:buNone/>
              <a:defRPr/>
            </a:pPr>
            <a:r>
              <a:rPr lang="en-US" sz="2800" cap="small" dirty="0" smtClean="0"/>
              <a:t>Samuel Beckett</a:t>
            </a:r>
          </a:p>
          <a:p>
            <a:pPr marL="0" indent="0" algn="ctr">
              <a:buFont typeface="Arial" charset="0"/>
              <a:buNone/>
              <a:defRPr/>
            </a:pPr>
            <a:r>
              <a:rPr lang="en-US" sz="2400" cap="small" dirty="0" smtClean="0"/>
              <a:t>The </a:t>
            </a:r>
            <a:r>
              <a:rPr lang="en-US" sz="2400" cap="small" dirty="0" err="1" smtClean="0"/>
              <a:t>Unamable</a:t>
            </a:r>
            <a:endParaRPr lang="en-US" sz="2400" dirty="0" smtClean="0"/>
          </a:p>
          <a:p>
            <a:pPr marL="0" indent="0" algn="ctr">
              <a:buFont typeface="Arial" charset="0"/>
              <a:buNone/>
              <a:defRPr/>
            </a:pPr>
            <a:endParaRPr lang="en-US" i="1" dirty="0" smtClean="0"/>
          </a:p>
          <a:p>
            <a:pPr>
              <a:defRPr/>
            </a:pPr>
            <a:endParaRPr lang="en-US" dirty="0" smtClean="0"/>
          </a:p>
          <a:p>
            <a:pPr>
              <a:defRPr/>
            </a:pPr>
            <a:endParaRPr lang="en-US" dirty="0"/>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892709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10983"/>
          </a:xfrm>
        </p:spPr>
        <p:txBody>
          <a:bodyPr>
            <a:normAutofit/>
          </a:bodyPr>
          <a:lstStyle/>
          <a:p>
            <a:r>
              <a:rPr lang="en-US" sz="4800" cap="small" dirty="0" smtClean="0"/>
              <a:t>ACE Score</a:t>
            </a:r>
            <a:endParaRPr lang="en-US" sz="4800" cap="small" dirty="0"/>
          </a:p>
        </p:txBody>
      </p:sp>
      <p:sp>
        <p:nvSpPr>
          <p:cNvPr id="6" name="Text Placeholder 5"/>
          <p:cNvSpPr>
            <a:spLocks noGrp="1"/>
          </p:cNvSpPr>
          <p:nvPr>
            <p:ph type="body" idx="1"/>
          </p:nvPr>
        </p:nvSpPr>
        <p:spPr/>
        <p:txBody>
          <a:bodyPr>
            <a:noAutofit/>
          </a:bodyPr>
          <a:lstStyle/>
          <a:p>
            <a:pPr algn="ctr"/>
            <a:r>
              <a:rPr lang="en-US" sz="3600" cap="small" dirty="0" smtClean="0"/>
              <a:t>Father</a:t>
            </a:r>
            <a:endParaRPr lang="en-US" sz="3600" cap="small" dirty="0"/>
          </a:p>
        </p:txBody>
      </p:sp>
      <p:sp>
        <p:nvSpPr>
          <p:cNvPr id="3" name="Content Placeholder 2"/>
          <p:cNvSpPr>
            <a:spLocks noGrp="1"/>
          </p:cNvSpPr>
          <p:nvPr>
            <p:ph sz="half" idx="2"/>
          </p:nvPr>
        </p:nvSpPr>
        <p:spPr/>
        <p:txBody>
          <a:bodyPr>
            <a:normAutofit/>
          </a:bodyPr>
          <a:lstStyle/>
          <a:p>
            <a:pPr marL="0" indent="0" algn="ctr">
              <a:buFont typeface="Arial" charset="0"/>
              <a:buNone/>
              <a:defRPr/>
            </a:pPr>
            <a:r>
              <a:rPr lang="en-US" sz="8800" dirty="0" smtClean="0"/>
              <a:t>10</a:t>
            </a:r>
            <a:endParaRPr lang="en-US" sz="8800" dirty="0"/>
          </a:p>
        </p:txBody>
      </p:sp>
      <p:sp>
        <p:nvSpPr>
          <p:cNvPr id="7" name="Text Placeholder 6"/>
          <p:cNvSpPr>
            <a:spLocks noGrp="1"/>
          </p:cNvSpPr>
          <p:nvPr>
            <p:ph type="body" sz="quarter" idx="3"/>
          </p:nvPr>
        </p:nvSpPr>
        <p:spPr/>
        <p:txBody>
          <a:bodyPr>
            <a:noAutofit/>
          </a:bodyPr>
          <a:lstStyle/>
          <a:p>
            <a:pPr algn="ctr"/>
            <a:r>
              <a:rPr lang="en-US" sz="3600" cap="small" dirty="0" smtClean="0"/>
              <a:t>Son</a:t>
            </a:r>
            <a:endParaRPr lang="en-US" sz="3600" cap="small" dirty="0"/>
          </a:p>
        </p:txBody>
      </p:sp>
      <p:sp>
        <p:nvSpPr>
          <p:cNvPr id="8" name="Content Placeholder 7"/>
          <p:cNvSpPr>
            <a:spLocks noGrp="1"/>
          </p:cNvSpPr>
          <p:nvPr>
            <p:ph sz="quarter" idx="4"/>
          </p:nvPr>
        </p:nvSpPr>
        <p:spPr>
          <a:xfrm>
            <a:off x="4645025" y="2174874"/>
            <a:ext cx="4041775" cy="4307853"/>
          </a:xfrm>
        </p:spPr>
        <p:txBody>
          <a:bodyPr>
            <a:normAutofit/>
          </a:bodyPr>
          <a:lstStyle/>
          <a:p>
            <a:pPr marL="0" indent="0" algn="ctr">
              <a:buNone/>
            </a:pPr>
            <a:r>
              <a:rPr lang="en-US" sz="8800" dirty="0" smtClean="0"/>
              <a:t>9</a:t>
            </a:r>
            <a:endParaRPr lang="en-US" sz="8800" dirty="0"/>
          </a:p>
        </p:txBody>
      </p:sp>
    </p:spTree>
    <p:extLst>
      <p:ext uri="{BB962C8B-B14F-4D97-AF65-F5344CB8AC3E}">
        <p14:creationId xmlns:p14="http://schemas.microsoft.com/office/powerpoint/2010/main" val="15098838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rtlCol="0">
            <a:normAutofit/>
          </a:bodyPr>
          <a:lstStyle/>
          <a:p>
            <a:pPr eaLnBrk="1" fontAlgn="auto" hangingPunct="1">
              <a:spcAft>
                <a:spcPts val="0"/>
              </a:spcAft>
              <a:buFont typeface="Arial"/>
              <a:buNone/>
              <a:defRPr/>
            </a:pPr>
            <a:endParaRPr lang="en-US" cap="small" dirty="0">
              <a:solidFill>
                <a:srgbClr val="000090"/>
              </a:solidFill>
              <a:latin typeface="Times New Roman"/>
              <a:cs typeface="Times New Roman"/>
            </a:endParaRPr>
          </a:p>
        </p:txBody>
      </p:sp>
      <p:pic>
        <p:nvPicPr>
          <p:cNvPr id="2" name="Picture 1" descr="Einar Eric.jpg"/>
          <p:cNvPicPr>
            <a:picLocks noChangeAspect="1"/>
          </p:cNvPicPr>
          <p:nvPr/>
        </p:nvPicPr>
        <p:blipFill rotWithShape="1">
          <a:blip r:embed="rId3">
            <a:extLst>
              <a:ext uri="{28A0092B-C50C-407E-A947-70E740481C1C}">
                <a14:useLocalDpi xmlns:a14="http://schemas.microsoft.com/office/drawing/2010/main" val="0"/>
              </a:ext>
            </a:extLst>
          </a:blip>
          <a:srcRect t="19729" r="37536"/>
          <a:stretch/>
        </p:blipFill>
        <p:spPr>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Slide Number Placeholder 3"/>
          <p:cNvSpPr>
            <a:spLocks noGrp="1"/>
          </p:cNvSpPr>
          <p:nvPr>
            <p:ph type="sldNum" sz="quarter" idx="12"/>
          </p:nvPr>
        </p:nvSpPr>
        <p:spPr/>
        <p:txBody>
          <a:bodyPr/>
          <a:lstStyle/>
          <a:p>
            <a:pPr>
              <a:defRPr/>
            </a:pPr>
            <a:fld id="{0D1D2316-7675-9D4A-9020-E8538B7E9A83}" type="slidenum">
              <a:rPr lang="en-US" smtClean="0"/>
              <a:pPr>
                <a:defRPr/>
              </a:pPr>
              <a:t>28</a:t>
            </a:fld>
            <a:endParaRPr lang="en-US"/>
          </a:p>
        </p:txBody>
      </p:sp>
    </p:spTree>
    <p:extLst>
      <p:ext uri="{BB962C8B-B14F-4D97-AF65-F5344CB8AC3E}">
        <p14:creationId xmlns:p14="http://schemas.microsoft.com/office/powerpoint/2010/main" val="3685068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a:bodyPr>
          <a:lstStyle/>
          <a:p>
            <a:pPr lvl="1" eaLnBrk="1" fontAlgn="auto" hangingPunct="1">
              <a:spcAft>
                <a:spcPts val="0"/>
              </a:spcAft>
              <a:buFont typeface="Arial"/>
              <a:buNone/>
              <a:defRPr/>
            </a:pPr>
            <a:endParaRPr lang="en-US" cap="small" dirty="0" smtClean="0">
              <a:solidFill>
                <a:srgbClr val="000000"/>
              </a:solidFill>
              <a:latin typeface="Times New Roman"/>
              <a:ea typeface="+mn-ea"/>
              <a:cs typeface="Times New Roman"/>
            </a:endParaRPr>
          </a:p>
          <a:p>
            <a:pPr eaLnBrk="1" fontAlgn="auto" hangingPunct="1">
              <a:spcAft>
                <a:spcPts val="0"/>
              </a:spcAft>
              <a:buFont typeface="Arial"/>
              <a:buNone/>
              <a:defRPr/>
            </a:pPr>
            <a:r>
              <a:rPr lang="en-US" b="1" cap="small" dirty="0" smtClean="0">
                <a:latin typeface="Times New Roman"/>
                <a:ea typeface="+mn-ea"/>
                <a:cs typeface="Times New Roman"/>
              </a:rPr>
              <a:t>Ashley Picture</a:t>
            </a:r>
          </a:p>
          <a:p>
            <a:pPr eaLnBrk="1" fontAlgn="auto" hangingPunct="1">
              <a:spcAft>
                <a:spcPts val="0"/>
              </a:spcAft>
              <a:buFont typeface="Arial"/>
              <a:buNone/>
              <a:defRPr/>
            </a:pPr>
            <a:endParaRPr lang="en-US" cap="small" dirty="0">
              <a:latin typeface="Times New Roman"/>
              <a:ea typeface="+mn-ea"/>
              <a:cs typeface="Times New Roman"/>
            </a:endParaRPr>
          </a:p>
          <a:p>
            <a:pPr eaLnBrk="1" fontAlgn="auto" hangingPunct="1">
              <a:spcAft>
                <a:spcPts val="0"/>
              </a:spcAft>
              <a:buFont typeface="Arial"/>
              <a:buNone/>
              <a:defRPr/>
            </a:pPr>
            <a:endParaRPr lang="en-US" cap="small" dirty="0">
              <a:latin typeface="Times New Roman"/>
              <a:ea typeface="+mn-ea"/>
              <a:cs typeface="Times New Roman"/>
            </a:endParaRPr>
          </a:p>
        </p:txBody>
      </p:sp>
      <p:pic>
        <p:nvPicPr>
          <p:cNvPr id="2" name="Picture 1" descr="Ashl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70053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v</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417504" cy="5851525"/>
          </a:xfrm>
          <a:prstGeom prst="rect">
            <a:avLst/>
          </a:prstGeom>
          <a:noFill/>
          <a:ln>
            <a:noFill/>
          </a:ln>
        </p:spPr>
      </p:pic>
    </p:spTree>
    <p:extLst>
      <p:ext uri="{BB962C8B-B14F-4D97-AF65-F5344CB8AC3E}">
        <p14:creationId xmlns:p14="http://schemas.microsoft.com/office/powerpoint/2010/main" val="308608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8"/>
          <p:cNvSpPr>
            <a:spLocks noGrp="1"/>
          </p:cNvSpPr>
          <p:nvPr>
            <p:ph idx="1"/>
          </p:nvPr>
        </p:nvSpPr>
        <p:spPr>
          <a:xfrm>
            <a:off x="457200" y="228600"/>
            <a:ext cx="8229600" cy="5897563"/>
          </a:xfrm>
        </p:spPr>
        <p:txBody>
          <a:bodyPr/>
          <a:lstStyle/>
          <a:p>
            <a:endParaRPr lang="en-US">
              <a:latin typeface="Calibri" charset="0"/>
            </a:endParaRPr>
          </a:p>
        </p:txBody>
      </p:sp>
      <p:pic>
        <p:nvPicPr>
          <p:cNvPr id="50178" name="Picture 9" descr="cake and dad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925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a:bodyPr>
          <a:lstStyle/>
          <a:p>
            <a:pPr lvl="1" eaLnBrk="1" fontAlgn="auto" hangingPunct="1">
              <a:spcAft>
                <a:spcPts val="0"/>
              </a:spcAft>
              <a:buFont typeface="Arial"/>
              <a:buNone/>
              <a:defRPr/>
            </a:pPr>
            <a:r>
              <a:rPr lang="en-US" sz="8000" cap="small" dirty="0" smtClean="0">
                <a:solidFill>
                  <a:srgbClr val="000000"/>
                </a:solidFill>
                <a:latin typeface="+mj-lt"/>
                <a:cs typeface="Times New Roman"/>
              </a:rPr>
              <a:t>Ace Score</a:t>
            </a:r>
          </a:p>
          <a:p>
            <a:pPr lvl="1" eaLnBrk="1" fontAlgn="auto" hangingPunct="1">
              <a:spcAft>
                <a:spcPts val="0"/>
              </a:spcAft>
              <a:buFont typeface="Arial"/>
              <a:buNone/>
              <a:defRPr/>
            </a:pPr>
            <a:r>
              <a:rPr lang="en-US" sz="8000" cap="small" dirty="0" smtClean="0">
                <a:solidFill>
                  <a:srgbClr val="000000"/>
                </a:solidFill>
                <a:latin typeface="+mj-lt"/>
                <a:cs typeface="Times New Roman"/>
              </a:rPr>
              <a:t>Daughter</a:t>
            </a:r>
          </a:p>
          <a:p>
            <a:pPr lvl="1" eaLnBrk="1" fontAlgn="auto" hangingPunct="1">
              <a:spcAft>
                <a:spcPts val="0"/>
              </a:spcAft>
              <a:buFont typeface="Arial"/>
              <a:buNone/>
              <a:defRPr/>
            </a:pPr>
            <a:r>
              <a:rPr lang="en-US" sz="9600" b="1" cap="small" dirty="0" smtClean="0">
                <a:solidFill>
                  <a:srgbClr val="FF0000"/>
                </a:solidFill>
                <a:latin typeface="+mj-lt"/>
                <a:cs typeface="Times New Roman"/>
              </a:rPr>
              <a:t>0 </a:t>
            </a:r>
          </a:p>
          <a:p>
            <a:pPr eaLnBrk="1" fontAlgn="auto" hangingPunct="1">
              <a:spcAft>
                <a:spcPts val="0"/>
              </a:spcAft>
              <a:buFont typeface="Arial"/>
              <a:buNone/>
              <a:defRPr/>
            </a:pPr>
            <a:endParaRPr lang="en-US" cap="small" dirty="0" smtClean="0">
              <a:latin typeface="Times New Roman"/>
              <a:ea typeface="+mn-ea"/>
              <a:cs typeface="Times New Roman"/>
            </a:endParaRPr>
          </a:p>
          <a:p>
            <a:pPr eaLnBrk="1" fontAlgn="auto" hangingPunct="1">
              <a:spcAft>
                <a:spcPts val="0"/>
              </a:spcAft>
              <a:buFont typeface="Arial"/>
              <a:buNone/>
              <a:defRPr/>
            </a:pPr>
            <a:endParaRPr lang="en-US" cap="small" dirty="0">
              <a:latin typeface="Times New Roman"/>
              <a:ea typeface="+mn-ea"/>
              <a:cs typeface="Times New Roman"/>
            </a:endParaRPr>
          </a:p>
          <a:p>
            <a:pPr eaLnBrk="1" fontAlgn="auto" hangingPunct="1">
              <a:spcAft>
                <a:spcPts val="0"/>
              </a:spcAft>
              <a:buFont typeface="Arial"/>
              <a:buNone/>
              <a:defRPr/>
            </a:pPr>
            <a:endParaRPr lang="en-US" cap="small" dirty="0">
              <a:latin typeface="Times New Roman"/>
              <a:ea typeface="+mn-ea"/>
              <a:cs typeface="Times New Roman"/>
            </a:endParaRPr>
          </a:p>
        </p:txBody>
      </p:sp>
    </p:spTree>
    <p:extLst>
      <p:ext uri="{BB962C8B-B14F-4D97-AF65-F5344CB8AC3E}">
        <p14:creationId xmlns:p14="http://schemas.microsoft.com/office/powerpoint/2010/main" val="1856730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3538"/>
            <a:ext cx="8229600" cy="5762625"/>
          </a:xfrm>
        </p:spPr>
        <p:txBody>
          <a:bodyPr>
            <a:normAutofit fontScale="55000" lnSpcReduction="20000"/>
          </a:bodyPr>
          <a:lstStyle/>
          <a:p>
            <a:pPr marL="0" indent="0" algn="ctr">
              <a:buFont typeface="Arial" charset="0"/>
              <a:buNone/>
              <a:defRPr/>
            </a:pPr>
            <a:r>
              <a:rPr lang="en-US" sz="7700" cap="small" dirty="0" smtClean="0">
                <a:latin typeface="+mj-lt"/>
                <a:cs typeface="Times New Roman"/>
              </a:rPr>
              <a:t>Secondary Traumatic Stress</a:t>
            </a:r>
          </a:p>
          <a:p>
            <a:pPr marL="0" indent="0" algn="ctr">
              <a:buFont typeface="Arial" charset="0"/>
              <a:buNone/>
              <a:defRPr/>
            </a:pPr>
            <a:r>
              <a:rPr lang="en-US" sz="7700" cap="small" dirty="0" smtClean="0">
                <a:latin typeface="+mj-lt"/>
                <a:cs typeface="Times New Roman"/>
              </a:rPr>
              <a:t>Therapeutic Workers</a:t>
            </a:r>
          </a:p>
          <a:p>
            <a:pPr marL="0" indent="0" algn="ctr">
              <a:buFont typeface="Arial" charset="0"/>
              <a:buNone/>
              <a:defRPr/>
            </a:pPr>
            <a:r>
              <a:rPr lang="en-US" sz="6400" cap="small" dirty="0" smtClean="0">
                <a:solidFill>
                  <a:srgbClr val="FF0000"/>
                </a:solidFill>
                <a:latin typeface="+mj-lt"/>
                <a:cs typeface="Times New Roman"/>
              </a:rPr>
              <a:t>“A Persistent Raised Stress Response”</a:t>
            </a:r>
          </a:p>
          <a:p>
            <a:pPr marL="0" indent="0" algn="ctr">
              <a:buFont typeface="Arial" charset="0"/>
              <a:buNone/>
              <a:defRPr/>
            </a:pPr>
            <a:endParaRPr lang="en-US" sz="4800" dirty="0">
              <a:latin typeface="Times New Roman"/>
              <a:cs typeface="Times New Roman"/>
            </a:endParaRPr>
          </a:p>
          <a:p>
            <a:pPr marL="0" indent="0">
              <a:buFont typeface="Arial" charset="0"/>
              <a:buNone/>
              <a:defRPr/>
            </a:pPr>
            <a:r>
              <a:rPr lang="en-US" sz="6500" dirty="0"/>
              <a:t>Meta-Analysis of Risk Factors for Secondary Traumatic Stress in Therapeutic Work with Trauma Victims.</a:t>
            </a:r>
            <a:br>
              <a:rPr lang="en-US" sz="6500" dirty="0"/>
            </a:br>
            <a:endParaRPr lang="en-US" sz="6500" dirty="0" smtClean="0"/>
          </a:p>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r>
              <a:rPr lang="en-US" dirty="0" smtClean="0"/>
              <a:t>Jennifer </a:t>
            </a:r>
            <a:r>
              <a:rPr lang="en-US" dirty="0"/>
              <a:t>M. </a:t>
            </a:r>
            <a:r>
              <a:rPr lang="en-US" dirty="0" err="1"/>
              <a:t>Hensel</a:t>
            </a:r>
            <a:r>
              <a:rPr lang="en-US" dirty="0"/>
              <a:t>, Carlos Ruiz, Caitlin Finney, and Carolyn S. </a:t>
            </a:r>
            <a:r>
              <a:rPr lang="en-US" dirty="0" err="1"/>
              <a:t>Dewa</a:t>
            </a:r>
            <a:r>
              <a:rPr lang="en-US" dirty="0"/>
              <a:t>. All out of Toronto, Ontario, Canada.</a:t>
            </a:r>
            <a:br>
              <a:rPr lang="en-US" dirty="0"/>
            </a:br>
            <a:r>
              <a:rPr lang="en-US" dirty="0"/>
              <a:t>Volume 28, Number 2, April 2015 of the Journal of Traumatic Stress. Published by the International Society for Traumatic Stress Studies. </a:t>
            </a:r>
          </a:p>
          <a:p>
            <a:pPr marL="0" indent="0" algn="ctr">
              <a:buFont typeface="Arial" charset="0"/>
              <a:buNone/>
              <a:defRPr/>
            </a:pPr>
            <a:endParaRPr lang="en-US" dirty="0">
              <a:latin typeface="Times New Roman"/>
              <a:cs typeface="Times New Roman"/>
            </a:endParaRPr>
          </a:p>
        </p:txBody>
      </p:sp>
    </p:spTree>
    <p:extLst>
      <p:ext uri="{BB962C8B-B14F-4D97-AF65-F5344CB8AC3E}">
        <p14:creationId xmlns:p14="http://schemas.microsoft.com/office/powerpoint/2010/main" val="37513464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900" cap="small" dirty="0">
                <a:latin typeface="Franklin Gothic Book" charset="0"/>
              </a:rPr>
              <a:t>Adverse Childhood Experiences Study </a:t>
            </a:r>
            <a:r>
              <a:rPr lang="en-US" sz="4000" dirty="0">
                <a:latin typeface="Franklin Gothic Book" charset="0"/>
              </a:rPr>
              <a:t>(ACES</a:t>
            </a:r>
            <a:r>
              <a:rPr lang="en-US" sz="4000" dirty="0" smtClean="0">
                <a:latin typeface="Franklin Gothic Book" charset="0"/>
              </a:rPr>
              <a:t>)  </a:t>
            </a:r>
            <a:r>
              <a:rPr lang="en-US" sz="6700" dirty="0" smtClean="0">
                <a:solidFill>
                  <a:srgbClr val="FF0000"/>
                </a:solidFill>
                <a:latin typeface="Franklin Gothic Book" charset="0"/>
              </a:rPr>
              <a:t>6000+</a:t>
            </a:r>
            <a:endParaRPr lang="en-US" sz="6700" cap="small" dirty="0">
              <a:solidFill>
                <a:srgbClr val="FF0000"/>
              </a:solidFill>
              <a:latin typeface="Times New Roman"/>
              <a:cs typeface="Times New Roman"/>
            </a:endParaRPr>
          </a:p>
        </p:txBody>
      </p:sp>
      <p:sp>
        <p:nvSpPr>
          <p:cNvPr id="3" name="Content Placeholder 2"/>
          <p:cNvSpPr>
            <a:spLocks noGrp="1"/>
          </p:cNvSpPr>
          <p:nvPr>
            <p:ph sz="half" idx="1"/>
          </p:nvPr>
        </p:nvSpPr>
        <p:spPr>
          <a:xfrm>
            <a:off x="457200" y="1417638"/>
            <a:ext cx="4038600" cy="3913187"/>
          </a:xfrm>
        </p:spPr>
        <p:txBody>
          <a:bodyPr>
            <a:normAutofit fontScale="92500"/>
          </a:bodyPr>
          <a:lstStyle/>
          <a:p>
            <a:pPr>
              <a:defRPr/>
            </a:pPr>
            <a:endParaRPr lang="en-US" sz="2400" dirty="0" smtClean="0">
              <a:latin typeface="Franklin Gothic Book" charset="0"/>
            </a:endParaRPr>
          </a:p>
          <a:p>
            <a:pPr>
              <a:defRPr/>
            </a:pPr>
            <a:r>
              <a:rPr lang="en-US" sz="2400" dirty="0" smtClean="0">
                <a:latin typeface="Franklin Gothic Book" charset="0"/>
              </a:rPr>
              <a:t>Physical abuse by a parent </a:t>
            </a:r>
          </a:p>
          <a:p>
            <a:pPr>
              <a:defRPr/>
            </a:pPr>
            <a:r>
              <a:rPr lang="en-US" sz="2400" dirty="0" smtClean="0">
                <a:latin typeface="Franklin Gothic Book" charset="0"/>
              </a:rPr>
              <a:t>Emotional abuse by a parent </a:t>
            </a:r>
          </a:p>
          <a:p>
            <a:pPr>
              <a:defRPr/>
            </a:pPr>
            <a:r>
              <a:rPr lang="en-US" sz="2400" dirty="0" smtClean="0">
                <a:latin typeface="Franklin Gothic Book" charset="0"/>
              </a:rPr>
              <a:t>Sexual abuse by anyone </a:t>
            </a:r>
          </a:p>
          <a:p>
            <a:pPr>
              <a:defRPr/>
            </a:pPr>
            <a:r>
              <a:rPr lang="en-US" sz="2400" dirty="0" smtClean="0">
                <a:latin typeface="Franklin Gothic Book" charset="0"/>
              </a:rPr>
              <a:t>An alcohol and/or drug abuser in the household </a:t>
            </a:r>
          </a:p>
          <a:p>
            <a:pPr>
              <a:defRPr/>
            </a:pPr>
            <a:r>
              <a:rPr lang="en-US" sz="2400" dirty="0" smtClean="0">
                <a:latin typeface="Franklin Gothic Book" charset="0"/>
              </a:rPr>
              <a:t>An incarcerated household member </a:t>
            </a:r>
          </a:p>
          <a:p>
            <a:pPr>
              <a:defRPr/>
            </a:pPr>
            <a:endParaRPr lang="en-US" sz="1400" dirty="0" smtClean="0">
              <a:latin typeface="Franklin Gothic Book" charset="0"/>
            </a:endParaRPr>
          </a:p>
          <a:p>
            <a:pPr marL="0" indent="0">
              <a:buNone/>
              <a:defRPr/>
            </a:pPr>
            <a:r>
              <a:rPr lang="en-US" cap="small" dirty="0" smtClean="0">
                <a:latin typeface="Times New Roman"/>
              </a:rPr>
              <a:t>                                               </a:t>
            </a:r>
            <a:endParaRPr lang="en-US" cap="small" dirty="0">
              <a:latin typeface="Times New Roman"/>
            </a:endParaRPr>
          </a:p>
        </p:txBody>
      </p:sp>
      <p:sp>
        <p:nvSpPr>
          <p:cNvPr id="38915" name="Content Placeholder 3"/>
          <p:cNvSpPr>
            <a:spLocks noGrp="1"/>
          </p:cNvSpPr>
          <p:nvPr>
            <p:ph sz="half" idx="2"/>
          </p:nvPr>
        </p:nvSpPr>
        <p:spPr>
          <a:xfrm>
            <a:off x="4648200" y="1417638"/>
            <a:ext cx="4038600" cy="3395662"/>
          </a:xfrm>
        </p:spPr>
        <p:txBody>
          <a:bodyPr>
            <a:normAutofit fontScale="92500"/>
          </a:bodyPr>
          <a:lstStyle/>
          <a:p>
            <a:endParaRPr lang="en-US" sz="2400" dirty="0">
              <a:latin typeface="Franklin Gothic Book" charset="0"/>
            </a:endParaRPr>
          </a:p>
          <a:p>
            <a:r>
              <a:rPr lang="en-US" sz="2400" dirty="0">
                <a:latin typeface="Franklin Gothic Book" charset="0"/>
              </a:rPr>
              <a:t>Someone who is chronically depressed, mentally ill, institutionalized, or suicidal </a:t>
            </a:r>
          </a:p>
          <a:p>
            <a:r>
              <a:rPr lang="en-US" sz="2400" dirty="0">
                <a:latin typeface="Franklin Gothic Book" charset="0"/>
              </a:rPr>
              <a:t>Domestic violence </a:t>
            </a:r>
          </a:p>
          <a:p>
            <a:r>
              <a:rPr lang="en-US" sz="2400" dirty="0">
                <a:latin typeface="Franklin Gothic Book" charset="0"/>
              </a:rPr>
              <a:t>Loss of a parent </a:t>
            </a:r>
          </a:p>
          <a:p>
            <a:r>
              <a:rPr lang="en-US" sz="2400" dirty="0">
                <a:latin typeface="Franklin Gothic Book" charset="0"/>
              </a:rPr>
              <a:t>Emotional neglect </a:t>
            </a:r>
          </a:p>
          <a:p>
            <a:r>
              <a:rPr lang="en-US" sz="2400" dirty="0">
                <a:latin typeface="Franklin Gothic Book" charset="0"/>
              </a:rPr>
              <a:t>Physical neglect </a:t>
            </a:r>
          </a:p>
          <a:p>
            <a:endParaRPr lang="en-US" dirty="0">
              <a:latin typeface="Calibri" charset="0"/>
            </a:endParaRPr>
          </a:p>
        </p:txBody>
      </p:sp>
      <p:sp>
        <p:nvSpPr>
          <p:cNvPr id="6" name="Slide Number Placeholder 5"/>
          <p:cNvSpPr>
            <a:spLocks noGrp="1"/>
          </p:cNvSpPr>
          <p:nvPr>
            <p:ph type="sldNum" sz="quarter" idx="12"/>
          </p:nvPr>
        </p:nvSpPr>
        <p:spPr/>
        <p:txBody>
          <a:bodyPr/>
          <a:lstStyle/>
          <a:p>
            <a:pPr>
              <a:defRPr/>
            </a:pPr>
            <a:fld id="{64DF316B-8E6C-9A41-AE66-7228A8C4A87D}" type="slidenum">
              <a:rPr lang="en-US" smtClean="0"/>
              <a:pPr>
                <a:defRPr/>
              </a:pPr>
              <a:t>5</a:t>
            </a:fld>
            <a:endParaRPr lang="en-US"/>
          </a:p>
        </p:txBody>
      </p:sp>
      <p:sp>
        <p:nvSpPr>
          <p:cNvPr id="38917" name="TextBox 6"/>
          <p:cNvSpPr txBox="1">
            <a:spLocks noChangeArrowheads="1"/>
          </p:cNvSpPr>
          <p:nvPr/>
        </p:nvSpPr>
        <p:spPr bwMode="auto">
          <a:xfrm>
            <a:off x="266700" y="5330825"/>
            <a:ext cx="8588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err="1">
                <a:latin typeface="Franklin Gothic Book" charset="0"/>
              </a:rPr>
              <a:t>Felitti</a:t>
            </a:r>
            <a:r>
              <a:rPr lang="en-US" sz="1800" dirty="0">
                <a:latin typeface="Franklin Gothic Book" charset="0"/>
              </a:rPr>
              <a:t>, V. J., </a:t>
            </a:r>
            <a:r>
              <a:rPr lang="en-US" sz="1800" dirty="0" err="1">
                <a:latin typeface="Franklin Gothic Book" charset="0"/>
              </a:rPr>
              <a:t>Anda</a:t>
            </a:r>
            <a:r>
              <a:rPr lang="en-US" sz="1800" dirty="0">
                <a:latin typeface="Franklin Gothic Book" charset="0"/>
              </a:rPr>
              <a:t>, R. F., </a:t>
            </a:r>
            <a:r>
              <a:rPr lang="en-US" sz="1800" dirty="0" err="1">
                <a:latin typeface="Franklin Gothic Book" charset="0"/>
              </a:rPr>
              <a:t>Nordenberg</a:t>
            </a:r>
            <a:r>
              <a:rPr lang="en-US" sz="1800" dirty="0">
                <a:latin typeface="Franklin Gothic Book" charset="0"/>
              </a:rPr>
              <a:t>, D.F., Williamson, D. F., Spitz, A.M., Edwards, V., et al. (1998). Relationship of childhood abuse and household dysfunction to many of the leading causes of death: The Adverse Childhood Experiences (ACE) Study.</a:t>
            </a:r>
            <a:r>
              <a:rPr lang="en-US" sz="1800" i="1" dirty="0">
                <a:latin typeface="Franklin Gothic Book" charset="0"/>
              </a:rPr>
              <a:t> American Journal of Preventative Medicine, 14</a:t>
            </a:r>
            <a:r>
              <a:rPr lang="en-US" sz="1800" dirty="0">
                <a:latin typeface="Franklin Gothic Book" charset="0"/>
              </a:rPr>
              <a:t>(4), 245-258. </a:t>
            </a:r>
          </a:p>
        </p:txBody>
      </p:sp>
    </p:spTree>
    <p:extLst>
      <p:ext uri="{BB962C8B-B14F-4D97-AF65-F5344CB8AC3E}">
        <p14:creationId xmlns:p14="http://schemas.microsoft.com/office/powerpoint/2010/main" val="7965482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533400"/>
            <a:ext cx="404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487363" y="1181100"/>
            <a:ext cx="8199437" cy="876300"/>
          </a:xfrm>
          <a:prstGeom prst="rect">
            <a:avLst/>
          </a:prstGeom>
          <a:noFill/>
          <a:ln w="9525">
            <a:noFill/>
            <a:miter lim="800000"/>
            <a:headEnd/>
            <a:tailEnd/>
          </a:ln>
          <a:effectLst/>
        </p:spPr>
        <p:txBody>
          <a:bodyPr anchor="ctr"/>
          <a:lstStyle/>
          <a:p>
            <a:pPr algn="ctr" defTabSz="914400" eaLnBrk="0" hangingPunct="0">
              <a:defRPr/>
            </a:pPr>
            <a:r>
              <a:rPr lang="en-US" sz="2400" b="1" kern="0" dirty="0">
                <a:solidFill>
                  <a:srgbClr val="C0504D">
                    <a:lumMod val="75000"/>
                  </a:srgbClr>
                </a:solidFill>
                <a:effectLst>
                  <a:outerShdw blurRad="38100" dist="38100" dir="2700000" algn="tl">
                    <a:srgbClr val="FFFFFF"/>
                  </a:outerShdw>
                </a:effectLst>
                <a:latin typeface="Calibri"/>
              </a:rPr>
              <a:t>Risk Factors for Adult Heart Disease are Embedded in Adverse Childhood Experiences</a:t>
            </a:r>
            <a:r>
              <a:rPr lang="en-US" sz="2400" b="1" kern="0" dirty="0">
                <a:solidFill>
                  <a:srgbClr val="C0504D">
                    <a:lumMod val="75000"/>
                  </a:srgbClr>
                </a:solidFill>
                <a:latin typeface="Calibri"/>
              </a:rPr>
              <a:t> </a:t>
            </a:r>
          </a:p>
        </p:txBody>
      </p:sp>
      <p:sp>
        <p:nvSpPr>
          <p:cNvPr id="4" name="Text Box 3"/>
          <p:cNvSpPr txBox="1">
            <a:spLocks noChangeArrowheads="1"/>
          </p:cNvSpPr>
          <p:nvPr/>
        </p:nvSpPr>
        <p:spPr bwMode="auto">
          <a:xfrm>
            <a:off x="3916363" y="6167438"/>
            <a:ext cx="1308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1"/>
                </a:solidFill>
                <a:latin typeface="Arial" pitchFamily="34" charset="0"/>
              </a:defRPr>
            </a:lvl1pPr>
            <a:lvl2pPr marL="742950" indent="-285750" eaLnBrk="0" hangingPunct="0">
              <a:defRPr sz="3200" b="1" i="1">
                <a:solidFill>
                  <a:schemeClr val="tx1"/>
                </a:solidFill>
                <a:latin typeface="Arial" pitchFamily="34" charset="0"/>
              </a:defRPr>
            </a:lvl2pPr>
            <a:lvl3pPr marL="1143000" indent="-228600" eaLnBrk="0" hangingPunct="0">
              <a:defRPr sz="3200" b="1" i="1">
                <a:solidFill>
                  <a:schemeClr val="tx1"/>
                </a:solidFill>
                <a:latin typeface="Arial" pitchFamily="34" charset="0"/>
              </a:defRPr>
            </a:lvl3pPr>
            <a:lvl4pPr marL="1600200" indent="-228600" eaLnBrk="0" hangingPunct="0">
              <a:defRPr sz="3200" b="1" i="1">
                <a:solidFill>
                  <a:schemeClr val="tx1"/>
                </a:solidFill>
                <a:latin typeface="Arial" pitchFamily="34" charset="0"/>
              </a:defRPr>
            </a:lvl4pPr>
            <a:lvl5pPr marL="2057400" indent="-228600" eaLnBrk="0" hangingPunct="0">
              <a:defRPr sz="3200" b="1" i="1">
                <a:solidFill>
                  <a:schemeClr val="tx1"/>
                </a:solidFill>
                <a:latin typeface="Arial" pitchFamily="34" charset="0"/>
              </a:defRPr>
            </a:lvl5pPr>
            <a:lvl6pPr marL="2514600" indent="-228600" eaLnBrk="0" fontAlgn="base" hangingPunct="0">
              <a:spcBef>
                <a:spcPct val="0"/>
              </a:spcBef>
              <a:spcAft>
                <a:spcPct val="0"/>
              </a:spcAft>
              <a:defRPr sz="3200" b="1" i="1">
                <a:solidFill>
                  <a:schemeClr val="tx1"/>
                </a:solidFill>
                <a:latin typeface="Arial" pitchFamily="34" charset="0"/>
              </a:defRPr>
            </a:lvl6pPr>
            <a:lvl7pPr marL="2971800" indent="-228600" eaLnBrk="0" fontAlgn="base" hangingPunct="0">
              <a:spcBef>
                <a:spcPct val="0"/>
              </a:spcBef>
              <a:spcAft>
                <a:spcPct val="0"/>
              </a:spcAft>
              <a:defRPr sz="3200" b="1" i="1">
                <a:solidFill>
                  <a:schemeClr val="tx1"/>
                </a:solidFill>
                <a:latin typeface="Arial" pitchFamily="34" charset="0"/>
              </a:defRPr>
            </a:lvl7pPr>
            <a:lvl8pPr marL="3429000" indent="-228600" eaLnBrk="0" fontAlgn="base" hangingPunct="0">
              <a:spcBef>
                <a:spcPct val="0"/>
              </a:spcBef>
              <a:spcAft>
                <a:spcPct val="0"/>
              </a:spcAft>
              <a:defRPr sz="3200" b="1" i="1">
                <a:solidFill>
                  <a:schemeClr val="tx1"/>
                </a:solidFill>
                <a:latin typeface="Arial" pitchFamily="34" charset="0"/>
              </a:defRPr>
            </a:lvl8pPr>
            <a:lvl9pPr marL="3886200" indent="-228600" eaLnBrk="0" fontAlgn="base" hangingPunct="0">
              <a:spcBef>
                <a:spcPct val="0"/>
              </a:spcBef>
              <a:spcAft>
                <a:spcPct val="0"/>
              </a:spcAft>
              <a:defRPr sz="3200" b="1" i="1">
                <a:solidFill>
                  <a:schemeClr val="tx1"/>
                </a:solidFill>
                <a:latin typeface="Arial" pitchFamily="34" charset="0"/>
              </a:defRPr>
            </a:lvl9pPr>
          </a:lstStyle>
          <a:p>
            <a:pPr defTabSz="914400" eaLnBrk="1" hangingPunct="1">
              <a:defRPr/>
            </a:pPr>
            <a:r>
              <a:rPr lang="en-US" sz="1800" b="0" i="0" kern="0" dirty="0">
                <a:solidFill>
                  <a:sysClr val="windowText" lastClr="000000"/>
                </a:solidFill>
              </a:rPr>
              <a:t>     </a:t>
            </a:r>
            <a:r>
              <a:rPr lang="en-US" sz="1800" i="0" kern="0" dirty="0">
                <a:solidFill>
                  <a:sysClr val="windowText" lastClr="000000"/>
                </a:solidFill>
              </a:rPr>
              <a:t> </a:t>
            </a:r>
            <a:r>
              <a:rPr lang="en-US" sz="1800" i="0" kern="0" dirty="0">
                <a:solidFill>
                  <a:sysClr val="windowText" lastClr="000000"/>
                </a:solidFill>
                <a:latin typeface="Verdana" pitchFamily="34" charset="0"/>
              </a:rPr>
              <a:t>ACEs</a:t>
            </a:r>
            <a:endParaRPr lang="en-US" sz="1800" i="0" kern="0" dirty="0">
              <a:solidFill>
                <a:sysClr val="windowText" lastClr="000000"/>
              </a:solidFill>
            </a:endParaRPr>
          </a:p>
        </p:txBody>
      </p:sp>
      <p:sp>
        <p:nvSpPr>
          <p:cNvPr id="5" name="Text Box 4"/>
          <p:cNvSpPr txBox="1">
            <a:spLocks noChangeArrowheads="1"/>
          </p:cNvSpPr>
          <p:nvPr/>
        </p:nvSpPr>
        <p:spPr bwMode="auto">
          <a:xfrm>
            <a:off x="6019800" y="6224588"/>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1"/>
                </a:solidFill>
                <a:latin typeface="Arial" pitchFamily="34" charset="0"/>
              </a:defRPr>
            </a:lvl1pPr>
            <a:lvl2pPr marL="742950" indent="-285750" eaLnBrk="0" hangingPunct="0">
              <a:defRPr sz="3200" b="1" i="1">
                <a:solidFill>
                  <a:schemeClr val="tx1"/>
                </a:solidFill>
                <a:latin typeface="Arial" pitchFamily="34" charset="0"/>
              </a:defRPr>
            </a:lvl2pPr>
            <a:lvl3pPr marL="1143000" indent="-228600" eaLnBrk="0" hangingPunct="0">
              <a:defRPr sz="3200" b="1" i="1">
                <a:solidFill>
                  <a:schemeClr val="tx1"/>
                </a:solidFill>
                <a:latin typeface="Arial" pitchFamily="34" charset="0"/>
              </a:defRPr>
            </a:lvl3pPr>
            <a:lvl4pPr marL="1600200" indent="-228600" eaLnBrk="0" hangingPunct="0">
              <a:defRPr sz="3200" b="1" i="1">
                <a:solidFill>
                  <a:schemeClr val="tx1"/>
                </a:solidFill>
                <a:latin typeface="Arial" pitchFamily="34" charset="0"/>
              </a:defRPr>
            </a:lvl4pPr>
            <a:lvl5pPr marL="2057400" indent="-228600" eaLnBrk="0" hangingPunct="0">
              <a:defRPr sz="3200" b="1" i="1">
                <a:solidFill>
                  <a:schemeClr val="tx1"/>
                </a:solidFill>
                <a:latin typeface="Arial" pitchFamily="34" charset="0"/>
              </a:defRPr>
            </a:lvl5pPr>
            <a:lvl6pPr marL="2514600" indent="-228600" eaLnBrk="0" fontAlgn="base" hangingPunct="0">
              <a:spcBef>
                <a:spcPct val="0"/>
              </a:spcBef>
              <a:spcAft>
                <a:spcPct val="0"/>
              </a:spcAft>
              <a:defRPr sz="3200" b="1" i="1">
                <a:solidFill>
                  <a:schemeClr val="tx1"/>
                </a:solidFill>
                <a:latin typeface="Arial" pitchFamily="34" charset="0"/>
              </a:defRPr>
            </a:lvl6pPr>
            <a:lvl7pPr marL="2971800" indent="-228600" eaLnBrk="0" fontAlgn="base" hangingPunct="0">
              <a:spcBef>
                <a:spcPct val="0"/>
              </a:spcBef>
              <a:spcAft>
                <a:spcPct val="0"/>
              </a:spcAft>
              <a:defRPr sz="3200" b="1" i="1">
                <a:solidFill>
                  <a:schemeClr val="tx1"/>
                </a:solidFill>
                <a:latin typeface="Arial" pitchFamily="34" charset="0"/>
              </a:defRPr>
            </a:lvl7pPr>
            <a:lvl8pPr marL="3429000" indent="-228600" eaLnBrk="0" fontAlgn="base" hangingPunct="0">
              <a:spcBef>
                <a:spcPct val="0"/>
              </a:spcBef>
              <a:spcAft>
                <a:spcPct val="0"/>
              </a:spcAft>
              <a:defRPr sz="3200" b="1" i="1">
                <a:solidFill>
                  <a:schemeClr val="tx1"/>
                </a:solidFill>
                <a:latin typeface="Arial" pitchFamily="34" charset="0"/>
              </a:defRPr>
            </a:lvl8pPr>
            <a:lvl9pPr marL="3886200" indent="-228600" eaLnBrk="0" fontAlgn="base" hangingPunct="0">
              <a:spcBef>
                <a:spcPct val="0"/>
              </a:spcBef>
              <a:spcAft>
                <a:spcPct val="0"/>
              </a:spcAft>
              <a:defRPr sz="3200" b="1" i="1">
                <a:solidFill>
                  <a:schemeClr val="tx1"/>
                </a:solidFill>
                <a:latin typeface="Arial" pitchFamily="34" charset="0"/>
              </a:defRPr>
            </a:lvl9pPr>
          </a:lstStyle>
          <a:p>
            <a:pPr defTabSz="914400" eaLnBrk="1" hangingPunct="1">
              <a:defRPr/>
            </a:pPr>
            <a:r>
              <a:rPr lang="en-US" sz="1800" b="0" i="0" kern="0" dirty="0">
                <a:solidFill>
                  <a:sysClr val="windowText" lastClr="000000"/>
                </a:solidFill>
              </a:rPr>
              <a:t>     </a:t>
            </a:r>
            <a:r>
              <a:rPr lang="en-US" sz="1400" b="0" i="0" kern="0" dirty="0">
                <a:solidFill>
                  <a:sysClr val="windowText" lastClr="000000"/>
                </a:solidFill>
                <a:latin typeface="Verdana" pitchFamily="34" charset="0"/>
              </a:rPr>
              <a:t>Source: Dong et al, 2004</a:t>
            </a:r>
            <a:endParaRPr lang="en-US" sz="1400" i="0" kern="0" dirty="0">
              <a:solidFill>
                <a:sysClr val="windowText" lastClr="000000"/>
              </a:solidFill>
            </a:endParaRPr>
          </a:p>
        </p:txBody>
      </p:sp>
      <p:sp>
        <p:nvSpPr>
          <p:cNvPr id="111621" name="Text Box 5"/>
          <p:cNvSpPr txBox="1">
            <a:spLocks noChangeArrowheads="1"/>
          </p:cNvSpPr>
          <p:nvPr/>
        </p:nvSpPr>
        <p:spPr bwMode="auto">
          <a:xfrm rot="-5400000">
            <a:off x="230188" y="3475037"/>
            <a:ext cx="1582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000000"/>
                </a:solidFill>
                <a:latin typeface="Verdana" charset="0"/>
              </a:rPr>
              <a:t>Odds Ratio</a:t>
            </a:r>
          </a:p>
        </p:txBody>
      </p:sp>
      <p:sp>
        <p:nvSpPr>
          <p:cNvPr id="7" name="Line 7"/>
          <p:cNvSpPr>
            <a:spLocks noChangeShapeType="1"/>
          </p:cNvSpPr>
          <p:nvPr/>
        </p:nvSpPr>
        <p:spPr bwMode="auto">
          <a:xfrm rot="5400000">
            <a:off x="4704557" y="2183606"/>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8" name="Line 8"/>
          <p:cNvSpPr>
            <a:spLocks noChangeShapeType="1"/>
          </p:cNvSpPr>
          <p:nvPr/>
        </p:nvSpPr>
        <p:spPr bwMode="auto">
          <a:xfrm rot="5400000">
            <a:off x="4704557" y="1764506"/>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9" name="Line 9"/>
          <p:cNvSpPr>
            <a:spLocks noChangeShapeType="1"/>
          </p:cNvSpPr>
          <p:nvPr/>
        </p:nvSpPr>
        <p:spPr bwMode="auto">
          <a:xfrm rot="5400000">
            <a:off x="4704557" y="1261269"/>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0" name="Line 10"/>
          <p:cNvSpPr>
            <a:spLocks noChangeShapeType="1"/>
          </p:cNvSpPr>
          <p:nvPr/>
        </p:nvSpPr>
        <p:spPr bwMode="auto">
          <a:xfrm rot="5400000">
            <a:off x="4704557" y="758031"/>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1" name="Line 11"/>
          <p:cNvSpPr>
            <a:spLocks noChangeShapeType="1"/>
          </p:cNvSpPr>
          <p:nvPr/>
        </p:nvSpPr>
        <p:spPr bwMode="auto">
          <a:xfrm rot="5400000">
            <a:off x="4704557" y="254794"/>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2" name="Line 12"/>
          <p:cNvSpPr>
            <a:spLocks noChangeShapeType="1"/>
          </p:cNvSpPr>
          <p:nvPr/>
        </p:nvSpPr>
        <p:spPr bwMode="auto">
          <a:xfrm rot="5400000">
            <a:off x="4704557" y="2602706"/>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3" name="Line 13"/>
          <p:cNvSpPr>
            <a:spLocks noChangeShapeType="1"/>
          </p:cNvSpPr>
          <p:nvPr/>
        </p:nvSpPr>
        <p:spPr bwMode="auto">
          <a:xfrm rot="5400000">
            <a:off x="4704557" y="3021806"/>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4" name="Line 14"/>
          <p:cNvSpPr>
            <a:spLocks noChangeShapeType="1"/>
          </p:cNvSpPr>
          <p:nvPr/>
        </p:nvSpPr>
        <p:spPr bwMode="auto">
          <a:xfrm>
            <a:off x="1993900" y="2455863"/>
            <a:ext cx="0" cy="3268662"/>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5" name="Line 15"/>
          <p:cNvSpPr>
            <a:spLocks noChangeShapeType="1"/>
          </p:cNvSpPr>
          <p:nvPr/>
        </p:nvSpPr>
        <p:spPr bwMode="auto">
          <a:xfrm rot="5400000">
            <a:off x="4529138" y="3189287"/>
            <a:ext cx="0" cy="50704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6" name="AutoShape 16"/>
          <p:cNvSpPr>
            <a:spLocks noChangeArrowheads="1"/>
          </p:cNvSpPr>
          <p:nvPr/>
        </p:nvSpPr>
        <p:spPr bwMode="auto">
          <a:xfrm>
            <a:off x="2344738" y="4718050"/>
            <a:ext cx="611187" cy="1006475"/>
          </a:xfrm>
          <a:prstGeom prst="cube">
            <a:avLst>
              <a:gd name="adj" fmla="val 25000"/>
            </a:avLst>
          </a:prstGeom>
          <a:solidFill>
            <a:srgbClr val="4F81BD"/>
          </a:solidFill>
          <a:ln w="9525">
            <a:solidFill>
              <a:sysClr val="windowText" lastClr="000000"/>
            </a:solidFill>
            <a:miter lim="800000"/>
            <a:headEnd/>
            <a:tailEnd/>
          </a:ln>
        </p:spPr>
        <p:txBody>
          <a:bodyPr wrap="none" anchor="ctr"/>
          <a:lstStyle/>
          <a:p>
            <a:pPr defTabSz="914400" eaLnBrk="0" hangingPunct="0">
              <a:spcBef>
                <a:spcPct val="20000"/>
              </a:spcBef>
              <a:defRPr/>
            </a:pPr>
            <a:endParaRPr lang="en-US" kern="0">
              <a:solidFill>
                <a:sysClr val="windowText" lastClr="000000"/>
              </a:solidFill>
              <a:latin typeface="Calibri"/>
            </a:endParaRPr>
          </a:p>
        </p:txBody>
      </p:sp>
      <p:sp>
        <p:nvSpPr>
          <p:cNvPr id="17" name="AutoShape 17"/>
          <p:cNvSpPr>
            <a:spLocks noChangeArrowheads="1"/>
          </p:cNvSpPr>
          <p:nvPr/>
        </p:nvSpPr>
        <p:spPr bwMode="auto">
          <a:xfrm>
            <a:off x="2955925" y="4549775"/>
            <a:ext cx="612775" cy="1174750"/>
          </a:xfrm>
          <a:prstGeom prst="cube">
            <a:avLst>
              <a:gd name="adj" fmla="val 25000"/>
            </a:avLst>
          </a:prstGeom>
          <a:solidFill>
            <a:srgbClr val="0000FF"/>
          </a:solidFill>
          <a:ln w="9525">
            <a:solidFill>
              <a:sysClr val="windowText" lastClr="000000"/>
            </a:solidFill>
            <a:miter lim="800000"/>
            <a:headEnd/>
            <a:tailEnd/>
          </a:ln>
        </p:spPr>
        <p:txBody>
          <a:bodyPr wrap="none" anchor="ctr"/>
          <a:lstStyle/>
          <a:p>
            <a:pPr defTabSz="914400" eaLnBrk="0" hangingPunct="0">
              <a:spcBef>
                <a:spcPct val="20000"/>
              </a:spcBef>
              <a:defRPr/>
            </a:pPr>
            <a:endParaRPr lang="en-US" kern="0">
              <a:solidFill>
                <a:sysClr val="windowText" lastClr="000000"/>
              </a:solidFill>
              <a:latin typeface="Calibri"/>
            </a:endParaRPr>
          </a:p>
        </p:txBody>
      </p:sp>
      <p:sp>
        <p:nvSpPr>
          <p:cNvPr id="18" name="AutoShape 18"/>
          <p:cNvSpPr>
            <a:spLocks noChangeArrowheads="1"/>
          </p:cNvSpPr>
          <p:nvPr/>
        </p:nvSpPr>
        <p:spPr bwMode="auto">
          <a:xfrm>
            <a:off x="3568700" y="4549775"/>
            <a:ext cx="611188" cy="1174750"/>
          </a:xfrm>
          <a:prstGeom prst="cube">
            <a:avLst>
              <a:gd name="adj" fmla="val 25000"/>
            </a:avLst>
          </a:prstGeom>
          <a:solidFill>
            <a:srgbClr val="800080"/>
          </a:solidFill>
          <a:ln w="9525">
            <a:solidFill>
              <a:sysClr val="windowText" lastClr="000000"/>
            </a:solidFill>
            <a:miter lim="800000"/>
            <a:headEnd/>
            <a:tailEnd/>
          </a:ln>
        </p:spPr>
        <p:txBody>
          <a:bodyPr wrap="none" anchor="ctr"/>
          <a:lstStyle/>
          <a:p>
            <a:pPr defTabSz="914400" eaLnBrk="0" hangingPunct="0">
              <a:spcBef>
                <a:spcPct val="20000"/>
              </a:spcBef>
              <a:defRPr/>
            </a:pPr>
            <a:endParaRPr lang="en-US" kern="0">
              <a:solidFill>
                <a:sysClr val="windowText" lastClr="000000"/>
              </a:solidFill>
              <a:latin typeface="Calibri"/>
            </a:endParaRPr>
          </a:p>
        </p:txBody>
      </p:sp>
      <p:sp>
        <p:nvSpPr>
          <p:cNvPr id="19" name="AutoShape 19"/>
          <p:cNvSpPr>
            <a:spLocks noChangeArrowheads="1"/>
          </p:cNvSpPr>
          <p:nvPr/>
        </p:nvSpPr>
        <p:spPr bwMode="auto">
          <a:xfrm>
            <a:off x="4179888" y="4298950"/>
            <a:ext cx="611187" cy="1425575"/>
          </a:xfrm>
          <a:prstGeom prst="cube">
            <a:avLst>
              <a:gd name="adj" fmla="val 25000"/>
            </a:avLst>
          </a:prstGeom>
          <a:solidFill>
            <a:srgbClr val="952F37"/>
          </a:solidFill>
          <a:ln w="9525">
            <a:solidFill>
              <a:sysClr val="windowText" lastClr="000000"/>
            </a:solidFill>
            <a:miter lim="800000"/>
            <a:headEnd/>
            <a:tailEnd/>
          </a:ln>
        </p:spPr>
        <p:txBody>
          <a:bodyPr wrap="none" anchor="ctr"/>
          <a:lstStyle/>
          <a:p>
            <a:pPr defTabSz="914400" eaLnBrk="0" hangingPunct="0">
              <a:spcBef>
                <a:spcPct val="20000"/>
              </a:spcBef>
              <a:defRPr/>
            </a:pPr>
            <a:endParaRPr lang="en-US" kern="0">
              <a:solidFill>
                <a:sysClr val="windowText" lastClr="000000"/>
              </a:solidFill>
              <a:latin typeface="Calibri"/>
            </a:endParaRPr>
          </a:p>
        </p:txBody>
      </p:sp>
      <p:sp>
        <p:nvSpPr>
          <p:cNvPr id="20" name="AutoShape 20"/>
          <p:cNvSpPr>
            <a:spLocks noChangeArrowheads="1"/>
          </p:cNvSpPr>
          <p:nvPr/>
        </p:nvSpPr>
        <p:spPr bwMode="auto">
          <a:xfrm>
            <a:off x="4791075" y="4214813"/>
            <a:ext cx="612775" cy="1509712"/>
          </a:xfrm>
          <a:prstGeom prst="cube">
            <a:avLst>
              <a:gd name="adj" fmla="val 25000"/>
            </a:avLst>
          </a:prstGeom>
          <a:solidFill>
            <a:srgbClr val="FFBE00"/>
          </a:solidFill>
          <a:ln w="9525">
            <a:solidFill>
              <a:sysClr val="windowText" lastClr="000000"/>
            </a:solidFill>
            <a:miter lim="800000"/>
            <a:headEnd/>
            <a:tailEnd/>
          </a:ln>
        </p:spPr>
        <p:txBody>
          <a:bodyPr wrap="none" anchor="ctr"/>
          <a:lstStyle/>
          <a:p>
            <a:pPr defTabSz="914400" eaLnBrk="0" hangingPunct="0">
              <a:spcBef>
                <a:spcPct val="20000"/>
              </a:spcBef>
              <a:defRPr/>
            </a:pPr>
            <a:endParaRPr lang="en-US" kern="0">
              <a:solidFill>
                <a:sysClr val="windowText" lastClr="000000"/>
              </a:solidFill>
              <a:latin typeface="Calibri"/>
            </a:endParaRPr>
          </a:p>
        </p:txBody>
      </p:sp>
      <p:sp>
        <p:nvSpPr>
          <p:cNvPr id="21" name="AutoShape 21"/>
          <p:cNvSpPr>
            <a:spLocks noChangeArrowheads="1"/>
          </p:cNvSpPr>
          <p:nvPr/>
        </p:nvSpPr>
        <p:spPr bwMode="auto">
          <a:xfrm>
            <a:off x="5403850" y="3879850"/>
            <a:ext cx="611188" cy="1844675"/>
          </a:xfrm>
          <a:prstGeom prst="cube">
            <a:avLst>
              <a:gd name="adj" fmla="val 25000"/>
            </a:avLst>
          </a:prstGeom>
          <a:solidFill>
            <a:srgbClr val="000066"/>
          </a:solidFill>
          <a:ln w="9525">
            <a:solidFill>
              <a:sysClr val="windowText" lastClr="000000"/>
            </a:solidFill>
            <a:miter lim="800000"/>
            <a:headEnd/>
            <a:tailEnd/>
          </a:ln>
        </p:spPr>
        <p:txBody>
          <a:bodyPr wrap="none" anchor="ctr"/>
          <a:lstStyle/>
          <a:p>
            <a:pPr defTabSz="914400" eaLnBrk="0" hangingPunct="0">
              <a:spcBef>
                <a:spcPct val="20000"/>
              </a:spcBef>
              <a:defRPr/>
            </a:pPr>
            <a:endParaRPr lang="en-US" kern="0">
              <a:solidFill>
                <a:sysClr val="windowText" lastClr="000000"/>
              </a:solidFill>
              <a:latin typeface="Calibri"/>
            </a:endParaRPr>
          </a:p>
        </p:txBody>
      </p:sp>
      <p:sp>
        <p:nvSpPr>
          <p:cNvPr id="22" name="AutoShape 22"/>
          <p:cNvSpPr>
            <a:spLocks noChangeArrowheads="1"/>
          </p:cNvSpPr>
          <p:nvPr/>
        </p:nvSpPr>
        <p:spPr bwMode="auto">
          <a:xfrm>
            <a:off x="6015038" y="2620963"/>
            <a:ext cx="612775" cy="3103562"/>
          </a:xfrm>
          <a:prstGeom prst="cube">
            <a:avLst>
              <a:gd name="adj" fmla="val 25000"/>
            </a:avLst>
          </a:prstGeom>
          <a:solidFill>
            <a:srgbClr val="D91107"/>
          </a:solidFill>
          <a:ln w="9525">
            <a:solidFill>
              <a:sysClr val="windowText" lastClr="000000"/>
            </a:solidFill>
            <a:miter lim="800000"/>
            <a:headEnd/>
            <a:tailEnd/>
          </a:ln>
        </p:spPr>
        <p:txBody>
          <a:bodyPr wrap="none" anchor="ctr"/>
          <a:lstStyle/>
          <a:p>
            <a:pPr defTabSz="914400" eaLnBrk="0" hangingPunct="0">
              <a:spcBef>
                <a:spcPct val="20000"/>
              </a:spcBef>
              <a:defRPr/>
            </a:pPr>
            <a:endParaRPr lang="en-US" kern="0">
              <a:solidFill>
                <a:sysClr val="windowText" lastClr="000000"/>
              </a:solidFill>
              <a:latin typeface="Calibri"/>
            </a:endParaRPr>
          </a:p>
        </p:txBody>
      </p:sp>
      <p:sp>
        <p:nvSpPr>
          <p:cNvPr id="23" name="Line 23"/>
          <p:cNvSpPr>
            <a:spLocks noChangeShapeType="1"/>
          </p:cNvSpPr>
          <p:nvPr/>
        </p:nvSpPr>
        <p:spPr bwMode="auto">
          <a:xfrm>
            <a:off x="2170113" y="2297113"/>
            <a:ext cx="0" cy="325913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24" name="Line 24"/>
          <p:cNvSpPr>
            <a:spLocks noChangeShapeType="1"/>
          </p:cNvSpPr>
          <p:nvPr/>
        </p:nvSpPr>
        <p:spPr bwMode="auto">
          <a:xfrm flipH="1">
            <a:off x="1993900" y="5556250"/>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25" name="Line 25"/>
          <p:cNvSpPr>
            <a:spLocks noChangeShapeType="1"/>
          </p:cNvSpPr>
          <p:nvPr/>
        </p:nvSpPr>
        <p:spPr bwMode="auto">
          <a:xfrm flipH="1">
            <a:off x="1993900" y="2286000"/>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26" name="Line 26"/>
          <p:cNvSpPr>
            <a:spLocks noChangeShapeType="1"/>
          </p:cNvSpPr>
          <p:nvPr/>
        </p:nvSpPr>
        <p:spPr bwMode="auto">
          <a:xfrm rot="5400000">
            <a:off x="4704557" y="-248444"/>
            <a:ext cx="0" cy="50688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27" name="Line 27"/>
          <p:cNvSpPr>
            <a:spLocks noChangeShapeType="1"/>
          </p:cNvSpPr>
          <p:nvPr/>
        </p:nvSpPr>
        <p:spPr bwMode="auto">
          <a:xfrm>
            <a:off x="7239000" y="2286000"/>
            <a:ext cx="0" cy="32702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28" name="Line 28"/>
          <p:cNvSpPr>
            <a:spLocks noChangeShapeType="1"/>
          </p:cNvSpPr>
          <p:nvPr/>
        </p:nvSpPr>
        <p:spPr bwMode="auto">
          <a:xfrm flipH="1">
            <a:off x="7064375" y="5556250"/>
            <a:ext cx="174625"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29" name="Line 29"/>
          <p:cNvSpPr>
            <a:spLocks noChangeShapeType="1"/>
          </p:cNvSpPr>
          <p:nvPr/>
        </p:nvSpPr>
        <p:spPr bwMode="auto">
          <a:xfrm flipH="1">
            <a:off x="1993900" y="5137150"/>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30" name="Line 30"/>
          <p:cNvSpPr>
            <a:spLocks noChangeShapeType="1"/>
          </p:cNvSpPr>
          <p:nvPr/>
        </p:nvSpPr>
        <p:spPr bwMode="auto">
          <a:xfrm flipH="1">
            <a:off x="1993900" y="4718050"/>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31" name="Line 31"/>
          <p:cNvSpPr>
            <a:spLocks noChangeShapeType="1"/>
          </p:cNvSpPr>
          <p:nvPr/>
        </p:nvSpPr>
        <p:spPr bwMode="auto">
          <a:xfrm flipH="1">
            <a:off x="1993900" y="4298950"/>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32" name="Line 32"/>
          <p:cNvSpPr>
            <a:spLocks noChangeShapeType="1"/>
          </p:cNvSpPr>
          <p:nvPr/>
        </p:nvSpPr>
        <p:spPr bwMode="auto">
          <a:xfrm flipH="1">
            <a:off x="1993900" y="3795713"/>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33" name="Line 33"/>
          <p:cNvSpPr>
            <a:spLocks noChangeShapeType="1"/>
          </p:cNvSpPr>
          <p:nvPr/>
        </p:nvSpPr>
        <p:spPr bwMode="auto">
          <a:xfrm flipH="1">
            <a:off x="1993900" y="3292475"/>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34" name="Line 34"/>
          <p:cNvSpPr>
            <a:spLocks noChangeShapeType="1"/>
          </p:cNvSpPr>
          <p:nvPr/>
        </p:nvSpPr>
        <p:spPr bwMode="auto">
          <a:xfrm flipH="1">
            <a:off x="1993900" y="2789238"/>
            <a:ext cx="176213" cy="16827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914400">
              <a:defRPr/>
            </a:pPr>
            <a:endParaRPr lang="en-US" kern="0">
              <a:solidFill>
                <a:sysClr val="windowText" lastClr="000000"/>
              </a:solidFill>
              <a:latin typeface="Calibri"/>
            </a:endParaRPr>
          </a:p>
        </p:txBody>
      </p:sp>
      <p:sp>
        <p:nvSpPr>
          <p:cNvPr id="111650" name="Text Box 35"/>
          <p:cNvSpPr txBox="1">
            <a:spLocks noChangeArrowheads="1"/>
          </p:cNvSpPr>
          <p:nvPr/>
        </p:nvSpPr>
        <p:spPr bwMode="auto">
          <a:xfrm>
            <a:off x="2413000" y="5892800"/>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0</a:t>
            </a:r>
            <a:endParaRPr lang="en-US">
              <a:solidFill>
                <a:srgbClr val="000000"/>
              </a:solidFill>
              <a:latin typeface="Times" charset="0"/>
            </a:endParaRPr>
          </a:p>
        </p:txBody>
      </p:sp>
      <p:sp>
        <p:nvSpPr>
          <p:cNvPr id="111651" name="Text Box 36"/>
          <p:cNvSpPr txBox="1">
            <a:spLocks noChangeArrowheads="1"/>
          </p:cNvSpPr>
          <p:nvPr/>
        </p:nvSpPr>
        <p:spPr bwMode="auto">
          <a:xfrm>
            <a:off x="3033713" y="5892800"/>
            <a:ext cx="312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1</a:t>
            </a:r>
            <a:endParaRPr lang="en-US">
              <a:solidFill>
                <a:srgbClr val="000000"/>
              </a:solidFill>
              <a:latin typeface="Times" charset="0"/>
            </a:endParaRPr>
          </a:p>
        </p:txBody>
      </p:sp>
      <p:sp>
        <p:nvSpPr>
          <p:cNvPr id="111652" name="Text Box 37"/>
          <p:cNvSpPr txBox="1">
            <a:spLocks noChangeArrowheads="1"/>
          </p:cNvSpPr>
          <p:nvPr/>
        </p:nvSpPr>
        <p:spPr bwMode="auto">
          <a:xfrm>
            <a:off x="3646488" y="5892800"/>
            <a:ext cx="312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2</a:t>
            </a:r>
            <a:endParaRPr lang="en-US">
              <a:solidFill>
                <a:srgbClr val="000000"/>
              </a:solidFill>
              <a:latin typeface="Times" charset="0"/>
            </a:endParaRPr>
          </a:p>
        </p:txBody>
      </p:sp>
      <p:sp>
        <p:nvSpPr>
          <p:cNvPr id="111653" name="Text Box 38"/>
          <p:cNvSpPr txBox="1">
            <a:spLocks noChangeArrowheads="1"/>
          </p:cNvSpPr>
          <p:nvPr/>
        </p:nvSpPr>
        <p:spPr bwMode="auto">
          <a:xfrm>
            <a:off x="4257675" y="5892800"/>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3</a:t>
            </a:r>
            <a:endParaRPr lang="en-US">
              <a:solidFill>
                <a:srgbClr val="000000"/>
              </a:solidFill>
              <a:latin typeface="Times" charset="0"/>
            </a:endParaRPr>
          </a:p>
        </p:txBody>
      </p:sp>
      <p:sp>
        <p:nvSpPr>
          <p:cNvPr id="111654" name="Text Box 39"/>
          <p:cNvSpPr txBox="1">
            <a:spLocks noChangeArrowheads="1"/>
          </p:cNvSpPr>
          <p:nvPr/>
        </p:nvSpPr>
        <p:spPr bwMode="auto">
          <a:xfrm>
            <a:off x="4870450" y="5892800"/>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4</a:t>
            </a:r>
            <a:endParaRPr lang="en-US">
              <a:solidFill>
                <a:srgbClr val="000000"/>
              </a:solidFill>
              <a:latin typeface="Times" charset="0"/>
            </a:endParaRPr>
          </a:p>
        </p:txBody>
      </p:sp>
      <p:sp>
        <p:nvSpPr>
          <p:cNvPr id="111655" name="Text Box 40"/>
          <p:cNvSpPr txBox="1">
            <a:spLocks noChangeArrowheads="1"/>
          </p:cNvSpPr>
          <p:nvPr/>
        </p:nvSpPr>
        <p:spPr bwMode="auto">
          <a:xfrm>
            <a:off x="5335588" y="5892800"/>
            <a:ext cx="515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5,6</a:t>
            </a:r>
            <a:endParaRPr lang="en-US">
              <a:solidFill>
                <a:srgbClr val="000000"/>
              </a:solidFill>
              <a:latin typeface="Times" charset="0"/>
            </a:endParaRPr>
          </a:p>
        </p:txBody>
      </p:sp>
      <p:sp>
        <p:nvSpPr>
          <p:cNvPr id="111656" name="Text Box 41"/>
          <p:cNvSpPr txBox="1">
            <a:spLocks noChangeArrowheads="1"/>
          </p:cNvSpPr>
          <p:nvPr/>
        </p:nvSpPr>
        <p:spPr bwMode="auto">
          <a:xfrm>
            <a:off x="5948363" y="5892800"/>
            <a:ext cx="515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7,8</a:t>
            </a:r>
            <a:endParaRPr lang="en-US">
              <a:solidFill>
                <a:srgbClr val="000000"/>
              </a:solidFill>
              <a:latin typeface="Times" charset="0"/>
            </a:endParaRPr>
          </a:p>
        </p:txBody>
      </p:sp>
      <p:sp>
        <p:nvSpPr>
          <p:cNvPr id="111657" name="Text Box 42"/>
          <p:cNvSpPr txBox="1">
            <a:spLocks noChangeArrowheads="1"/>
          </p:cNvSpPr>
          <p:nvPr/>
        </p:nvSpPr>
        <p:spPr bwMode="auto">
          <a:xfrm>
            <a:off x="1295400" y="5221288"/>
            <a:ext cx="51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0.5</a:t>
            </a:r>
            <a:endParaRPr lang="en-US">
              <a:solidFill>
                <a:srgbClr val="000000"/>
              </a:solidFill>
              <a:latin typeface="Times" charset="0"/>
            </a:endParaRPr>
          </a:p>
        </p:txBody>
      </p:sp>
      <p:sp>
        <p:nvSpPr>
          <p:cNvPr id="111658" name="Text Box 43"/>
          <p:cNvSpPr txBox="1">
            <a:spLocks noChangeArrowheads="1"/>
          </p:cNvSpPr>
          <p:nvPr/>
        </p:nvSpPr>
        <p:spPr bwMode="auto">
          <a:xfrm>
            <a:off x="1506538" y="4700588"/>
            <a:ext cx="312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r>
              <a:rPr lang="en-US" sz="1600">
                <a:solidFill>
                  <a:srgbClr val="000000"/>
                </a:solidFill>
                <a:latin typeface="Verdana" charset="0"/>
              </a:rPr>
              <a:t>1</a:t>
            </a:r>
            <a:endParaRPr lang="en-US">
              <a:solidFill>
                <a:srgbClr val="000000"/>
              </a:solidFill>
              <a:latin typeface="Times" charset="0"/>
            </a:endParaRPr>
          </a:p>
        </p:txBody>
      </p:sp>
      <p:sp>
        <p:nvSpPr>
          <p:cNvPr id="111659" name="Text Box 44"/>
          <p:cNvSpPr txBox="1">
            <a:spLocks noChangeArrowheads="1"/>
          </p:cNvSpPr>
          <p:nvPr/>
        </p:nvSpPr>
        <p:spPr bwMode="auto">
          <a:xfrm>
            <a:off x="1295400" y="4298950"/>
            <a:ext cx="51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1.5</a:t>
            </a:r>
            <a:endParaRPr lang="en-US">
              <a:solidFill>
                <a:srgbClr val="000000"/>
              </a:solidFill>
              <a:latin typeface="Times" charset="0"/>
            </a:endParaRPr>
          </a:p>
        </p:txBody>
      </p:sp>
      <p:sp>
        <p:nvSpPr>
          <p:cNvPr id="111660" name="Text Box 45"/>
          <p:cNvSpPr txBox="1">
            <a:spLocks noChangeArrowheads="1"/>
          </p:cNvSpPr>
          <p:nvPr/>
        </p:nvSpPr>
        <p:spPr bwMode="auto">
          <a:xfrm>
            <a:off x="1460500" y="3795713"/>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2</a:t>
            </a:r>
            <a:endParaRPr lang="en-US">
              <a:solidFill>
                <a:srgbClr val="000000"/>
              </a:solidFill>
              <a:latin typeface="Times" charset="0"/>
            </a:endParaRPr>
          </a:p>
        </p:txBody>
      </p:sp>
      <p:sp>
        <p:nvSpPr>
          <p:cNvPr id="111661" name="Text Box 46"/>
          <p:cNvSpPr txBox="1">
            <a:spLocks noChangeArrowheads="1"/>
          </p:cNvSpPr>
          <p:nvPr/>
        </p:nvSpPr>
        <p:spPr bwMode="auto">
          <a:xfrm>
            <a:off x="1295400" y="3292475"/>
            <a:ext cx="51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2.5</a:t>
            </a:r>
            <a:endParaRPr lang="en-US">
              <a:solidFill>
                <a:srgbClr val="000000"/>
              </a:solidFill>
              <a:latin typeface="Times" charset="0"/>
            </a:endParaRPr>
          </a:p>
        </p:txBody>
      </p:sp>
      <p:sp>
        <p:nvSpPr>
          <p:cNvPr id="111662" name="Text Box 47"/>
          <p:cNvSpPr txBox="1">
            <a:spLocks noChangeArrowheads="1"/>
          </p:cNvSpPr>
          <p:nvPr/>
        </p:nvSpPr>
        <p:spPr bwMode="auto">
          <a:xfrm>
            <a:off x="1460500" y="2789238"/>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3</a:t>
            </a:r>
            <a:endParaRPr lang="en-US">
              <a:solidFill>
                <a:srgbClr val="000000"/>
              </a:solidFill>
              <a:latin typeface="Times" charset="0"/>
            </a:endParaRPr>
          </a:p>
        </p:txBody>
      </p:sp>
      <p:sp>
        <p:nvSpPr>
          <p:cNvPr id="111663" name="Text Box 48"/>
          <p:cNvSpPr txBox="1">
            <a:spLocks noChangeArrowheads="1"/>
          </p:cNvSpPr>
          <p:nvPr/>
        </p:nvSpPr>
        <p:spPr bwMode="auto">
          <a:xfrm>
            <a:off x="1295400" y="2286000"/>
            <a:ext cx="51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a:solidFill>
                  <a:srgbClr val="000000"/>
                </a:solidFill>
                <a:latin typeface="Verdana" charset="0"/>
              </a:rPr>
              <a:t>3.5</a:t>
            </a:r>
            <a:endParaRPr lang="en-US">
              <a:solidFill>
                <a:srgbClr val="000000"/>
              </a:solidFill>
              <a:latin typeface="Times"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latin typeface="Calibri"/>
              </a:rPr>
              <a:t>v</a:t>
            </a:r>
            <a:endParaRPr lang="en-US">
              <a:solidFill>
                <a:prstClr val="black">
                  <a:tint val="75000"/>
                </a:prstClr>
              </a:solidFill>
              <a:latin typeface="Calibri"/>
            </a:endParaRPr>
          </a:p>
        </p:txBody>
      </p:sp>
    </p:spTree>
    <p:extLst>
      <p:ext uri="{BB962C8B-B14F-4D97-AF65-F5344CB8AC3E}">
        <p14:creationId xmlns:p14="http://schemas.microsoft.com/office/powerpoint/2010/main" val="32473084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z="4800" cap="small" dirty="0">
                <a:latin typeface="Calibri" charset="0"/>
              </a:rPr>
              <a:t>Emotional Basis of Cognition</a:t>
            </a:r>
          </a:p>
        </p:txBody>
      </p:sp>
      <p:sp>
        <p:nvSpPr>
          <p:cNvPr id="3" name="Content Placeholder 2"/>
          <p:cNvSpPr>
            <a:spLocks noGrp="1"/>
          </p:cNvSpPr>
          <p:nvPr>
            <p:ph sz="half" idx="1"/>
          </p:nvPr>
        </p:nvSpPr>
        <p:spPr/>
        <p:txBody>
          <a:bodyPr>
            <a:normAutofit/>
          </a:bodyPr>
          <a:lstStyle/>
          <a:p>
            <a:pPr marL="0" indent="0">
              <a:buFont typeface="Arial" charset="0"/>
              <a:buNone/>
              <a:defRPr/>
            </a:pPr>
            <a:r>
              <a:rPr lang="en-US" sz="4000" cap="small" dirty="0" smtClean="0">
                <a:latin typeface="+mj-lt"/>
                <a:cs typeface="Times New Roman"/>
              </a:rPr>
              <a:t>Abstract</a:t>
            </a:r>
          </a:p>
          <a:p>
            <a:pPr marL="0" indent="0">
              <a:buFont typeface="Arial" charset="0"/>
              <a:buNone/>
              <a:defRPr/>
            </a:pPr>
            <a:r>
              <a:rPr lang="en-US" sz="4000" cap="small" dirty="0" smtClean="0">
                <a:latin typeface="+mj-lt"/>
                <a:cs typeface="Times New Roman"/>
              </a:rPr>
              <a:t>Concrete</a:t>
            </a:r>
          </a:p>
          <a:p>
            <a:pPr marL="0" indent="0">
              <a:buNone/>
              <a:defRPr/>
            </a:pPr>
            <a:r>
              <a:rPr lang="en-US" sz="4000" cap="small" dirty="0">
                <a:cs typeface="Times New Roman"/>
              </a:rPr>
              <a:t>Emotional</a:t>
            </a:r>
          </a:p>
          <a:p>
            <a:pPr marL="0" indent="0">
              <a:buFont typeface="Arial" charset="0"/>
              <a:buNone/>
              <a:defRPr/>
            </a:pPr>
            <a:r>
              <a:rPr lang="en-US" sz="4000" cap="small" smtClean="0">
                <a:latin typeface="+mj-lt"/>
                <a:cs typeface="Times New Roman"/>
              </a:rPr>
              <a:t>Reactive</a:t>
            </a:r>
            <a:endParaRPr lang="en-US" sz="4000" cap="small" dirty="0" smtClean="0">
              <a:latin typeface="+mj-lt"/>
              <a:cs typeface="Times New Roman"/>
            </a:endParaRPr>
          </a:p>
          <a:p>
            <a:pPr marL="0" indent="0">
              <a:buFont typeface="Arial" charset="0"/>
              <a:buNone/>
              <a:defRPr/>
            </a:pPr>
            <a:r>
              <a:rPr lang="en-US" sz="4000" cap="small" dirty="0" smtClean="0">
                <a:latin typeface="+mj-lt"/>
                <a:cs typeface="Times New Roman"/>
              </a:rPr>
              <a:t>Reflexive</a:t>
            </a:r>
            <a:endParaRPr lang="en-US" sz="4000" cap="small" dirty="0">
              <a:latin typeface="+mj-lt"/>
              <a:cs typeface="Times New Roman"/>
            </a:endParaRPr>
          </a:p>
        </p:txBody>
      </p:sp>
      <p:sp>
        <p:nvSpPr>
          <p:cNvPr id="4" name="Content Placeholder 3"/>
          <p:cNvSpPr>
            <a:spLocks noGrp="1"/>
          </p:cNvSpPr>
          <p:nvPr>
            <p:ph sz="half" idx="2"/>
          </p:nvPr>
        </p:nvSpPr>
        <p:spPr/>
        <p:txBody>
          <a:bodyPr>
            <a:normAutofit/>
          </a:bodyPr>
          <a:lstStyle/>
          <a:p>
            <a:pPr marL="0" indent="0">
              <a:buFont typeface="Arial" charset="0"/>
              <a:buNone/>
              <a:defRPr/>
            </a:pPr>
            <a:endParaRPr lang="en-US" sz="7200" dirty="0" smtClean="0"/>
          </a:p>
          <a:p>
            <a:pPr marL="0" indent="0">
              <a:buFont typeface="Arial" charset="0"/>
              <a:buNone/>
              <a:defRPr/>
            </a:pPr>
            <a:r>
              <a:rPr lang="en-US" sz="7200" cap="small" dirty="0" smtClean="0"/>
              <a:t>Reactive</a:t>
            </a:r>
          </a:p>
          <a:p>
            <a:pPr marL="0" indent="0" algn="ctr">
              <a:buFont typeface="Arial" charset="0"/>
              <a:buNone/>
              <a:defRPr/>
            </a:pPr>
            <a:r>
              <a:rPr lang="en-US" sz="4200" cap="small" dirty="0" smtClean="0">
                <a:solidFill>
                  <a:srgbClr val="FF0000"/>
                </a:solidFill>
              </a:rPr>
              <a:t>Relationship Destroyer</a:t>
            </a:r>
          </a:p>
          <a:p>
            <a:pPr>
              <a:defRPr/>
            </a:pPr>
            <a:endParaRPr lang="en-US" dirty="0"/>
          </a:p>
        </p:txBody>
      </p:sp>
      <p:sp>
        <p:nvSpPr>
          <p:cNvPr id="7" name="Up-Down Arrow 6"/>
          <p:cNvSpPr/>
          <p:nvPr/>
        </p:nvSpPr>
        <p:spPr>
          <a:xfrm>
            <a:off x="2987675" y="1914525"/>
            <a:ext cx="1508125" cy="3236913"/>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1"/>
          </p:nvPr>
        </p:nvSpPr>
        <p:spPr/>
        <p:txBody>
          <a:bodyPr/>
          <a:lstStyle/>
          <a:p>
            <a:r>
              <a:rPr lang="en-US" smtClean="0">
                <a:solidFill>
                  <a:prstClr val="black">
                    <a:tint val="75000"/>
                  </a:prstClr>
                </a:solidFill>
                <a:latin typeface="Calibri"/>
              </a:rPr>
              <a:t>v</a:t>
            </a:r>
            <a:endParaRPr lang="en-US">
              <a:solidFill>
                <a:prstClr val="black">
                  <a:tint val="75000"/>
                </a:prstClr>
              </a:solidFill>
              <a:latin typeface="Calibri"/>
            </a:endParaRPr>
          </a:p>
        </p:txBody>
      </p:sp>
    </p:spTree>
    <p:extLst>
      <p:ext uri="{BB962C8B-B14F-4D97-AF65-F5344CB8AC3E}">
        <p14:creationId xmlns:p14="http://schemas.microsoft.com/office/powerpoint/2010/main" val="14927008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cap="small" dirty="0" smtClean="0">
                <a:cs typeface="Times New Roman"/>
              </a:rPr>
              <a:t>Physiological State Determines Psychological Experience</a:t>
            </a:r>
            <a:endParaRPr lang="en-US" cap="small" dirty="0">
              <a:cs typeface="Times New Roman"/>
            </a:endParaRPr>
          </a:p>
        </p:txBody>
      </p:sp>
      <p:sp>
        <p:nvSpPr>
          <p:cNvPr id="3" name="Content Placeholder 2"/>
          <p:cNvSpPr>
            <a:spLocks noGrp="1"/>
          </p:cNvSpPr>
          <p:nvPr>
            <p:ph idx="1"/>
          </p:nvPr>
        </p:nvSpPr>
        <p:spPr>
          <a:xfrm>
            <a:off x="457200" y="1600200"/>
            <a:ext cx="8229600" cy="4991100"/>
          </a:xfrm>
        </p:spPr>
        <p:txBody>
          <a:bodyPr>
            <a:normAutofit/>
          </a:bodyPr>
          <a:lstStyle/>
          <a:p>
            <a:pPr>
              <a:defRPr/>
            </a:pPr>
            <a:endParaRPr lang="en-US" cap="small" dirty="0" smtClean="0">
              <a:latin typeface="Times New Roman"/>
              <a:cs typeface="Times New Roman"/>
            </a:endParaRPr>
          </a:p>
          <a:p>
            <a:pPr>
              <a:defRPr/>
            </a:pPr>
            <a:endParaRPr lang="en-US" cap="small" dirty="0">
              <a:latin typeface="Times New Roman"/>
              <a:cs typeface="Times New Roman"/>
            </a:endParaRPr>
          </a:p>
          <a:p>
            <a:pPr>
              <a:defRPr/>
            </a:pPr>
            <a:endParaRPr lang="en-US" cap="small" dirty="0" smtClean="0">
              <a:latin typeface="Times New Roman"/>
              <a:cs typeface="Times New Roman"/>
            </a:endParaRPr>
          </a:p>
          <a:p>
            <a:pPr>
              <a:defRPr/>
            </a:pPr>
            <a:endParaRPr lang="en-US" cap="small" dirty="0">
              <a:latin typeface="Times New Roman"/>
              <a:cs typeface="Times New Roman"/>
            </a:endParaRPr>
          </a:p>
          <a:p>
            <a:pPr>
              <a:defRPr/>
            </a:pPr>
            <a:endParaRPr lang="en-US" cap="small" dirty="0" smtClean="0">
              <a:latin typeface="Times New Roman"/>
              <a:cs typeface="Times New Roman"/>
            </a:endParaRPr>
          </a:p>
          <a:p>
            <a:pPr>
              <a:defRPr/>
            </a:pPr>
            <a:endParaRPr lang="en-US" cap="small" dirty="0">
              <a:latin typeface="Times New Roman"/>
              <a:cs typeface="Times New Roman"/>
            </a:endParaRPr>
          </a:p>
          <a:p>
            <a:pPr>
              <a:defRPr/>
            </a:pPr>
            <a:endParaRPr lang="en-US" cap="small" dirty="0" smtClean="0">
              <a:latin typeface="Times New Roman"/>
              <a:cs typeface="Times New Roman"/>
            </a:endParaRPr>
          </a:p>
          <a:p>
            <a:pPr marL="0" indent="0">
              <a:buFont typeface="Arial" charset="0"/>
              <a:buNone/>
              <a:defRPr/>
            </a:pPr>
            <a:r>
              <a:rPr lang="en-US" sz="1600" cap="small" dirty="0" smtClean="0">
                <a:latin typeface="Times New Roman"/>
                <a:cs typeface="Times New Roman"/>
              </a:rPr>
              <a:t>(</a:t>
            </a:r>
            <a:r>
              <a:rPr lang="en-US" sz="1600" cap="small" dirty="0" err="1" smtClean="0">
                <a:latin typeface="Times New Roman"/>
                <a:cs typeface="Times New Roman"/>
              </a:rPr>
              <a:t>Porges</a:t>
            </a:r>
            <a:r>
              <a:rPr lang="en-US" sz="1600" cap="small" dirty="0" smtClean="0">
                <a:latin typeface="Times New Roman"/>
                <a:cs typeface="Times New Roman"/>
              </a:rPr>
              <a:t> SW. The polyvagal theory: phylogenetic substrates of a social nervous system. International Journal of Psychophysiology 42 (2001) 123-146.)</a:t>
            </a:r>
            <a:endParaRPr lang="en-US" sz="1600" cap="small" dirty="0">
              <a:latin typeface="Times New Roman"/>
              <a:cs typeface="Times New Roman"/>
            </a:endParaRPr>
          </a:p>
        </p:txBody>
      </p:sp>
      <p:graphicFrame>
        <p:nvGraphicFramePr>
          <p:cNvPr id="8" name="Diagram 7"/>
          <p:cNvGraphicFramePr/>
          <p:nvPr>
            <p:extLst>
              <p:ext uri="{D42A27DB-BD31-4B8C-83A1-F6EECF244321}">
                <p14:modId xmlns:p14="http://schemas.microsoft.com/office/powerpoint/2010/main" val="3954512954"/>
              </p:ext>
            </p:extLst>
          </p:nvPr>
        </p:nvGraphicFramePr>
        <p:xfrm>
          <a:off x="1524000" y="1600200"/>
          <a:ext cx="6096000" cy="3704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86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normAutofit fontScale="90000"/>
          </a:bodyPr>
          <a:lstStyle/>
          <a:p>
            <a:pPr>
              <a:defRPr/>
            </a:pPr>
            <a:r>
              <a:rPr lang="en-US" cap="small" dirty="0" smtClean="0">
                <a:latin typeface="Calibri" charset="0"/>
              </a:rPr>
              <a:t>Safety Belt: Workforce Interventions</a:t>
            </a:r>
            <a:endParaRPr lang="en-US" cap="small" dirty="0">
              <a:latin typeface="Calibri" charset="0"/>
            </a:endParaRPr>
          </a:p>
        </p:txBody>
      </p:sp>
      <p:pic>
        <p:nvPicPr>
          <p:cNvPr id="1372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5352" b="15352"/>
          <a:stretch>
            <a:fillRect/>
          </a:stretch>
        </p:blipFill>
        <p:spPr>
          <a:xfrm>
            <a:off x="0" y="1830388"/>
            <a:ext cx="9144000" cy="4883150"/>
          </a:xfrm>
        </p:spPr>
      </p:pic>
    </p:spTree>
    <p:extLst>
      <p:ext uri="{BB962C8B-B14F-4D97-AF65-F5344CB8AC3E}">
        <p14:creationId xmlns:p14="http://schemas.microsoft.com/office/powerpoint/2010/main" val="14694381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198</TotalTime>
  <Words>1843</Words>
  <Application>Microsoft Macintosh PowerPoint</Application>
  <PresentationFormat>On-screen Show (4:3)</PresentationFormat>
  <Paragraphs>326</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Adverse Childhood Experiences Study (ACES)  6000+</vt:lpstr>
      <vt:lpstr>PowerPoint Presentation</vt:lpstr>
      <vt:lpstr>Emotional Basis of Cognition</vt:lpstr>
      <vt:lpstr>Physiological State Determines Psychological Experience</vt:lpstr>
      <vt:lpstr>Safety Belt: Workforce Interventions</vt:lpstr>
      <vt:lpstr>Mutually  Therapeutic  Dyadic Attunement (MTDA)</vt:lpstr>
      <vt:lpstr>PowerPoint Presentation</vt:lpstr>
      <vt:lpstr>PowerPoint Presentation</vt:lpstr>
      <vt:lpstr>Trauma-Informed Storytelling: Full Reconstruction of Narrative Identity- Visceral, Cognitive, Emotional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PowerPoint Presentation</vt:lpstr>
      <vt:lpstr>An Integrated Perspective </vt:lpstr>
      <vt:lpstr> Recovery as  Post-Traumatic growth: Integration and Differentiation of Self </vt:lpstr>
      <vt:lpstr>PowerPoint Presentation</vt:lpstr>
      <vt:lpstr>PowerPoint Presentation</vt:lpstr>
      <vt:lpstr>ACE Score</vt:lpstr>
      <vt:lpstr>PowerPoint Presentation</vt:lpstr>
      <vt:lpstr>PowerPoint Presentation</vt:lpstr>
      <vt:lpstr>PowerPoint Presentation</vt:lpstr>
      <vt:lpstr>PowerPoint Presentation</vt:lpstr>
    </vt:vector>
  </TitlesOfParts>
  <Company>Arauz Inspirational Enterprises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Arauz</dc:creator>
  <cp:lastModifiedBy>Eric Arauz</cp:lastModifiedBy>
  <cp:revision>12</cp:revision>
  <dcterms:created xsi:type="dcterms:W3CDTF">2016-11-29T21:20:17Z</dcterms:created>
  <dcterms:modified xsi:type="dcterms:W3CDTF">2016-11-30T02:10:57Z</dcterms:modified>
</cp:coreProperties>
</file>