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9"/>
  </p:notesMasterIdLst>
  <p:sldIdLst>
    <p:sldId id="337" r:id="rId2"/>
    <p:sldId id="338" r:id="rId3"/>
    <p:sldId id="260" r:id="rId4"/>
    <p:sldId id="262" r:id="rId5"/>
    <p:sldId id="293" r:id="rId6"/>
    <p:sldId id="295" r:id="rId7"/>
    <p:sldId id="287" r:id="rId8"/>
    <p:sldId id="319" r:id="rId9"/>
    <p:sldId id="267" r:id="rId10"/>
    <p:sldId id="320" r:id="rId11"/>
    <p:sldId id="321" r:id="rId12"/>
    <p:sldId id="322" r:id="rId13"/>
    <p:sldId id="323" r:id="rId14"/>
    <p:sldId id="326" r:id="rId15"/>
    <p:sldId id="271" r:id="rId16"/>
    <p:sldId id="331" r:id="rId17"/>
    <p:sldId id="332" r:id="rId18"/>
    <p:sldId id="333" r:id="rId19"/>
    <p:sldId id="334" r:id="rId20"/>
    <p:sldId id="335" r:id="rId21"/>
    <p:sldId id="277" r:id="rId22"/>
    <p:sldId id="336" r:id="rId23"/>
    <p:sldId id="347" r:id="rId24"/>
    <p:sldId id="346" r:id="rId25"/>
    <p:sldId id="340" r:id="rId26"/>
    <p:sldId id="342" r:id="rId27"/>
    <p:sldId id="343" r:id="rId28"/>
    <p:sldId id="348" r:id="rId29"/>
    <p:sldId id="349" r:id="rId30"/>
    <p:sldId id="352" r:id="rId31"/>
    <p:sldId id="350" r:id="rId32"/>
    <p:sldId id="351" r:id="rId33"/>
    <p:sldId id="354" r:id="rId34"/>
    <p:sldId id="355" r:id="rId35"/>
    <p:sldId id="356" r:id="rId36"/>
    <p:sldId id="353" r:id="rId37"/>
    <p:sldId id="328" r:id="rId38"/>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65" autoAdjust="0"/>
  </p:normalViewPr>
  <p:slideViewPr>
    <p:cSldViewPr>
      <p:cViewPr varScale="1">
        <p:scale>
          <a:sx n="93" d="100"/>
          <a:sy n="93" d="100"/>
        </p:scale>
        <p:origin x="-184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F04B47-70FF-4A0D-9A24-F8D357EFF96A}" type="datetimeFigureOut">
              <a:rPr lang="en-US" smtClean="0"/>
              <a:pPr/>
              <a:t>11/23/2016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B5E2FA-F920-4532-A5F5-373E29072D8B}" type="slidenum">
              <a:rPr lang="en-US" smtClean="0"/>
              <a:pPr/>
              <a:t>‹#›</a:t>
            </a:fld>
            <a:endParaRPr lang="en-US" dirty="0"/>
          </a:p>
        </p:txBody>
      </p:sp>
    </p:spTree>
    <p:extLst>
      <p:ext uri="{BB962C8B-B14F-4D97-AF65-F5344CB8AC3E}">
        <p14:creationId xmlns:p14="http://schemas.microsoft.com/office/powerpoint/2010/main" val="224786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osterclub.com/_transition/article/permanency-pac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search-institute.org/content/40-developmental-assets-adolescents-ages-12-1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B5E2FA-F920-4532-A5F5-373E29072D8B}" type="slidenum">
              <a:rPr lang="en-US" smtClean="0"/>
              <a:pPr/>
              <a:t>1</a:t>
            </a:fld>
            <a:endParaRPr lang="en-US" dirty="0"/>
          </a:p>
        </p:txBody>
      </p:sp>
    </p:spTree>
    <p:extLst>
      <p:ext uri="{BB962C8B-B14F-4D97-AF65-F5344CB8AC3E}">
        <p14:creationId xmlns:p14="http://schemas.microsoft.com/office/powerpoint/2010/main" val="3062935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defRPr/>
            </a:pPr>
            <a:r>
              <a:rPr lang="en-US" b="1" dirty="0" smtClean="0"/>
              <a:t>Section A:  Tools for Youth Connections</a:t>
            </a:r>
            <a:endParaRPr lang="en-US" dirty="0" smtClean="0"/>
          </a:p>
          <a:p>
            <a:pPr>
              <a:defRPr/>
            </a:pPr>
            <a:r>
              <a:rPr lang="en-US" dirty="0" smtClean="0"/>
              <a:t>This tool was developed with an agency that uses these tools quite often.  If you have not done a genogram, </a:t>
            </a:r>
            <a:r>
              <a:rPr lang="en-US" dirty="0" err="1" smtClean="0"/>
              <a:t>ecomap</a:t>
            </a:r>
            <a:r>
              <a:rPr lang="en-US" dirty="0" smtClean="0"/>
              <a:t> or </a:t>
            </a:r>
            <a:r>
              <a:rPr lang="en-US" dirty="0" err="1" smtClean="0"/>
              <a:t>lifebook</a:t>
            </a:r>
            <a:r>
              <a:rPr lang="en-US" dirty="0" smtClean="0"/>
              <a:t> with the youth, simply ask the youth to mark “No” in this section, rather than leave it blank.</a:t>
            </a:r>
          </a:p>
          <a:p>
            <a:pPr>
              <a:defRPr/>
            </a:pPr>
            <a:r>
              <a:rPr lang="en-US" dirty="0" smtClean="0"/>
              <a:t> </a:t>
            </a:r>
          </a:p>
          <a:p>
            <a:pPr>
              <a:defRPr/>
            </a:pPr>
            <a:r>
              <a:rPr lang="en-US" b="1" dirty="0" smtClean="0"/>
              <a:t>Section B:  Number of Supportive Adult Connections</a:t>
            </a:r>
            <a:endParaRPr lang="en-US" dirty="0" smtClean="0"/>
          </a:p>
          <a:p>
            <a:pPr>
              <a:defRPr/>
            </a:pPr>
            <a:r>
              <a:rPr lang="en-US" dirty="0" smtClean="0"/>
              <a:t>For this section, the youth is asked to write down the number of meaningful connections in each category.  The youth can determine which adult relationships they have are meaningful, but you can help them think about adults that they have some regular contact with and those adults they can really count on for some type of financial, emotional or social support.  For example if the youth had a meaningful connection to his biological mother and a stepmother, he or she would write 2 in the first row.  If there are other adults that do not meet any of the listed categories, the youth can add their names in the last row, and write the number for this group of adults in the last column. </a:t>
            </a:r>
          </a:p>
          <a:p>
            <a:pPr>
              <a:defRPr/>
            </a:pPr>
            <a:r>
              <a:rPr lang="en-US" dirty="0" smtClean="0"/>
              <a:t> </a:t>
            </a:r>
          </a:p>
          <a:p>
            <a:pPr defTabSz="931774">
              <a:defRPr/>
            </a:pPr>
            <a:r>
              <a:rPr lang="en-US" b="0" dirty="0" smtClean="0"/>
              <a:t>This tool is meant to measure positive and supportive relationships with adults. If youth are identifying adults who are not supportive (such as a pimp or an abusive relationship), this provides an opportunity for the worker to have deeper discussion about what is meant as a caring and supportive relationship.</a:t>
            </a:r>
            <a:r>
              <a:rPr lang="en-US" b="0" baseline="0" dirty="0" smtClean="0"/>
              <a:t>  O</a:t>
            </a:r>
            <a:r>
              <a:rPr lang="en-US" dirty="0" smtClean="0"/>
              <a:t>ne key role for the worker is to help the youth talk through (not debate or direct the youth) and think about those important relationships that may not be supportive and healthy connections. In using this tool for discussion, the worker can also help to normalize the feelings of ambivalence, grief and loss that the youth may be experiencing as they think about important adults in their lives.</a:t>
            </a:r>
          </a:p>
          <a:p>
            <a:endParaRPr lang="en-US" dirty="0"/>
          </a:p>
        </p:txBody>
      </p:sp>
      <p:sp>
        <p:nvSpPr>
          <p:cNvPr id="4" name="Slide Number Placeholder 3"/>
          <p:cNvSpPr>
            <a:spLocks noGrp="1"/>
          </p:cNvSpPr>
          <p:nvPr>
            <p:ph type="sldNum" sz="quarter" idx="10"/>
          </p:nvPr>
        </p:nvSpPr>
        <p:spPr/>
        <p:txBody>
          <a:bodyPr/>
          <a:lstStyle/>
          <a:p>
            <a:fld id="{4A963272-3FED-4845-B8BF-48B47B2A2D60}" type="slidenum">
              <a:rPr lang="en-US" smtClean="0"/>
              <a:pPr/>
              <a:t>10</a:t>
            </a:fld>
            <a:endParaRPr lang="en-US" dirty="0"/>
          </a:p>
        </p:txBody>
      </p:sp>
    </p:spTree>
    <p:extLst>
      <p:ext uri="{BB962C8B-B14F-4D97-AF65-F5344CB8AC3E}">
        <p14:creationId xmlns:p14="http://schemas.microsoft.com/office/powerpoint/2010/main" val="2499148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Section C:  Strength of Youth Connections</a:t>
            </a:r>
            <a:endParaRPr lang="en-US" dirty="0" smtClean="0"/>
          </a:p>
          <a:p>
            <a:pPr>
              <a:defRPr/>
            </a:pPr>
            <a:r>
              <a:rPr lang="en-US" dirty="0" smtClean="0"/>
              <a:t>In this section, we are asking youth to think about one person in each of the listed categories (mother, father, siblings, and other adult relatives).  If the youth has more than one person in the category, such as biological mother and stepmother, the youth should pick the most significant relationship and answer for that person.  If they choose, they could write-in the other person in the final two rows  of “other caring adults.”  In this section, N/A or not applicable, should only be used if the adults are deceased or if they have no known siblings or other relatives.  </a:t>
            </a:r>
          </a:p>
          <a:p>
            <a:pPr>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4A963272-3FED-4845-B8BF-48B47B2A2D60}" type="slidenum">
              <a:rPr lang="en-US" smtClean="0"/>
              <a:pPr/>
              <a:t>11</a:t>
            </a:fld>
            <a:endParaRPr lang="en-US" dirty="0"/>
          </a:p>
        </p:txBody>
      </p:sp>
    </p:spTree>
    <p:extLst>
      <p:ext uri="{BB962C8B-B14F-4D97-AF65-F5344CB8AC3E}">
        <p14:creationId xmlns:p14="http://schemas.microsoft.com/office/powerpoint/2010/main" val="141180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Section D:  Support Indicators</a:t>
            </a:r>
            <a:endParaRPr lang="en-US" dirty="0" smtClean="0"/>
          </a:p>
          <a:p>
            <a:pPr>
              <a:defRPr/>
            </a:pPr>
            <a:r>
              <a:rPr lang="en-US" dirty="0" smtClean="0"/>
              <a:t>For this section, the youth should think about adults in their life that would provide each type of support </a:t>
            </a:r>
            <a:r>
              <a:rPr lang="en-US" b="1" dirty="0" smtClean="0"/>
              <a:t>after they leave foster care</a:t>
            </a:r>
            <a:r>
              <a:rPr lang="en-US" dirty="0" smtClean="0"/>
              <a:t>.  This might include a current foster parent, but only if that person would likely provide that type of support after the youth is discharged from foster care. The types of support do not all have to be from the same caring adult.  Encourage the youth to really think about this section realistically – to include the types of support they really think they will be able to count on after foster care.  The youth should check yes or no for each indicator.  </a:t>
            </a:r>
          </a:p>
          <a:p>
            <a:pPr>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4A963272-3FED-4845-B8BF-48B47B2A2D60}" type="slidenum">
              <a:rPr lang="en-US" smtClean="0"/>
              <a:pPr/>
              <a:t>12</a:t>
            </a:fld>
            <a:endParaRPr lang="en-US" dirty="0"/>
          </a:p>
        </p:txBody>
      </p:sp>
    </p:spTree>
    <p:extLst>
      <p:ext uri="{BB962C8B-B14F-4D97-AF65-F5344CB8AC3E}">
        <p14:creationId xmlns:p14="http://schemas.microsoft.com/office/powerpoint/2010/main" val="57859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Section E:  Level of Youth Connection</a:t>
            </a:r>
            <a:endParaRPr lang="en-US" dirty="0" smtClean="0"/>
          </a:p>
          <a:p>
            <a:pPr>
              <a:defRPr/>
            </a:pPr>
            <a:r>
              <a:rPr lang="en-US" dirty="0" smtClean="0"/>
              <a:t>For this section, the youth should circle the best response to each of the four statements.  If a youth has a legal guardian, but is not living with them, they might agree with the second statement (an adult has made a commitment to provide a permanent, parent-like connection); but disagree with the third statement (youth is living with an adult who plans to adopt or become legal guardian).   </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A963272-3FED-4845-B8BF-48B47B2A2D60}" type="slidenum">
              <a:rPr lang="en-US" smtClean="0"/>
              <a:pPr/>
              <a:t>13</a:t>
            </a:fld>
            <a:endParaRPr lang="en-US" dirty="0"/>
          </a:p>
        </p:txBody>
      </p:sp>
    </p:spTree>
    <p:extLst>
      <p:ext uri="{BB962C8B-B14F-4D97-AF65-F5344CB8AC3E}">
        <p14:creationId xmlns:p14="http://schemas.microsoft.com/office/powerpoint/2010/main" val="402014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lvl="1">
              <a:buFontTx/>
              <a:buChar char="-"/>
            </a:pPr>
            <a:endParaRPr lang="en-US" dirty="0" smtClean="0">
              <a:ea typeface="ＭＳ Ｐゴシック" pitchFamily="34"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AF45C9E7-79EC-4B9D-B8F0-B2558EC69493}" type="slidenum">
              <a:rPr lang="en-US" smtClean="0">
                <a:latin typeface="Calibri" pitchFamily="34" charset="0"/>
                <a:ea typeface="ＭＳ Ｐゴシック" pitchFamily="34" charset="-128"/>
              </a:rPr>
              <a:pPr/>
              <a:t>14</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224153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 </a:t>
            </a:r>
            <a:endParaRPr lang="en-US" b="1"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2C584E98-76CB-476E-B3F0-3C5B21F8CC72}" type="slidenum">
              <a:rPr lang="en-US" smtClean="0">
                <a:latin typeface="Calibri" pitchFamily="34" charset="0"/>
                <a:ea typeface="ＭＳ Ｐゴシック" pitchFamily="34" charset="-128"/>
              </a:rPr>
              <a:pPr/>
              <a:t>15</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295930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5E2FA-F920-4532-A5F5-373E29072D8B}" type="slidenum">
              <a:rPr lang="en-US" smtClean="0"/>
              <a:pPr/>
              <a:t>16</a:t>
            </a:fld>
            <a:endParaRPr lang="en-US" dirty="0"/>
          </a:p>
        </p:txBody>
      </p:sp>
    </p:spTree>
    <p:extLst>
      <p:ext uri="{BB962C8B-B14F-4D97-AF65-F5344CB8AC3E}">
        <p14:creationId xmlns:p14="http://schemas.microsoft.com/office/powerpoint/2010/main" val="3681021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5E2FA-F920-4532-A5F5-373E29072D8B}" type="slidenum">
              <a:rPr lang="en-US" smtClean="0"/>
              <a:pPr/>
              <a:t>17</a:t>
            </a:fld>
            <a:endParaRPr lang="en-US" dirty="0"/>
          </a:p>
        </p:txBody>
      </p:sp>
    </p:spTree>
    <p:extLst>
      <p:ext uri="{BB962C8B-B14F-4D97-AF65-F5344CB8AC3E}">
        <p14:creationId xmlns:p14="http://schemas.microsoft.com/office/powerpoint/2010/main" val="2939266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5E2FA-F920-4532-A5F5-373E29072D8B}" type="slidenum">
              <a:rPr lang="en-US" smtClean="0"/>
              <a:pPr/>
              <a:t>18</a:t>
            </a:fld>
            <a:endParaRPr lang="en-US" dirty="0"/>
          </a:p>
        </p:txBody>
      </p:sp>
    </p:spTree>
    <p:extLst>
      <p:ext uri="{BB962C8B-B14F-4D97-AF65-F5344CB8AC3E}">
        <p14:creationId xmlns:p14="http://schemas.microsoft.com/office/powerpoint/2010/main" val="1423871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5E2FA-F920-4532-A5F5-373E29072D8B}" type="slidenum">
              <a:rPr lang="en-US" smtClean="0"/>
              <a:pPr/>
              <a:t>19</a:t>
            </a:fld>
            <a:endParaRPr lang="en-US" dirty="0"/>
          </a:p>
        </p:txBody>
      </p:sp>
    </p:spTree>
    <p:extLst>
      <p:ext uri="{BB962C8B-B14F-4D97-AF65-F5344CB8AC3E}">
        <p14:creationId xmlns:p14="http://schemas.microsoft.com/office/powerpoint/2010/main" val="62671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B5E2FA-F920-4532-A5F5-373E29072D8B}" type="slidenum">
              <a:rPr lang="en-US" smtClean="0"/>
              <a:pPr/>
              <a:t>2</a:t>
            </a:fld>
            <a:endParaRPr lang="en-US" dirty="0"/>
          </a:p>
        </p:txBody>
      </p:sp>
    </p:spTree>
    <p:extLst>
      <p:ext uri="{BB962C8B-B14F-4D97-AF65-F5344CB8AC3E}">
        <p14:creationId xmlns:p14="http://schemas.microsoft.com/office/powerpoint/2010/main" val="306293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lvl="1">
              <a:buFontTx/>
              <a:buChar char="-"/>
              <a:defRPr/>
            </a:pPr>
            <a:r>
              <a:rPr lang="en-US" dirty="0" smtClean="0">
                <a:cs typeface="+mn-cs"/>
              </a:rPr>
              <a:t>Qualitative responses YCS-C:</a:t>
            </a:r>
          </a:p>
          <a:p>
            <a:pPr lvl="1">
              <a:buFontTx/>
              <a:buChar char="-"/>
              <a:defRPr/>
            </a:pPr>
            <a:r>
              <a:rPr lang="en-US" dirty="0" smtClean="0">
                <a:cs typeface="+mn-cs"/>
              </a:rPr>
              <a:t>“Youth put thought into the questions and asked clarifying questions when necessary.”</a:t>
            </a:r>
          </a:p>
          <a:p>
            <a:pPr lvl="1">
              <a:buFontTx/>
              <a:buChar char="-"/>
              <a:defRPr/>
            </a:pPr>
            <a:r>
              <a:rPr lang="en-US" dirty="0" smtClean="0">
                <a:cs typeface="+mn-cs"/>
              </a:rPr>
              <a:t>“Client was confident in her answers. Having detailed knowledge of this family, her responses were accurate.”</a:t>
            </a:r>
          </a:p>
          <a:p>
            <a:pPr lvl="1">
              <a:buFontTx/>
              <a:buChar char="-"/>
              <a:defRPr/>
            </a:pPr>
            <a:r>
              <a:rPr lang="en-US" dirty="0" smtClean="0">
                <a:cs typeface="+mn-cs"/>
              </a:rPr>
              <a:t>“Youth's answers closely reflect his experience.”</a:t>
            </a:r>
          </a:p>
          <a:p>
            <a:pPr lvl="2">
              <a:buFontTx/>
              <a:buChar char="-"/>
              <a:defRPr/>
            </a:pPr>
            <a:endParaRPr lang="en-US" dirty="0">
              <a:cs typeface="+mn-cs"/>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F802BD99-AD9B-43B4-BD73-0767BDDFCB11}" type="slidenum">
              <a:rPr lang="en-US" smtClean="0">
                <a:latin typeface="Calibri" pitchFamily="34" charset="0"/>
                <a:ea typeface="ＭＳ Ｐゴシック" pitchFamily="34" charset="-128"/>
              </a:rPr>
              <a:pPr/>
              <a:t>20</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27980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963272-3FED-4845-B8BF-48B47B2A2D60}" type="slidenum">
              <a:rPr lang="en-US" smtClean="0"/>
              <a:pPr/>
              <a:t>21</a:t>
            </a:fld>
            <a:endParaRPr lang="en-US" dirty="0"/>
          </a:p>
        </p:txBody>
      </p:sp>
    </p:spTree>
    <p:extLst>
      <p:ext uri="{BB962C8B-B14F-4D97-AF65-F5344CB8AC3E}">
        <p14:creationId xmlns:p14="http://schemas.microsoft.com/office/powerpoint/2010/main" val="95417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184E53-F02B-4FC5-9A73-DBEDE21B0806}" type="slidenum">
              <a:rPr lang="en-US" altLang="en-US"/>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5E2FA-F920-4532-A5F5-373E29072D8B}" type="slidenum">
              <a:rPr lang="en-US" smtClean="0"/>
              <a:pPr/>
              <a:t>37</a:t>
            </a:fld>
            <a:endParaRPr lang="en-US" dirty="0"/>
          </a:p>
        </p:txBody>
      </p:sp>
    </p:spTree>
    <p:extLst>
      <p:ext uri="{BB962C8B-B14F-4D97-AF65-F5344CB8AC3E}">
        <p14:creationId xmlns:p14="http://schemas.microsoft.com/office/powerpoint/2010/main" val="120691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44CA53AB-9017-4156-93F8-832D84AD5484}" type="slidenum">
              <a:rPr lang="en-US" smtClean="0">
                <a:latin typeface="Calibri" pitchFamily="34" charset="0"/>
                <a:ea typeface="ＭＳ Ｐゴシック" pitchFamily="34" charset="-128"/>
              </a:rPr>
              <a:pPr/>
              <a:t>3</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361863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defTabSz="931774">
              <a:defRPr/>
            </a:pPr>
            <a:r>
              <a:rPr lang="en-US" dirty="0"/>
              <a:t>Legal permanence, which is defined as the reunification, adoption, or transfer of legal guardianship of the youth,  remains a critical goal to achieve for youth in child welfare systems.  Ideally, a child’s first placement will be their last before permanency, to avoid subsequent trauma and attachment disruptions.  However, in recent years emotional and relational permanence have been introduced as concepts that are equally important. Relational permanence is defined as youth having lifelong connections to caring adults, including at least one adult who will provide a permanent, parent-like connection for that youth (</a:t>
            </a:r>
            <a:r>
              <a:rPr lang="en-US" dirty="0" err="1"/>
              <a:t>Louisell</a:t>
            </a:r>
            <a:r>
              <a:rPr lang="en-US" dirty="0"/>
              <a:t>, 2008).  Relational permanence can also be understood as youth experiencing a sense of belonging and a deeper understanding of who they are and how they fit into the world (Samuels, 2009).   Relational permanence and belonging may be achieved through legal permanence, but that is not always the case.  </a:t>
            </a:r>
          </a:p>
          <a:p>
            <a:pPr>
              <a:defRPr/>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F0915B50-29AC-4F78-BDBC-3DE39EB817C0}" type="slidenum">
              <a:rPr lang="en-US" smtClean="0">
                <a:latin typeface="Calibri" pitchFamily="34" charset="0"/>
                <a:ea typeface="ＭＳ Ｐゴシック" pitchFamily="34" charset="-128"/>
              </a:rPr>
              <a:pPr/>
              <a:t>4</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53883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lvl="1" defTabSz="931774">
              <a:defRPr/>
            </a:pPr>
            <a:r>
              <a:rPr lang="en-US" dirty="0" smtClean="0"/>
              <a:t/>
            </a:r>
            <a:br>
              <a:rPr lang="en-US" dirty="0" smtClean="0"/>
            </a:br>
            <a:r>
              <a:rPr lang="en-US" dirty="0" smtClean="0"/>
              <a:t>(promote school stability and connections to other family)  </a:t>
            </a:r>
          </a:p>
          <a:p>
            <a:pPr>
              <a:defRPr/>
            </a:pPr>
            <a:r>
              <a:rPr lang="en-US" dirty="0" smtClean="0"/>
              <a:t/>
            </a:r>
            <a:br>
              <a:rPr lang="en-US" dirty="0" smtClean="0"/>
            </a:b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F0915B50-29AC-4F78-BDBC-3DE39EB817C0}" type="slidenum">
              <a:rPr lang="en-US" smtClean="0">
                <a:latin typeface="Calibri" pitchFamily="34" charset="0"/>
                <a:ea typeface="ＭＳ Ｐゴシック" pitchFamily="34" charset="-128"/>
              </a:rPr>
              <a:pPr/>
              <a:t>5</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205184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defRPr/>
            </a:pPr>
            <a:r>
              <a:rPr lang="en-US" dirty="0" smtClean="0"/>
              <a:t>Recent studies indicate that youth who age out of care without</a:t>
            </a:r>
            <a:r>
              <a:rPr lang="en-US" baseline="0" dirty="0" smtClean="0"/>
              <a:t> permanent, parent-like connections </a:t>
            </a:r>
            <a:r>
              <a:rPr lang="en-US" dirty="0" smtClean="0"/>
              <a:t>experience increased risk for early pregnancy, incarceration,</a:t>
            </a:r>
            <a:r>
              <a:rPr lang="en-US" baseline="0" dirty="0" smtClean="0"/>
              <a:t> dropping out of school, homelessness, </a:t>
            </a:r>
            <a:r>
              <a:rPr lang="en-US" dirty="0" smtClean="0"/>
              <a:t>poverty and unemployment</a:t>
            </a:r>
            <a:r>
              <a:rPr lang="en-US" baseline="0" dirty="0" smtClean="0"/>
              <a:t> </a:t>
            </a:r>
            <a:r>
              <a:rPr lang="en-US" dirty="0" smtClean="0"/>
              <a:t>(Barth, 1990; Courtney, </a:t>
            </a:r>
            <a:r>
              <a:rPr lang="en-US" dirty="0" err="1" smtClean="0"/>
              <a:t>Piliavin</a:t>
            </a:r>
            <a:r>
              <a:rPr lang="en-US" dirty="0" smtClean="0"/>
              <a:t>, Grogan-</a:t>
            </a:r>
            <a:r>
              <a:rPr lang="en-US" dirty="0" err="1" smtClean="0"/>
              <a:t>Kaylor</a:t>
            </a:r>
            <a:r>
              <a:rPr lang="en-US" dirty="0" smtClean="0"/>
              <a:t>, &amp; Nesmith, 2001l</a:t>
            </a:r>
            <a:r>
              <a:rPr lang="en-US" baseline="0" dirty="0" smtClean="0"/>
              <a:t> </a:t>
            </a:r>
            <a:r>
              <a:rPr lang="en-US" dirty="0" smtClean="0"/>
              <a:t>Cook, 1994; Courtney et al., 2001; Mallon, 1998). Youth development literature outside of foster care contexts has long identified the benefits for youth of being connected to supportive adults including its positive effects on self-esteem, psychological health, educational achievement, and social skill development (</a:t>
            </a:r>
            <a:r>
              <a:rPr lang="en-US" dirty="0" err="1" smtClean="0"/>
              <a:t>Massinga</a:t>
            </a:r>
            <a:r>
              <a:rPr lang="en-US" dirty="0" smtClean="0"/>
              <a:t> &amp; </a:t>
            </a:r>
            <a:r>
              <a:rPr lang="en-US" dirty="0" err="1" smtClean="0"/>
              <a:t>Pecora</a:t>
            </a:r>
            <a:r>
              <a:rPr lang="en-US" dirty="0" smtClean="0"/>
              <a:t>, 2004; Perry, 2006). </a:t>
            </a:r>
          </a:p>
          <a:p>
            <a:pPr>
              <a:buFont typeface="Arial" pitchFamily="34" charset="0"/>
              <a:buNone/>
              <a:defRPr/>
            </a:pPr>
            <a:endParaRPr lang="en-US" dirty="0" smtClean="0"/>
          </a:p>
          <a:p>
            <a:pPr>
              <a:buFont typeface="Arial" pitchFamily="34" charset="0"/>
              <a:buNone/>
              <a:defRPr/>
            </a:pPr>
            <a:r>
              <a:rPr lang="en-US" dirty="0" smtClean="0"/>
              <a:t>Well-Being Outcomes</a:t>
            </a:r>
          </a:p>
          <a:p>
            <a:pPr>
              <a:buFont typeface="Arial" pitchFamily="34" charset="0"/>
              <a:buNone/>
              <a:defRPr/>
            </a:pPr>
            <a:r>
              <a:rPr lang="en-US" dirty="0" smtClean="0"/>
              <a:t>Recent studies show that youth who age out of care experience increased risk for early pregnancy, incarceration, victimization, and poverty (Barth, 1990; Courtney, </a:t>
            </a:r>
            <a:r>
              <a:rPr lang="en-US" dirty="0" err="1" smtClean="0"/>
              <a:t>Piliavin</a:t>
            </a:r>
            <a:r>
              <a:rPr lang="en-US" dirty="0" smtClean="0"/>
              <a:t>, Grogan-</a:t>
            </a:r>
            <a:r>
              <a:rPr lang="en-US" dirty="0" err="1" smtClean="0"/>
              <a:t>Kaylor</a:t>
            </a:r>
            <a:r>
              <a:rPr lang="en-US" dirty="0" smtClean="0"/>
              <a:t>, &amp; Nesmith, 2001).  </a:t>
            </a:r>
          </a:p>
          <a:p>
            <a:pPr>
              <a:buFont typeface="Arial" pitchFamily="34" charset="0"/>
              <a:buNone/>
              <a:defRPr/>
            </a:pPr>
            <a:r>
              <a:rPr lang="en-US" dirty="0" smtClean="0"/>
              <a:t>Many youth who have aged out care have not finished high school, were unemployed, had histories of job instability and on average were paid less than their non-foster youth counterparts (Barth, 1990; Cook, 1994; Courtney et al., 2001; Mallon, 1998). </a:t>
            </a:r>
          </a:p>
          <a:p>
            <a:pPr>
              <a:buFont typeface="Arial" pitchFamily="34" charset="0"/>
              <a:buNone/>
              <a:defRPr/>
            </a:pPr>
            <a:r>
              <a:rPr lang="en-US" dirty="0" smtClean="0"/>
              <a:t>Many youth experienced instability in housing, with as many as 25% of youth reported being homeless for at least 1 night (Courtney et al., 2001).</a:t>
            </a:r>
          </a:p>
          <a:p>
            <a:pPr>
              <a:buFont typeface="Arial" pitchFamily="34" charset="0"/>
              <a:buNone/>
              <a:defRPr/>
            </a:pPr>
            <a:r>
              <a:rPr lang="en-US" dirty="0" smtClean="0"/>
              <a:t> </a:t>
            </a:r>
          </a:p>
          <a:p>
            <a:pPr>
              <a:buFont typeface="Arial" pitchFamily="34" charset="0"/>
              <a:buNone/>
              <a:defRPr/>
            </a:pPr>
            <a:r>
              <a:rPr lang="en-US" dirty="0" smtClean="0"/>
              <a:t>risks related to their socio-emotional well being -increased incidence of mental health and behavioral problems, including depression (Barth, 1990).   R</a:t>
            </a:r>
          </a:p>
          <a:p>
            <a:pPr>
              <a:buFont typeface="Arial" pitchFamily="34" charset="0"/>
              <a:buNone/>
              <a:defRPr/>
            </a:pPr>
            <a:r>
              <a:rPr lang="en-US" dirty="0" smtClean="0"/>
              <a:t>recent studies indicate that foster youth report having minimal if any control over maintaining core relationships with those to whom they are attached, most notably siblings, and youth report lack emotional support when leaving care (Samuels &amp; Pryce, 2008).</a:t>
            </a:r>
          </a:p>
          <a:p>
            <a:pPr>
              <a:buFont typeface="Arial" pitchFamily="34" charset="0"/>
              <a:buNone/>
              <a:defRPr/>
            </a:pPr>
            <a:r>
              <a:rPr lang="en-US" dirty="0" smtClean="0"/>
              <a:t>Youth development literature outside of foster care contexts has long identified the benefits for youth of being connected to supportive adults including its positive effects on self-esteem, psychological health, educational achievement, and social skill development (well-being for some </a:t>
            </a:r>
            <a:r>
              <a:rPr lang="en-US" dirty="0" err="1" smtClean="0"/>
              <a:t>cMassinga</a:t>
            </a:r>
            <a:r>
              <a:rPr lang="en-US" dirty="0" smtClean="0"/>
              <a:t> &amp; </a:t>
            </a:r>
            <a:r>
              <a:rPr lang="en-US" dirty="0" err="1" smtClean="0"/>
              <a:t>Pecora</a:t>
            </a:r>
            <a:r>
              <a:rPr lang="en-US" dirty="0" smtClean="0"/>
              <a:t>, 2004; Perry, 2006). </a:t>
            </a:r>
          </a:p>
          <a:p>
            <a:pPr>
              <a:buFont typeface="Arial" pitchFamily="34" charset="0"/>
              <a:buNone/>
              <a:defRPr/>
            </a:pPr>
            <a:endParaRPr lang="en-US" dirty="0" smtClean="0"/>
          </a:p>
          <a:p>
            <a:pPr>
              <a:buFont typeface="Arial" pitchFamily="34" charset="0"/>
              <a:buNone/>
              <a:defRPr/>
            </a:pPr>
            <a:r>
              <a:rPr lang="en-US" dirty="0" smtClean="0"/>
              <a:t>Connectedness</a:t>
            </a:r>
          </a:p>
          <a:p>
            <a:pPr>
              <a:buFont typeface="Arial" pitchFamily="34" charset="0"/>
              <a:buNone/>
              <a:defRPr/>
            </a:pPr>
            <a:r>
              <a:rPr lang="en-US" dirty="0" smtClean="0"/>
              <a:t>need to maintain connections with kin who can be a crucial resource as youth transition to adulthood (</a:t>
            </a:r>
            <a:r>
              <a:rPr lang="en-US" dirty="0" err="1" smtClean="0"/>
              <a:t>Massinga</a:t>
            </a:r>
            <a:r>
              <a:rPr lang="en-US" dirty="0" smtClean="0"/>
              <a:t> &amp; </a:t>
            </a:r>
            <a:r>
              <a:rPr lang="en-US" dirty="0" err="1" smtClean="0"/>
              <a:t>Pecora</a:t>
            </a:r>
            <a:r>
              <a:rPr lang="en-US" dirty="0" smtClean="0"/>
              <a:t>, 2004).  Studies have indicated that former foster youth who had some continuity of relationships with significant others, including siblings, foster parents, and biological parents, had better adult developmental outcomes than those who lacked these supports (Kerman et al., 2002).</a:t>
            </a:r>
          </a:p>
          <a:p>
            <a:pPr>
              <a:buFont typeface="Arial" pitchFamily="34" charset="0"/>
              <a:buNone/>
              <a:defRPr/>
            </a:pPr>
            <a:r>
              <a:rPr lang="en-US" dirty="0" smtClean="0"/>
              <a:t>Transitioning to adulthood is often a long transition process during which young people may leave and return home again on three or more occasions (Mendes &amp; </a:t>
            </a:r>
            <a:r>
              <a:rPr lang="en-US" dirty="0" err="1" smtClean="0"/>
              <a:t>Moslehuddin</a:t>
            </a:r>
            <a:r>
              <a:rPr lang="en-US" dirty="0" smtClean="0"/>
              <a:t>, 2006).  Throughout this process, there is continued availability of the family home as a “safety net” of extended support (Mendes &amp; </a:t>
            </a:r>
            <a:r>
              <a:rPr lang="en-US" dirty="0" err="1" smtClean="0"/>
              <a:t>Moslehuddin</a:t>
            </a:r>
            <a:r>
              <a:rPr lang="en-US" dirty="0" smtClean="0"/>
              <a:t>, 2006). </a:t>
            </a:r>
          </a:p>
          <a:p>
            <a:pPr>
              <a:buFont typeface="Arial" pitchFamily="34" charset="0"/>
              <a:buNone/>
              <a:defRPr/>
            </a:pPr>
            <a:r>
              <a:rPr lang="en-US" dirty="0" smtClean="0"/>
              <a:t>Central to understanding </a:t>
            </a:r>
            <a:r>
              <a:rPr lang="en-US" dirty="0" err="1" smtClean="0"/>
              <a:t>ultures</a:t>
            </a:r>
            <a:r>
              <a:rPr lang="en-US" dirty="0" smtClean="0"/>
              <a:t>, includes finding a place where a person feels a sense of peace, security, satisfaction, acceptance, belonging, and space to be oneself (</a:t>
            </a:r>
            <a:r>
              <a:rPr lang="en-US" dirty="0" err="1" smtClean="0"/>
              <a:t>Bamba</a:t>
            </a:r>
            <a:r>
              <a:rPr lang="en-US" dirty="0" smtClean="0"/>
              <a:t>  &amp; Haight, 2006).  Finding a permanency is important for all youth in foster care, but the legal status alone may not provide youth a sense of connectedness and belonging (</a:t>
            </a:r>
            <a:r>
              <a:rPr lang="en-US" dirty="0" err="1" smtClean="0"/>
              <a:t>Bamba</a:t>
            </a:r>
            <a:r>
              <a:rPr lang="en-US" dirty="0" smtClean="0"/>
              <a:t> &amp; Haight, 2006).  When </a:t>
            </a:r>
          </a:p>
          <a:p>
            <a:pPr>
              <a:buFont typeface="Arial" pitchFamily="34" charset="0"/>
              <a:buNone/>
              <a:defRPr/>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8D640F16-06FE-45CB-9CC2-ECE8997166D7}" type="slidenum">
              <a:rPr lang="en-US" smtClean="0">
                <a:latin typeface="Calibri" pitchFamily="34" charset="0"/>
                <a:ea typeface="ＭＳ Ｐゴシック" pitchFamily="34" charset="-128"/>
              </a:rPr>
              <a:pPr/>
              <a:t>6</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55623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buFont typeface="Arial" pitchFamily="34" charset="0"/>
              <a:buChar char="•"/>
              <a:defRPr/>
            </a:pPr>
            <a:endParaRPr lang="en-US" dirty="0" smtClean="0"/>
          </a:p>
          <a:p>
            <a:pPr>
              <a:defRPr/>
            </a:pPr>
            <a:r>
              <a:rPr lang="en-US" dirty="0" smtClean="0"/>
              <a:t>Connectedness</a:t>
            </a:r>
          </a:p>
          <a:p>
            <a:pPr>
              <a:buFont typeface="Arial" pitchFamily="34" charset="0"/>
              <a:buChar char="•"/>
              <a:defRPr/>
            </a:pPr>
            <a:r>
              <a:rPr lang="en-US" dirty="0" smtClean="0"/>
              <a:t>need to maintain connections with kin who can be a crucial resource as youth transition to adulthood (Massinga &amp; Pecora, 2004).  Studies have indicated that former foster youth who had some continuity of relationships with significant others, including siblings, foster parents, and biological parents, had better adult developmental outcomes than those who lacked these supports (Kerman et al., 2002).</a:t>
            </a:r>
          </a:p>
          <a:p>
            <a:pPr>
              <a:buFont typeface="Arial" pitchFamily="34" charset="0"/>
              <a:buChar char="•"/>
              <a:defRPr/>
            </a:pPr>
            <a:r>
              <a:rPr lang="en-US" dirty="0" smtClean="0"/>
              <a:t>Transitioning to adulthood is often a long transition process during which young people may leave and return home again on three or more occasions (Mendes &amp; Moslehuddin, 2006).  Throughout this process, there is continued availability of the family home as a “safety net” of extended support (Mendes &amp; Moslehuddin, 2006). </a:t>
            </a:r>
          </a:p>
          <a:p>
            <a:pPr>
              <a:buFont typeface="Arial" pitchFamily="34" charset="0"/>
              <a:buChar char="•"/>
              <a:defRPr/>
            </a:pPr>
            <a:r>
              <a:rPr lang="en-US" dirty="0" smtClean="0"/>
              <a:t>Central to understanding well-being for some cultures, includes finding a place where a person feels a sense of peace, security, satisfaction, acceptance, belonging, and space to be oneself (Bamba  &amp; Haight, 2006).  Finding a permanency is important for all youth in foster care, but the legal status alone may not provide youth a sense of connectedness and belonging (Bamba &amp; Haight, 2006).  When </a:t>
            </a:r>
            <a:endParaRPr lang="en-US" dirty="0"/>
          </a:p>
        </p:txBody>
      </p:sp>
      <p:sp>
        <p:nvSpPr>
          <p:cNvPr id="37892" name="Slide Number Placeholder 3"/>
          <p:cNvSpPr>
            <a:spLocks noGrp="1"/>
          </p:cNvSpPr>
          <p:nvPr>
            <p:ph type="sldNum" sz="quarter" idx="5"/>
          </p:nvPr>
        </p:nvSpPr>
        <p:spPr bwMode="auto">
          <a:noFill/>
          <a:ln>
            <a:miter lim="800000"/>
            <a:headEnd/>
            <a:tailEnd/>
          </a:ln>
        </p:spPr>
        <p:txBody>
          <a:bodyPr/>
          <a:lstStyle/>
          <a:p>
            <a:fld id="{8D640F16-06FE-45CB-9CC2-ECE8997166D7}" type="slidenum">
              <a:rPr lang="en-US" smtClean="0">
                <a:latin typeface="Calibri" pitchFamily="34" charset="0"/>
                <a:ea typeface="ＭＳ Ｐゴシック" pitchFamily="34" charset="-128"/>
              </a:rPr>
              <a:pPr/>
              <a:t>7</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297618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a:buFontTx/>
              <a:buChar char="-"/>
            </a:pPr>
            <a:r>
              <a:rPr lang="en-US" dirty="0" smtClean="0">
                <a:ea typeface="ＭＳ Ｐゴシック" pitchFamily="34" charset="-128"/>
              </a:rPr>
              <a:t>The</a:t>
            </a:r>
            <a:r>
              <a:rPr lang="en-US" baseline="0" dirty="0" smtClean="0">
                <a:ea typeface="ＭＳ Ｐゴシック" pitchFamily="34" charset="-128"/>
              </a:rPr>
              <a:t> development of the Youth Connection Scale was part of a larger University-Agency collaborative between the University of Minnesota and </a:t>
            </a:r>
            <a:r>
              <a:rPr lang="en-US" baseline="0" dirty="0" err="1" smtClean="0">
                <a:ea typeface="ＭＳ Ｐゴシック" pitchFamily="34" charset="-128"/>
              </a:rPr>
              <a:t>Anu</a:t>
            </a:r>
            <a:r>
              <a:rPr lang="en-US" baseline="0" dirty="0" smtClean="0">
                <a:ea typeface="ＭＳ Ｐゴシック" pitchFamily="34" charset="-128"/>
              </a:rPr>
              <a:t> Family Services, in which we examine a number of pressing issues around permanence and wellbeing for youth in child welfare.   </a:t>
            </a:r>
          </a:p>
          <a:p>
            <a:pPr>
              <a:buFontTx/>
              <a:buChar char="-"/>
            </a:pPr>
            <a:r>
              <a:rPr lang="en-US" dirty="0" smtClean="0">
                <a:ea typeface="ＭＳ Ｐゴシック" pitchFamily="34" charset="-128"/>
              </a:rPr>
              <a:t>Experts in the field were consulted in development of this scale, including social workers, supervisors and administrators of public and private child and youth serving agencies, and researchers and scholars in child welfare. </a:t>
            </a:r>
          </a:p>
          <a:p>
            <a:pPr>
              <a:buFontTx/>
              <a:buChar char="-"/>
            </a:pPr>
            <a:r>
              <a:rPr lang="en-US" dirty="0" smtClean="0">
                <a:ea typeface="ＭＳ Ｐゴシック" pitchFamily="34" charset="-128"/>
              </a:rPr>
              <a:t>Specifically</a:t>
            </a:r>
            <a:r>
              <a:rPr lang="en-US" dirty="0"/>
              <a:t>, items such as the Support Indicators within the YCS were informed by existing practice tools, such as the </a:t>
            </a:r>
            <a:r>
              <a:rPr lang="en-US" dirty="0">
                <a:hlinkClick r:id="rId3"/>
              </a:rPr>
              <a:t>Permanency Pact</a:t>
            </a:r>
            <a:r>
              <a:rPr lang="en-US" dirty="0"/>
              <a:t>, which was developed by young people from </a:t>
            </a:r>
            <a:r>
              <a:rPr lang="en-US" dirty="0" err="1"/>
              <a:t>FosterClub</a:t>
            </a:r>
            <a:r>
              <a:rPr lang="en-US" dirty="0"/>
              <a:t> (2006); the BEST tool developed by Casey Family Services* and the Search Institute’s </a:t>
            </a:r>
            <a:r>
              <a:rPr lang="en-US" dirty="0">
                <a:hlinkClick r:id="rId4"/>
              </a:rPr>
              <a:t>40 Developmental Assets</a:t>
            </a:r>
            <a:r>
              <a:rPr lang="en-US" dirty="0"/>
              <a:t>.</a:t>
            </a:r>
            <a:endParaRPr lang="en-US" dirty="0" smtClean="0">
              <a:ea typeface="ＭＳ Ｐゴシック" pitchFamily="34" charset="-128"/>
            </a:endParaRPr>
          </a:p>
          <a:p>
            <a:pPr lvl="1">
              <a:buFontTx/>
              <a:buChar char="-"/>
            </a:pPr>
            <a:endParaRPr lang="en-US" dirty="0" smtClean="0">
              <a:ea typeface="ＭＳ Ｐゴシック" pitchFamily="34"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AF45C9E7-79EC-4B9D-B8F0-B2558EC69493}" type="slidenum">
              <a:rPr lang="en-US" smtClean="0">
                <a:latin typeface="Calibri" pitchFamily="34" charset="0"/>
                <a:ea typeface="ＭＳ Ｐゴシック" pitchFamily="34" charset="-128"/>
              </a:rPr>
              <a:pPr/>
              <a:t>8</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233780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dirty="0" smtClean="0">
                <a:ea typeface="ＭＳ Ｐゴシック" pitchFamily="34" charset="-128"/>
              </a:rPr>
              <a:t>The Youth Connections Scale was developed based on the review of the literature on the importance of youth connections to caring adults.  Research indicates that the benefits for youth of being connected to supportive adults include positive effects on self-esteem, psychological health, educational achievement, financial stability and social skill development.  Connecting foster youth to supportive adults and creating a financial and emotional safety net is particularly critical during the late adolescence, as youth begin to transition to adulthood.  The goal of this project is to develop a standardized tool that can be used and disseminated for wider use in child welfare practice.  </a:t>
            </a:r>
          </a:p>
          <a:p>
            <a:endParaRPr lang="en-US" dirty="0" smtClean="0">
              <a:ea typeface="ＭＳ Ｐゴシック" pitchFamily="34" charset="-128"/>
            </a:endParaRPr>
          </a:p>
          <a:p>
            <a:r>
              <a:rPr lang="en-US" dirty="0" smtClean="0">
                <a:ea typeface="ＭＳ Ｐゴシック" pitchFamily="34" charset="-128"/>
              </a:rPr>
              <a:t>The development of the Youth Connection Scale was part of a larger University-Agency collaborative between the University of Minnesota and </a:t>
            </a:r>
            <a:r>
              <a:rPr lang="en-US" dirty="0" err="1" smtClean="0">
                <a:ea typeface="ＭＳ Ｐゴシック" pitchFamily="34" charset="-128"/>
              </a:rPr>
              <a:t>Anu</a:t>
            </a:r>
            <a:r>
              <a:rPr lang="en-US" dirty="0" smtClean="0">
                <a:ea typeface="ＭＳ Ｐゴシック" pitchFamily="34" charset="-128"/>
              </a:rPr>
              <a:t> Family Services, in which we examine a number of pressing issues around permanence and wellbeing for youth in child welfare.   </a:t>
            </a:r>
          </a:p>
          <a:p>
            <a:r>
              <a:rPr lang="en-US" dirty="0" smtClean="0">
                <a:ea typeface="ＭＳ Ｐゴシック" pitchFamily="34" charset="-128"/>
              </a:rPr>
              <a:t>Experts in the field were consulted in development of this scale, including social workers, supervisors and administrators of public and private child and youth serving agencies, and researchers and scholars in child welfare. </a:t>
            </a:r>
          </a:p>
          <a:p>
            <a:r>
              <a:rPr lang="en-US" dirty="0" smtClean="0">
                <a:ea typeface="ＭＳ Ｐゴシック" pitchFamily="34" charset="-128"/>
              </a:rPr>
              <a:t>Specifically, items such as the Support Indicators within the YCS were informed by existing practice tools, such as the Permanency Pact, which was developed by young people from </a:t>
            </a:r>
            <a:r>
              <a:rPr lang="en-US" dirty="0" err="1" smtClean="0">
                <a:ea typeface="ＭＳ Ｐゴシック" pitchFamily="34" charset="-128"/>
              </a:rPr>
              <a:t>FosterClub</a:t>
            </a:r>
            <a:r>
              <a:rPr lang="en-US" dirty="0" smtClean="0">
                <a:ea typeface="ＭＳ Ｐゴシック" pitchFamily="34" charset="-128"/>
              </a:rPr>
              <a:t> (2006); the BEST tool developed by Casey Family Services* and the Search Institute’s 40 Developmental Assets.</a:t>
            </a:r>
          </a:p>
          <a:p>
            <a:endParaRPr lang="en-US" dirty="0" smtClean="0">
              <a:ea typeface="ＭＳ Ｐゴシック" pitchFamily="34" charset="-128"/>
            </a:endParaRPr>
          </a:p>
          <a:p>
            <a:endParaRPr 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48D2508E-C6CC-4EA0-A15C-513942BE4313}" type="slidenum">
              <a:rPr lang="en-US" smtClean="0">
                <a:latin typeface="Calibri" pitchFamily="34" charset="0"/>
                <a:ea typeface="ＭＳ Ｐゴシック" pitchFamily="34" charset="-128"/>
              </a:rPr>
              <a:pPr/>
              <a:t>9</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360127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63FF292-7B4B-4E29-B8FA-FC677361172B}" type="datetime1">
              <a:rPr lang="en-US" smtClean="0"/>
              <a:pPr/>
              <a:t>11/23/2016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6289946-A6C6-4114-92C7-F2D5248B345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7E7647-0A37-46E8-9493-387D62D82064}" type="datetime1">
              <a:rPr lang="en-US" smtClean="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289946-A6C6-4114-92C7-F2D5248B345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64ABAE-6FF6-4088-8151-40EE01DFC237}" type="datetime1">
              <a:rPr lang="en-US" smtClean="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289946-A6C6-4114-92C7-F2D5248B34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ED74BF9-36CB-4D96-B8B3-B7A51803A35C}" type="datetime1">
              <a:rPr lang="en-US" smtClean="0"/>
              <a:pPr/>
              <a:t>11/23/2016</a:t>
            </a:fld>
            <a:endParaRPr lang="en-US" dirty="0"/>
          </a:p>
        </p:txBody>
      </p:sp>
      <p:sp>
        <p:nvSpPr>
          <p:cNvPr id="9" name="Slide Number Placeholder 8"/>
          <p:cNvSpPr>
            <a:spLocks noGrp="1"/>
          </p:cNvSpPr>
          <p:nvPr>
            <p:ph type="sldNum" sz="quarter" idx="15"/>
          </p:nvPr>
        </p:nvSpPr>
        <p:spPr/>
        <p:txBody>
          <a:bodyPr rtlCol="0"/>
          <a:lstStyle/>
          <a:p>
            <a:fld id="{76289946-A6C6-4114-92C7-F2D5248B345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12103E5-FCE8-4B5B-9AFB-7C8083C2339A}" type="datetime1">
              <a:rPr lang="en-US" smtClean="0"/>
              <a:pPr/>
              <a:t>11/23/2016</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76289946-A6C6-4114-92C7-F2D5248B345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39FEC0D-56A1-4688-92FF-694236E8212E}" type="datetime1">
              <a:rPr lang="en-US" smtClean="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289946-A6C6-4114-92C7-F2D5248B3455}"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002E039-AE2D-4AF4-94BB-C0DDB703473D}" type="datetime1">
              <a:rPr lang="en-US" smtClean="0"/>
              <a:pPr/>
              <a:t>11/23/2016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289946-A6C6-4114-92C7-F2D5248B3455}"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2EB555A-172E-4B06-BA53-21064D1A7CB7}" type="datetime1">
              <a:rPr lang="en-US" smtClean="0"/>
              <a:pPr/>
              <a:t>11/23/2016</a:t>
            </a:fld>
            <a:endParaRPr lang="en-US" dirty="0"/>
          </a:p>
        </p:txBody>
      </p:sp>
      <p:sp>
        <p:nvSpPr>
          <p:cNvPr id="7" name="Slide Number Placeholder 6"/>
          <p:cNvSpPr>
            <a:spLocks noGrp="1"/>
          </p:cNvSpPr>
          <p:nvPr>
            <p:ph type="sldNum" sz="quarter" idx="11"/>
          </p:nvPr>
        </p:nvSpPr>
        <p:spPr/>
        <p:txBody>
          <a:bodyPr rtlCol="0"/>
          <a:lstStyle/>
          <a:p>
            <a:fld id="{76289946-A6C6-4114-92C7-F2D5248B345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897AD-AA23-42FB-8363-1788B9B7229D}" type="datetime1">
              <a:rPr lang="en-US" smtClean="0"/>
              <a:pPr/>
              <a:t>11/23/2016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289946-A6C6-4114-92C7-F2D5248B34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5C6B7F1-C615-474C-B67D-825024C1D39A}" type="datetime1">
              <a:rPr lang="en-US" smtClean="0"/>
              <a:pPr/>
              <a:t>11/23/2016</a:t>
            </a:fld>
            <a:endParaRPr lang="en-US" dirty="0"/>
          </a:p>
        </p:txBody>
      </p:sp>
      <p:sp>
        <p:nvSpPr>
          <p:cNvPr id="22" name="Slide Number Placeholder 21"/>
          <p:cNvSpPr>
            <a:spLocks noGrp="1"/>
          </p:cNvSpPr>
          <p:nvPr>
            <p:ph type="sldNum" sz="quarter" idx="15"/>
          </p:nvPr>
        </p:nvSpPr>
        <p:spPr/>
        <p:txBody>
          <a:bodyPr rtlCol="0"/>
          <a:lstStyle/>
          <a:p>
            <a:fld id="{76289946-A6C6-4114-92C7-F2D5248B345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8500604-92F9-4E1E-8F14-F39B46853656}" type="datetime1">
              <a:rPr lang="en-US" smtClean="0"/>
              <a:pPr/>
              <a:t>11/23/2016</a:t>
            </a:fld>
            <a:endParaRPr lang="en-US" dirty="0"/>
          </a:p>
        </p:txBody>
      </p:sp>
      <p:sp>
        <p:nvSpPr>
          <p:cNvPr id="18" name="Slide Number Placeholder 17"/>
          <p:cNvSpPr>
            <a:spLocks noGrp="1"/>
          </p:cNvSpPr>
          <p:nvPr>
            <p:ph type="sldNum" sz="quarter" idx="11"/>
          </p:nvPr>
        </p:nvSpPr>
        <p:spPr/>
        <p:txBody>
          <a:bodyPr rtlCol="0"/>
          <a:lstStyle/>
          <a:p>
            <a:fld id="{76289946-A6C6-4114-92C7-F2D5248B345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73D800C-98D3-428D-8FCA-0131CAAFF24D}" type="datetime1">
              <a:rPr lang="en-US" smtClean="0"/>
              <a:pPr/>
              <a:t>11/23/2016</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6289946-A6C6-4114-92C7-F2D5248B345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dadler@hillside.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source=images&amp;cd=&amp;cad=rja&amp;uact=8&amp;ved=0ahUKEwiHrrqm77zQAhXGLSYKHdXNB-kQjRwIBw&amp;url=http://doctorziv.com/&amp;v6u=https://s-v6exp1-ds.metric.gstatic.com/gen_204?ip=67.253.186.195&amp;ts=1479835010300203&amp;auth=mc5we7o363mvybpbgojcrqtjs6wqaoji&amp;rndm=0.45816561207930406&amp;v6s=2&amp;v6t=79375&amp;bvm=bv.139250283,d.cGw&amp;psig=AFQjCNFwFiIReE0URUZZdU6fp3LUSb4ZBg&amp;ust=147992141024125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source=images&amp;cd=&amp;cad=rja&amp;uact=8&amp;ved=0ahUKEwia24yJ7rzQAhWI7CYKHbHcDTYQjRwIBw&amp;url=http://imgfave.com/collection/221868/butterflies&amp;psig=AFQjCNFsFT76SL3G1IStp02_tfgb6zVsrw&amp;ust=1479921151545436"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com/url?sa=i&amp;rct=j&amp;q=&amp;esrc=s&amp;source=images&amp;cd=&amp;cad=rja&amp;uact=8&amp;ved=0ahUKEwj-k-L0hb3QAhUETCYKHaU0CSUQjRwIBw&amp;url=https://www.dreamstime.com/stock-images-communication-freedom-business-lifestyle-concept-close-up-human-eye-group-monarch-butterflies-flying-as-image35933754&amp;bvm=bv.139250283,bs.1,d.cGw&amp;psig=AFQjCNEY_eLLJmGyEyzkQ8Ax5crwiMtDHQ&amp;ust=147992747871518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source=images&amp;cd=&amp;cad=rja&amp;uact=8&amp;ved=0ahUKEwid19uEh73QAhVBQCYKHXcwARoQjRwIBw&amp;url=http://buzzghana.com/ghanaian/&amp;bvm=bv.139250283,bs.1,d.cGw&amp;psig=AFQjCNGTf_g6ukWRlLHbn8KvmQGIMy-Vyw&amp;ust=1479927833444735"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fosterclub.com/_transition/article/permanency-pact" TargetMode="External"/><Relationship Id="rId2" Type="http://schemas.openxmlformats.org/officeDocument/2006/relationships/hyperlink" Target="http://www.nrcys.ou.edu/PDFs/Mono.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hunter.cuny.edu/socwork/nrcfcpp/downloads/SixSteps.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couragerenewal.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219200"/>
            <a:ext cx="6858000" cy="1894362"/>
          </a:xfrm>
        </p:spPr>
        <p:txBody>
          <a:bodyPr>
            <a:normAutofit/>
          </a:bodyPr>
          <a:lstStyle/>
          <a:p>
            <a:r>
              <a:rPr lang="en-US" sz="3200" dirty="0" smtClean="0"/>
              <a:t/>
            </a:r>
            <a:br>
              <a:rPr lang="en-US" sz="3200" dirty="0" smtClean="0"/>
            </a:br>
            <a:r>
              <a:rPr lang="en-US" sz="3200" b="0" dirty="0"/>
              <a:t>Why </a:t>
            </a:r>
            <a:r>
              <a:rPr lang="en-US" sz="3200" dirty="0"/>
              <a:t>Connections</a:t>
            </a:r>
            <a:r>
              <a:rPr lang="en-US" sz="3200" b="0" dirty="0"/>
              <a:t> are Critical </a:t>
            </a:r>
            <a:r>
              <a:rPr lang="en-US" sz="3200" b="0" dirty="0" smtClean="0"/>
              <a:t/>
            </a:r>
            <a:br>
              <a:rPr lang="en-US" sz="3200" b="0" dirty="0" smtClean="0"/>
            </a:br>
            <a:r>
              <a:rPr lang="en-US" sz="3200" b="0" dirty="0" smtClean="0"/>
              <a:t>for </a:t>
            </a:r>
            <a:r>
              <a:rPr lang="en-US" sz="3200" dirty="0"/>
              <a:t>Well-Being</a:t>
            </a:r>
          </a:p>
        </p:txBody>
      </p:sp>
      <p:sp>
        <p:nvSpPr>
          <p:cNvPr id="3" name="Subtitle 2"/>
          <p:cNvSpPr>
            <a:spLocks noGrp="1"/>
          </p:cNvSpPr>
          <p:nvPr>
            <p:ph type="subTitle" idx="1"/>
          </p:nvPr>
        </p:nvSpPr>
        <p:spPr>
          <a:xfrm>
            <a:off x="2514600" y="3733800"/>
            <a:ext cx="6172200" cy="2819400"/>
          </a:xfrm>
        </p:spPr>
        <p:txBody>
          <a:bodyPr>
            <a:normAutofit/>
          </a:bodyPr>
          <a:lstStyle/>
          <a:p>
            <a:endParaRPr lang="en-US" sz="1600" dirty="0"/>
          </a:p>
          <a:p>
            <a:r>
              <a:rPr lang="en-US" sz="1600" dirty="0"/>
              <a:t>New York State Coalition for Children’s Behavioral </a:t>
            </a:r>
            <a:r>
              <a:rPr lang="en-US" sz="1600" dirty="0" smtClean="0"/>
              <a:t>Health</a:t>
            </a:r>
          </a:p>
          <a:p>
            <a:r>
              <a:rPr lang="en-US" sz="1600" dirty="0"/>
              <a:t>Annual Staff Development Training Forum</a:t>
            </a:r>
          </a:p>
          <a:p>
            <a:r>
              <a:rPr lang="en-US" sz="1600" dirty="0" smtClean="0"/>
              <a:t>Saratoga </a:t>
            </a:r>
            <a:r>
              <a:rPr lang="en-US" sz="1600" dirty="0"/>
              <a:t>Hilton, Saratoga Springs, NY</a:t>
            </a:r>
            <a:endParaRPr lang="en-US" sz="1600" dirty="0" smtClean="0"/>
          </a:p>
          <a:p>
            <a:r>
              <a:rPr lang="en-US" sz="1600" dirty="0" smtClean="0"/>
              <a:t>November 30, 2016</a:t>
            </a:r>
            <a:endParaRPr lang="en-US" sz="1600" dirty="0"/>
          </a:p>
        </p:txBody>
      </p:sp>
    </p:spTree>
    <p:extLst>
      <p:ext uri="{BB962C8B-B14F-4D97-AF65-F5344CB8AC3E}">
        <p14:creationId xmlns:p14="http://schemas.microsoft.com/office/powerpoint/2010/main" val="901156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t="-2" r="1666" b="11"/>
          <a:stretch/>
        </p:blipFill>
        <p:spPr bwMode="auto">
          <a:xfrm>
            <a:off x="762000" y="533400"/>
            <a:ext cx="731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046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55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381000"/>
            <a:ext cx="8229600" cy="715962"/>
          </a:xfrm>
        </p:spPr>
        <p:txBody>
          <a:bodyPr>
            <a:normAutofit/>
          </a:bodyPr>
          <a:lstStyle/>
          <a:p>
            <a:r>
              <a:rPr lang="en-US" dirty="0"/>
              <a:t>Youth Connections Scale</a:t>
            </a:r>
          </a:p>
        </p:txBody>
      </p:sp>
    </p:spTree>
    <p:extLst>
      <p:ext uri="{BB962C8B-B14F-4D97-AF65-F5344CB8AC3E}">
        <p14:creationId xmlns:p14="http://schemas.microsoft.com/office/powerpoint/2010/main" val="2119335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066801"/>
            <a:ext cx="6250305" cy="454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274638"/>
            <a:ext cx="8229600" cy="639762"/>
          </a:xfrm>
        </p:spPr>
        <p:txBody>
          <a:bodyPr>
            <a:normAutofit/>
          </a:bodyPr>
          <a:lstStyle/>
          <a:p>
            <a:r>
              <a:rPr lang="en-US" dirty="0" smtClean="0"/>
              <a:t>Youth Connections Scale</a:t>
            </a:r>
            <a:endParaRPr lang="en-US" dirty="0"/>
          </a:p>
        </p:txBody>
      </p:sp>
    </p:spTree>
    <p:extLst>
      <p:ext uri="{BB962C8B-B14F-4D97-AF65-F5344CB8AC3E}">
        <p14:creationId xmlns:p14="http://schemas.microsoft.com/office/powerpoint/2010/main" val="2143480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a:bodyPr>
          <a:lstStyle/>
          <a:p>
            <a:r>
              <a:rPr lang="en-US" dirty="0" smtClean="0"/>
              <a:t>Youth Connections Scale</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0647" y="1905000"/>
            <a:ext cx="6402705"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916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457200" y="377067"/>
            <a:ext cx="8153400" cy="838200"/>
          </a:xfrm>
        </p:spPr>
        <p:txBody>
          <a:bodyPr>
            <a:noAutofit/>
          </a:bodyPr>
          <a:lstStyle/>
          <a:p>
            <a:pPr>
              <a:defRPr/>
            </a:pPr>
            <a:r>
              <a:rPr lang="en-US" sz="3200" dirty="0" smtClean="0">
                <a:ea typeface="ＭＳ Ｐゴシック" pitchFamily="34" charset="-128"/>
              </a:rPr>
              <a:t>Recent Study: Adapting the YCS</a:t>
            </a:r>
          </a:p>
        </p:txBody>
      </p:sp>
      <p:sp>
        <p:nvSpPr>
          <p:cNvPr id="10243" name="Content Placeholder 1"/>
          <p:cNvSpPr>
            <a:spLocks noGrp="1"/>
          </p:cNvSpPr>
          <p:nvPr>
            <p:ph sz="quarter" idx="1"/>
          </p:nvPr>
        </p:nvSpPr>
        <p:spPr>
          <a:xfrm>
            <a:off x="604157" y="1453243"/>
            <a:ext cx="7467600" cy="4876800"/>
          </a:xfrm>
        </p:spPr>
        <p:txBody>
          <a:bodyPr>
            <a:normAutofit/>
          </a:bodyPr>
          <a:lstStyle/>
          <a:p>
            <a:r>
              <a:rPr lang="en-US" sz="2000" dirty="0" smtClean="0">
                <a:latin typeface="Tahoma" pitchFamily="34" charset="0"/>
                <a:ea typeface="Tahoma" pitchFamily="34" charset="0"/>
                <a:cs typeface="Tahoma" pitchFamily="34" charset="0"/>
              </a:rPr>
              <a:t>Agencies working with youth of all ages – measure connections for younger youth too</a:t>
            </a:r>
          </a:p>
          <a:p>
            <a:r>
              <a:rPr lang="en-US" sz="2000" dirty="0" smtClean="0">
                <a:latin typeface="Tahoma" pitchFamily="34" charset="0"/>
                <a:ea typeface="Tahoma" pitchFamily="34" charset="0"/>
                <a:cs typeface="Tahoma" pitchFamily="34" charset="0"/>
              </a:rPr>
              <a:t>Partnered with Hillside Family of Agencies to adapt the tool: Youth Connections Scale – Child Version (YCS-C)</a:t>
            </a:r>
          </a:p>
          <a:p>
            <a:r>
              <a:rPr lang="en-US" sz="2000" dirty="0" smtClean="0">
                <a:latin typeface="Tahoma" pitchFamily="34" charset="0"/>
                <a:ea typeface="Tahoma" pitchFamily="34" charset="0"/>
                <a:cs typeface="Tahoma" pitchFamily="34" charset="0"/>
              </a:rPr>
              <a:t>Conducted a similar pilot study to assess the validity and reliability of the newly adapted tool </a:t>
            </a:r>
          </a:p>
          <a:p>
            <a:pPr lvl="1"/>
            <a:r>
              <a:rPr lang="en-US" sz="1700" dirty="0" smtClean="0">
                <a:latin typeface="Tahoma" pitchFamily="34" charset="0"/>
                <a:ea typeface="Tahoma" pitchFamily="34" charset="0"/>
                <a:cs typeface="Tahoma" pitchFamily="34" charset="0"/>
              </a:rPr>
              <a:t>Concurrent validity</a:t>
            </a:r>
          </a:p>
          <a:p>
            <a:pPr lvl="1"/>
            <a:r>
              <a:rPr lang="en-US" sz="1700" dirty="0" smtClean="0">
                <a:latin typeface="Tahoma" pitchFamily="34" charset="0"/>
                <a:ea typeface="Tahoma" pitchFamily="34" charset="0"/>
                <a:cs typeface="Tahoma" pitchFamily="34" charset="0"/>
              </a:rPr>
              <a:t>Test-retest reliability</a:t>
            </a:r>
            <a:endParaRPr lang="en-US" sz="1700" dirty="0">
              <a:latin typeface="Tahoma" pitchFamily="34" charset="0"/>
              <a:ea typeface="Tahoma" pitchFamily="34" charset="0"/>
              <a:cs typeface="Tahoma" pitchFamily="34" charset="0"/>
            </a:endParaRPr>
          </a:p>
          <a:p>
            <a:endParaRPr lang="en-US" sz="2000" dirty="0" smtClean="0">
              <a:latin typeface="Tahoma" pitchFamily="34" charset="0"/>
              <a:ea typeface="Tahoma" pitchFamily="34" charset="0"/>
              <a:cs typeface="Tahoma" pitchFamily="34" charset="0"/>
            </a:endParaRPr>
          </a:p>
          <a:p>
            <a:pPr lvl="1"/>
            <a:endParaRPr lang="en-US" sz="1700" dirty="0">
              <a:latin typeface="Tahoma" pitchFamily="34" charset="0"/>
              <a:ea typeface="Tahoma" pitchFamily="34" charset="0"/>
              <a:cs typeface="Tahoma" pitchFamily="34" charset="0"/>
            </a:endParaRPr>
          </a:p>
          <a:p>
            <a:pPr lvl="1"/>
            <a:endParaRPr lang="en-US" sz="2000" dirty="0" smtClean="0">
              <a:ea typeface="ＭＳ Ｐゴシック" pitchFamily="34" charset="-128"/>
            </a:endParaRPr>
          </a:p>
          <a:p>
            <a:pPr lvl="1" eaLnBrk="1" hangingPunct="1"/>
            <a:endParaRPr lang="en-US" sz="2400" dirty="0" smtClean="0">
              <a:ea typeface="ＭＳ Ｐゴシック" pitchFamily="34" charset="-128"/>
            </a:endParaRPr>
          </a:p>
          <a:p>
            <a:pPr lvl="1" eaLnBrk="1" hangingPunct="1"/>
            <a:endParaRPr lang="en-US" sz="2400" dirty="0" smtClean="0">
              <a:ea typeface="ＭＳ Ｐゴシック" pitchFamily="34" charset="-128"/>
            </a:endParaRPr>
          </a:p>
          <a:p>
            <a:endParaRPr lang="en-US" sz="2000" dirty="0" smtClean="0">
              <a:ea typeface="ＭＳ Ｐゴシック" pitchFamily="34" charset="-128"/>
            </a:endParaRPr>
          </a:p>
        </p:txBody>
      </p:sp>
    </p:spTree>
    <p:extLst>
      <p:ext uri="{BB962C8B-B14F-4D97-AF65-F5344CB8AC3E}">
        <p14:creationId xmlns:p14="http://schemas.microsoft.com/office/powerpoint/2010/main" val="279263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normAutofit/>
          </a:bodyPr>
          <a:lstStyle/>
          <a:p>
            <a:r>
              <a:rPr lang="en-US" sz="4000" dirty="0">
                <a:ea typeface="ＭＳ Ｐゴシック" pitchFamily="34" charset="-128"/>
              </a:rPr>
              <a:t>Pilot Study: YCS-C</a:t>
            </a:r>
            <a:endParaRPr lang="en-US" sz="4000" dirty="0" smtClean="0">
              <a:ea typeface="ＭＳ Ｐゴシック" pitchFamily="34" charset="-128"/>
            </a:endParaRPr>
          </a:p>
        </p:txBody>
      </p:sp>
      <p:sp>
        <p:nvSpPr>
          <p:cNvPr id="21507" name="Content Placeholder 2"/>
          <p:cNvSpPr>
            <a:spLocks noGrp="1"/>
          </p:cNvSpPr>
          <p:nvPr>
            <p:ph sz="quarter" idx="1"/>
          </p:nvPr>
        </p:nvSpPr>
        <p:spPr>
          <a:xfrm>
            <a:off x="457200" y="1371600"/>
            <a:ext cx="7467600" cy="5102225"/>
          </a:xfrm>
        </p:spPr>
        <p:txBody>
          <a:bodyPr/>
          <a:lstStyle/>
          <a:p>
            <a:pPr marL="0" indent="0">
              <a:buNone/>
            </a:pPr>
            <a:r>
              <a:rPr lang="en-US" sz="2000" dirty="0" smtClean="0">
                <a:latin typeface="Tahoma" pitchFamily="34" charset="0"/>
                <a:ea typeface="Tahoma" pitchFamily="34" charset="0"/>
                <a:cs typeface="Tahoma" pitchFamily="34" charset="0"/>
              </a:rPr>
              <a:t>Sampling</a:t>
            </a:r>
          </a:p>
          <a:p>
            <a:r>
              <a:rPr lang="en-US" sz="2000" dirty="0" smtClean="0">
                <a:latin typeface="Tahoma" pitchFamily="34" charset="0"/>
                <a:ea typeface="Tahoma" pitchFamily="34" charset="0"/>
                <a:cs typeface="Tahoma" pitchFamily="34" charset="0"/>
              </a:rPr>
              <a:t>Recruited </a:t>
            </a:r>
            <a:r>
              <a:rPr lang="en-US" sz="2000" dirty="0">
                <a:latin typeface="Tahoma" pitchFamily="34" charset="0"/>
                <a:ea typeface="Tahoma" pitchFamily="34" charset="0"/>
                <a:cs typeface="Tahoma" pitchFamily="34" charset="0"/>
              </a:rPr>
              <a:t>from several programs </a:t>
            </a:r>
            <a:r>
              <a:rPr lang="en-US" sz="2000" dirty="0" smtClean="0">
                <a:latin typeface="Tahoma" pitchFamily="34" charset="0"/>
                <a:ea typeface="Tahoma" pitchFamily="34" charset="0"/>
                <a:cs typeface="Tahoma" pitchFamily="34" charset="0"/>
              </a:rPr>
              <a:t>at Hillside: foster </a:t>
            </a:r>
            <a:r>
              <a:rPr lang="en-US" sz="2000" dirty="0">
                <a:latin typeface="Tahoma" pitchFamily="34" charset="0"/>
                <a:ea typeface="Tahoma" pitchFamily="34" charset="0"/>
                <a:cs typeface="Tahoma" pitchFamily="34" charset="0"/>
              </a:rPr>
              <a:t>care, therapeutic foster care, and residential </a:t>
            </a:r>
            <a:r>
              <a:rPr lang="en-US" sz="2000" dirty="0" smtClean="0">
                <a:latin typeface="Tahoma" pitchFamily="34" charset="0"/>
                <a:ea typeface="Tahoma" pitchFamily="34" charset="0"/>
                <a:cs typeface="Tahoma" pitchFamily="34" charset="0"/>
              </a:rPr>
              <a:t>programs</a:t>
            </a:r>
          </a:p>
          <a:p>
            <a:r>
              <a:rPr lang="en-US" sz="2000" dirty="0" smtClean="0">
                <a:latin typeface="Tahoma" pitchFamily="34" charset="0"/>
                <a:ea typeface="Tahoma" pitchFamily="34" charset="0"/>
                <a:cs typeface="Tahoma" pitchFamily="34" charset="0"/>
              </a:rPr>
              <a:t>Inclusion criteria: </a:t>
            </a:r>
          </a:p>
          <a:p>
            <a:pPr lvl="1"/>
            <a:r>
              <a:rPr lang="en-US" sz="1700" dirty="0" smtClean="0">
                <a:latin typeface="Tahoma" pitchFamily="34" charset="0"/>
                <a:ea typeface="Tahoma" pitchFamily="34" charset="0"/>
                <a:cs typeface="Tahoma" pitchFamily="34" charset="0"/>
              </a:rPr>
              <a:t>Children/youth currently in one of these out-of-home placements at the agency</a:t>
            </a:r>
          </a:p>
          <a:p>
            <a:pPr lvl="1"/>
            <a:r>
              <a:rPr lang="en-US" sz="1700" dirty="0" smtClean="0">
                <a:latin typeface="Tahoma" pitchFamily="34" charset="0"/>
                <a:ea typeface="Tahoma" pitchFamily="34" charset="0"/>
                <a:cs typeface="Tahoma" pitchFamily="34" charset="0"/>
              </a:rPr>
              <a:t>Age 9 to 14 </a:t>
            </a:r>
          </a:p>
          <a:p>
            <a:pPr lvl="1"/>
            <a:r>
              <a:rPr lang="en-US" sz="1700" dirty="0" smtClean="0">
                <a:latin typeface="Tahoma" pitchFamily="34" charset="0"/>
                <a:ea typeface="Tahoma" pitchFamily="34" charset="0"/>
                <a:cs typeface="Tahoma" pitchFamily="34" charset="0"/>
              </a:rPr>
              <a:t>Youth were cognitively able to complete survey (as determined by youth’s worker and their supervisor)</a:t>
            </a:r>
          </a:p>
          <a:p>
            <a:pPr lvl="1"/>
            <a:endParaRPr lang="en-US" sz="1700" dirty="0" smtClean="0">
              <a:latin typeface="Tahoma" pitchFamily="34" charset="0"/>
              <a:ea typeface="Tahoma" pitchFamily="34" charset="0"/>
              <a:cs typeface="Tahoma" pitchFamily="34" charset="0"/>
            </a:endParaRPr>
          </a:p>
          <a:p>
            <a:pPr>
              <a:buFont typeface="Wingdings" pitchFamily="2" charset="2"/>
              <a:buNone/>
            </a:pPr>
            <a:endParaRPr lang="en-US" sz="2400" dirty="0" smtClean="0">
              <a:ea typeface="ＭＳ Ｐゴシック" pitchFamily="34" charset="-128"/>
            </a:endParaRPr>
          </a:p>
          <a:p>
            <a:pPr lvl="1"/>
            <a:endParaRPr lang="en-US" sz="2400" dirty="0" smtClean="0">
              <a:ea typeface="ＭＳ Ｐゴシック" pitchFamily="34" charset="-128"/>
            </a:endParaRPr>
          </a:p>
        </p:txBody>
      </p:sp>
      <p:pic>
        <p:nvPicPr>
          <p:cNvPr id="3074" name="Picture 2" descr="C:\Users\sema0017\AppData\Local\Microsoft\Windows\Temporary Internet Files\Content.IE5\FGDV19HT\MP9002274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1" y="5029200"/>
            <a:ext cx="1981199" cy="13139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ema0017\AppData\Local\Microsoft\Windows\Temporary Internet Files\Content.IE5\4GE5X9MS\MP9003862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3487" y="5426149"/>
            <a:ext cx="1800114" cy="12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4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3"/>
          <a:stretch>
            <a:fillRect/>
          </a:stretch>
        </p:blipFill>
        <p:spPr>
          <a:xfrm>
            <a:off x="560774" y="317499"/>
            <a:ext cx="8022451" cy="6223001"/>
          </a:xfrm>
          <a:prstGeom prst="rect">
            <a:avLst/>
          </a:prstGeom>
        </p:spPr>
      </p:pic>
    </p:spTree>
    <p:extLst>
      <p:ext uri="{BB962C8B-B14F-4D97-AF65-F5344CB8AC3E}">
        <p14:creationId xmlns:p14="http://schemas.microsoft.com/office/powerpoint/2010/main" val="2632409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pic>
        <p:nvPicPr>
          <p:cNvPr id="3" name="Picture 2"/>
          <p:cNvPicPr>
            <a:picLocks noChangeAspect="1"/>
          </p:cNvPicPr>
          <p:nvPr/>
        </p:nvPicPr>
        <p:blipFill>
          <a:blip r:embed="rId3"/>
          <a:stretch>
            <a:fillRect/>
          </a:stretch>
        </p:blipFill>
        <p:spPr>
          <a:xfrm>
            <a:off x="535387" y="1187450"/>
            <a:ext cx="8073226" cy="4483100"/>
          </a:xfrm>
          <a:prstGeom prst="rect">
            <a:avLst/>
          </a:prstGeom>
        </p:spPr>
      </p:pic>
    </p:spTree>
    <p:extLst>
      <p:ext uri="{BB962C8B-B14F-4D97-AF65-F5344CB8AC3E}">
        <p14:creationId xmlns:p14="http://schemas.microsoft.com/office/powerpoint/2010/main" val="640973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pic>
        <p:nvPicPr>
          <p:cNvPr id="3" name="Picture 2"/>
          <p:cNvPicPr>
            <a:picLocks noChangeAspect="1"/>
          </p:cNvPicPr>
          <p:nvPr/>
        </p:nvPicPr>
        <p:blipFill>
          <a:blip r:embed="rId3"/>
          <a:stretch>
            <a:fillRect/>
          </a:stretch>
        </p:blipFill>
        <p:spPr>
          <a:xfrm>
            <a:off x="611549" y="742949"/>
            <a:ext cx="7920901" cy="5372101"/>
          </a:xfrm>
          <a:prstGeom prst="rect">
            <a:avLst/>
          </a:prstGeom>
        </p:spPr>
      </p:pic>
    </p:spTree>
    <p:extLst>
      <p:ext uri="{BB962C8B-B14F-4D97-AF65-F5344CB8AC3E}">
        <p14:creationId xmlns:p14="http://schemas.microsoft.com/office/powerpoint/2010/main" val="3990496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pic>
        <p:nvPicPr>
          <p:cNvPr id="3" name="Picture 2"/>
          <p:cNvPicPr>
            <a:picLocks noChangeAspect="1"/>
          </p:cNvPicPr>
          <p:nvPr/>
        </p:nvPicPr>
        <p:blipFill>
          <a:blip r:embed="rId3"/>
          <a:stretch>
            <a:fillRect/>
          </a:stretch>
        </p:blipFill>
        <p:spPr>
          <a:xfrm>
            <a:off x="560774" y="1625600"/>
            <a:ext cx="8022451" cy="3606800"/>
          </a:xfrm>
          <a:prstGeom prst="rect">
            <a:avLst/>
          </a:prstGeom>
        </p:spPr>
      </p:pic>
    </p:spTree>
    <p:extLst>
      <p:ext uri="{BB962C8B-B14F-4D97-AF65-F5344CB8AC3E}">
        <p14:creationId xmlns:p14="http://schemas.microsoft.com/office/powerpoint/2010/main" val="3942990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762000"/>
            <a:ext cx="6858000" cy="990600"/>
          </a:xfrm>
        </p:spPr>
        <p:txBody>
          <a:bodyPr>
            <a:normAutofit/>
          </a:bodyPr>
          <a:lstStyle/>
          <a:p>
            <a:r>
              <a:rPr lang="en-US" sz="2000" dirty="0" smtClean="0"/>
              <a:t/>
            </a:r>
            <a:br>
              <a:rPr lang="en-US" sz="2000" dirty="0" smtClean="0"/>
            </a:br>
            <a:r>
              <a:rPr lang="en-US" sz="2800" b="0" dirty="0" smtClean="0"/>
              <a:t>PRESENTERS </a:t>
            </a:r>
            <a:endParaRPr lang="en-US" sz="2800" dirty="0"/>
          </a:p>
        </p:txBody>
      </p:sp>
      <p:sp>
        <p:nvSpPr>
          <p:cNvPr id="3" name="Subtitle 2"/>
          <p:cNvSpPr>
            <a:spLocks noGrp="1"/>
          </p:cNvSpPr>
          <p:nvPr>
            <p:ph type="subTitle" idx="1"/>
          </p:nvPr>
        </p:nvSpPr>
        <p:spPr>
          <a:xfrm>
            <a:off x="2590800" y="1981200"/>
            <a:ext cx="6172200" cy="4572000"/>
          </a:xfrm>
        </p:spPr>
        <p:txBody>
          <a:bodyPr>
            <a:normAutofit/>
          </a:bodyPr>
          <a:lstStyle/>
          <a:p>
            <a:r>
              <a:rPr lang="en-US" sz="1400" dirty="0" smtClean="0"/>
              <a:t>Annette Semanchin Jones, PhD., MSW </a:t>
            </a:r>
          </a:p>
          <a:p>
            <a:r>
              <a:rPr lang="en-US" sz="1400" dirty="0"/>
              <a:t>Assistant Professor</a:t>
            </a:r>
          </a:p>
          <a:p>
            <a:r>
              <a:rPr lang="en-US" sz="1400" dirty="0" smtClean="0"/>
              <a:t>University at Buffalo School of Social Work</a:t>
            </a:r>
          </a:p>
          <a:p>
            <a:r>
              <a:rPr lang="en-US" sz="1400" u="sng" dirty="0" smtClean="0">
                <a:solidFill>
                  <a:schemeClr val="accent1">
                    <a:lumMod val="75000"/>
                  </a:schemeClr>
                </a:solidFill>
              </a:rPr>
              <a:t>amsemanc@buffalo.edu</a:t>
            </a:r>
            <a:endParaRPr lang="en-US" sz="1400" u="sng" dirty="0">
              <a:solidFill>
                <a:schemeClr val="accent1">
                  <a:lumMod val="75000"/>
                </a:schemeClr>
              </a:solidFill>
            </a:endParaRPr>
          </a:p>
          <a:p>
            <a:endParaRPr lang="en-US" sz="1400" dirty="0" smtClean="0"/>
          </a:p>
          <a:p>
            <a:r>
              <a:rPr lang="en-US" sz="1400" dirty="0" smtClean="0"/>
              <a:t>Dena Adler, MA, ATR</a:t>
            </a:r>
          </a:p>
          <a:p>
            <a:r>
              <a:rPr lang="en-US" sz="1400" dirty="0" smtClean="0"/>
              <a:t>Hillside Children’s Center </a:t>
            </a:r>
          </a:p>
          <a:p>
            <a:r>
              <a:rPr lang="en-US" sz="1400" dirty="0"/>
              <a:t>Coordinator, Institute for Family Connections</a:t>
            </a:r>
          </a:p>
          <a:p>
            <a:r>
              <a:rPr lang="en-US" sz="1400" dirty="0" smtClean="0">
                <a:hlinkClick r:id="rId3"/>
              </a:rPr>
              <a:t>dadler@hillside.com</a:t>
            </a:r>
            <a:endParaRPr lang="en-US" sz="1400" dirty="0" smtClean="0"/>
          </a:p>
          <a:p>
            <a:endParaRPr lang="en-US" sz="1400" dirty="0"/>
          </a:p>
          <a:p>
            <a:r>
              <a:rPr lang="en-US" sz="1400" dirty="0" smtClean="0"/>
              <a:t>Michelle </a:t>
            </a:r>
            <a:r>
              <a:rPr lang="en-US" sz="1400" dirty="0"/>
              <a:t>Manley </a:t>
            </a:r>
            <a:r>
              <a:rPr lang="en-US" sz="1400" dirty="0" err="1"/>
              <a:t>Belge</a:t>
            </a:r>
            <a:r>
              <a:rPr lang="en-US" sz="1400" dirty="0"/>
              <a:t>, LMSW</a:t>
            </a:r>
          </a:p>
          <a:p>
            <a:r>
              <a:rPr lang="en-US" sz="1400" dirty="0"/>
              <a:t>Hillside Children’s Center</a:t>
            </a:r>
          </a:p>
          <a:p>
            <a:r>
              <a:rPr lang="en-US" sz="1400" dirty="0"/>
              <a:t>Director, Institute for Family Connections</a:t>
            </a:r>
          </a:p>
          <a:p>
            <a:r>
              <a:rPr lang="en-US" sz="1400" dirty="0"/>
              <a:t> </a:t>
            </a:r>
            <a:r>
              <a:rPr lang="en-US" sz="1400" u="sng" dirty="0" smtClean="0">
                <a:solidFill>
                  <a:schemeClr val="accent1">
                    <a:lumMod val="75000"/>
                  </a:schemeClr>
                </a:solidFill>
              </a:rPr>
              <a:t>mbelge@hillside.com </a:t>
            </a:r>
            <a:endParaRPr lang="en-US" sz="1400" u="sng" dirty="0">
              <a:solidFill>
                <a:schemeClr val="accent1">
                  <a:lumMod val="75000"/>
                </a:schemeClr>
              </a:solidFill>
            </a:endParaRPr>
          </a:p>
        </p:txBody>
      </p:sp>
    </p:spTree>
    <p:extLst>
      <p:ext uri="{BB962C8B-B14F-4D97-AF65-F5344CB8AC3E}">
        <p14:creationId xmlns:p14="http://schemas.microsoft.com/office/powerpoint/2010/main" val="1574954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r>
              <a:rPr lang="en-US" dirty="0" smtClean="0">
                <a:ea typeface="ＭＳ Ｐゴシック" pitchFamily="34" charset="-128"/>
              </a:rPr>
              <a:t>Findings of Pilot Study</a:t>
            </a:r>
          </a:p>
        </p:txBody>
      </p:sp>
      <p:sp>
        <p:nvSpPr>
          <p:cNvPr id="23555" name="Content Placeholder 2"/>
          <p:cNvSpPr>
            <a:spLocks noGrp="1"/>
          </p:cNvSpPr>
          <p:nvPr>
            <p:ph sz="quarter" idx="1"/>
          </p:nvPr>
        </p:nvSpPr>
        <p:spPr>
          <a:xfrm>
            <a:off x="457200" y="1447800"/>
            <a:ext cx="7467600" cy="4873625"/>
          </a:xfrm>
        </p:spPr>
        <p:txBody>
          <a:bodyPr>
            <a:normAutofit/>
          </a:bodyPr>
          <a:lstStyle/>
          <a:p>
            <a:pPr lvl="1"/>
            <a:r>
              <a:rPr lang="en-US" sz="2200" dirty="0" smtClean="0">
                <a:latin typeface="Tahoma" pitchFamily="34" charset="0"/>
                <a:ea typeface="Tahoma" pitchFamily="34" charset="0"/>
                <a:cs typeface="Tahoma" pitchFamily="34" charset="0"/>
              </a:rPr>
              <a:t>Results of data analysis are promising</a:t>
            </a:r>
          </a:p>
          <a:p>
            <a:pPr lvl="1"/>
            <a:r>
              <a:rPr lang="en-US" sz="2200" dirty="0" smtClean="0">
                <a:latin typeface="Tahoma" pitchFamily="34" charset="0"/>
                <a:ea typeface="Tahoma" pitchFamily="34" charset="0"/>
                <a:cs typeface="Tahoma" pitchFamily="34" charset="0"/>
              </a:rPr>
              <a:t>Test of Reliability: statistically </a:t>
            </a:r>
            <a:r>
              <a:rPr lang="en-US" sz="2200" dirty="0">
                <a:latin typeface="Tahoma" pitchFamily="34" charset="0"/>
                <a:ea typeface="Tahoma" pitchFamily="34" charset="0"/>
                <a:cs typeface="Tahoma" pitchFamily="34" charset="0"/>
              </a:rPr>
              <a:t>significant and strong correlation (r=.</a:t>
            </a:r>
            <a:r>
              <a:rPr lang="en-US" sz="2200" dirty="0" smtClean="0">
                <a:latin typeface="Tahoma" pitchFamily="34" charset="0"/>
                <a:ea typeface="Tahoma" pitchFamily="34" charset="0"/>
                <a:cs typeface="Tahoma" pitchFamily="34" charset="0"/>
              </a:rPr>
              <a:t>83, </a:t>
            </a:r>
            <a:r>
              <a:rPr lang="en-US" sz="2200" dirty="0">
                <a:latin typeface="Tahoma" pitchFamily="34" charset="0"/>
                <a:ea typeface="Tahoma" pitchFamily="34" charset="0"/>
                <a:cs typeface="Tahoma" pitchFamily="34" charset="0"/>
              </a:rPr>
              <a:t>p&lt;.001</a:t>
            </a:r>
            <a:r>
              <a:rPr lang="en-US" sz="2200" dirty="0" smtClean="0">
                <a:latin typeface="Tahoma" pitchFamily="34" charset="0"/>
                <a:ea typeface="Tahoma" pitchFamily="34" charset="0"/>
                <a:cs typeface="Tahoma" pitchFamily="34" charset="0"/>
              </a:rPr>
              <a:t>)</a:t>
            </a:r>
          </a:p>
          <a:p>
            <a:pPr lvl="1"/>
            <a:r>
              <a:rPr lang="en-US" sz="2200" dirty="0">
                <a:latin typeface="Tahoma" pitchFamily="34" charset="0"/>
                <a:ea typeface="Tahoma" pitchFamily="34" charset="0"/>
                <a:cs typeface="Tahoma" pitchFamily="34" charset="0"/>
              </a:rPr>
              <a:t>Test of Validity: tested correlation between Section E of YCS-C (overall connectedness) and the Social Support Scale for Children - statistically significant and moderate correlation (r=.39, p=.001)</a:t>
            </a:r>
          </a:p>
          <a:p>
            <a:pPr lvl="1"/>
            <a:r>
              <a:rPr lang="en-US" sz="2200" dirty="0" smtClean="0">
                <a:latin typeface="Tahoma" pitchFamily="34" charset="0"/>
                <a:ea typeface="Tahoma" pitchFamily="34" charset="0"/>
                <a:cs typeface="Tahoma" pitchFamily="34" charset="0"/>
              </a:rPr>
              <a:t>Content </a:t>
            </a:r>
            <a:r>
              <a:rPr lang="en-US" sz="2200" dirty="0">
                <a:latin typeface="Tahoma" pitchFamily="34" charset="0"/>
                <a:ea typeface="Tahoma" pitchFamily="34" charset="0"/>
                <a:cs typeface="Tahoma" pitchFamily="34" charset="0"/>
              </a:rPr>
              <a:t>validity: 83% of the workers stated that the responses were accurate and valid (rated as 7 or higher on a 10-point Likert-type scale). </a:t>
            </a:r>
          </a:p>
          <a:p>
            <a:pPr lvl="2"/>
            <a:endParaRPr lang="en-US" sz="2000" dirty="0" smtClean="0">
              <a:latin typeface="Tahoma" pitchFamily="34" charset="0"/>
              <a:ea typeface="Tahoma" pitchFamily="34" charset="0"/>
              <a:cs typeface="Tahoma" pitchFamily="34" charset="0"/>
            </a:endParaRPr>
          </a:p>
          <a:p>
            <a:pPr lvl="2"/>
            <a:endParaRPr lang="en-US" dirty="0" smtClean="0">
              <a:ea typeface="ＭＳ Ｐゴシック" pitchFamily="34" charset="-128"/>
            </a:endParaRP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766443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r>
              <a:rPr lang="en-US" dirty="0" smtClean="0">
                <a:ea typeface="ＭＳ Ｐゴシック" pitchFamily="34" charset="-128"/>
              </a:rPr>
              <a:t>Implications: Implementation of YCS-C</a:t>
            </a:r>
            <a:endParaRPr lang="en-US" sz="2800" dirty="0" smtClean="0">
              <a:latin typeface="Arial" charset="0"/>
              <a:ea typeface="ＭＳ Ｐゴシック" pitchFamily="34" charset="-128"/>
              <a:cs typeface="Arial" charset="0"/>
            </a:endParaRPr>
          </a:p>
        </p:txBody>
      </p:sp>
      <p:sp>
        <p:nvSpPr>
          <p:cNvPr id="27651" name="Content Placeholder 2"/>
          <p:cNvSpPr>
            <a:spLocks noGrp="1"/>
          </p:cNvSpPr>
          <p:nvPr>
            <p:ph sz="quarter" idx="1"/>
          </p:nvPr>
        </p:nvSpPr>
        <p:spPr>
          <a:xfrm>
            <a:off x="619863" y="1676400"/>
            <a:ext cx="5514866" cy="4495800"/>
          </a:xfrm>
        </p:spPr>
        <p:txBody>
          <a:bodyPr>
            <a:normAutofit fontScale="92500" lnSpcReduction="20000"/>
          </a:bodyPr>
          <a:lstStyle/>
          <a:p>
            <a:r>
              <a:rPr lang="en-US" dirty="0">
                <a:latin typeface="Tahoma" pitchFamily="34" charset="0"/>
                <a:ea typeface="Tahoma" pitchFamily="34" charset="0"/>
                <a:cs typeface="Tahoma" pitchFamily="34" charset="0"/>
              </a:rPr>
              <a:t>Service and case planning </a:t>
            </a:r>
          </a:p>
          <a:p>
            <a:pPr lvl="1"/>
            <a:r>
              <a:rPr lang="en-US" dirty="0">
                <a:latin typeface="Tahoma" pitchFamily="34" charset="0"/>
                <a:ea typeface="Tahoma" pitchFamily="34" charset="0"/>
                <a:cs typeface="Tahoma" pitchFamily="34" charset="0"/>
              </a:rPr>
              <a:t>Use with youth early in case</a:t>
            </a:r>
          </a:p>
          <a:p>
            <a:pPr lvl="1"/>
            <a:r>
              <a:rPr lang="en-US" dirty="0">
                <a:latin typeface="Tahoma" pitchFamily="34" charset="0"/>
                <a:ea typeface="Tahoma" pitchFamily="34" charset="0"/>
                <a:cs typeface="Tahoma" pitchFamily="34" charset="0"/>
              </a:rPr>
              <a:t>Identify areas of strengths and areas for increased attention</a:t>
            </a:r>
          </a:p>
          <a:p>
            <a:pPr lvl="1"/>
            <a:r>
              <a:rPr lang="en-US" dirty="0">
                <a:latin typeface="Tahoma" pitchFamily="34" charset="0"/>
                <a:ea typeface="Tahoma" pitchFamily="34" charset="0"/>
                <a:cs typeface="Tahoma" pitchFamily="34" charset="0"/>
              </a:rPr>
              <a:t>Better understand youth’s perception of </a:t>
            </a:r>
            <a:r>
              <a:rPr lang="en-US" dirty="0" smtClean="0">
                <a:latin typeface="Tahoma" pitchFamily="34" charset="0"/>
                <a:ea typeface="Tahoma" pitchFamily="34" charset="0"/>
                <a:cs typeface="Tahoma" pitchFamily="34" charset="0"/>
              </a:rPr>
              <a:t>connections</a:t>
            </a:r>
          </a:p>
          <a:p>
            <a:pPr lvl="1"/>
            <a:r>
              <a:rPr lang="en-US" dirty="0" smtClean="0">
                <a:latin typeface="Tahoma" pitchFamily="34" charset="0"/>
                <a:ea typeface="Tahoma" pitchFamily="34" charset="0"/>
                <a:cs typeface="Tahoma" pitchFamily="34" charset="0"/>
              </a:rPr>
              <a:t>Supervision tool – focus efforts in this area</a:t>
            </a:r>
          </a:p>
          <a:p>
            <a:r>
              <a:rPr lang="en-US" dirty="0" smtClean="0">
                <a:latin typeface="Tahoma" pitchFamily="34" charset="0"/>
                <a:ea typeface="Tahoma" pitchFamily="34" charset="0"/>
                <a:cs typeface="Tahoma" pitchFamily="34" charset="0"/>
              </a:rPr>
              <a:t>Evaluation and outcome purposes</a:t>
            </a:r>
          </a:p>
          <a:p>
            <a:pPr lvl="1"/>
            <a:r>
              <a:rPr lang="en-US" dirty="0" smtClean="0">
                <a:latin typeface="Tahoma" pitchFamily="34" charset="0"/>
                <a:ea typeface="Tahoma" pitchFamily="34" charset="0"/>
                <a:cs typeface="Tahoma" pitchFamily="34" charset="0"/>
              </a:rPr>
              <a:t>Pre and post test</a:t>
            </a:r>
          </a:p>
          <a:p>
            <a:pPr lvl="1"/>
            <a:r>
              <a:rPr lang="en-US" dirty="0" smtClean="0">
                <a:latin typeface="Tahoma" pitchFamily="34" charset="0"/>
                <a:ea typeface="Tahoma" pitchFamily="34" charset="0"/>
                <a:cs typeface="Tahoma" pitchFamily="34" charset="0"/>
              </a:rPr>
              <a:t>Compare total scores</a:t>
            </a:r>
          </a:p>
          <a:p>
            <a:pPr lvl="1"/>
            <a:r>
              <a:rPr lang="en-US" dirty="0" smtClean="0">
                <a:latin typeface="Tahoma" pitchFamily="34" charset="0"/>
                <a:ea typeface="Tahoma" pitchFamily="34" charset="0"/>
                <a:cs typeface="Tahoma" pitchFamily="34" charset="0"/>
              </a:rPr>
              <a:t>Evaluate subscale scores</a:t>
            </a:r>
          </a:p>
          <a:p>
            <a:r>
              <a:rPr lang="en-US" dirty="0">
                <a:latin typeface="Tahoma" pitchFamily="34" charset="0"/>
                <a:ea typeface="Tahoma" pitchFamily="34" charset="0"/>
                <a:cs typeface="Tahoma" pitchFamily="34" charset="0"/>
              </a:rPr>
              <a:t>Implementation considerations:</a:t>
            </a:r>
          </a:p>
          <a:p>
            <a:pPr lvl="1"/>
            <a:r>
              <a:rPr lang="en-US" dirty="0">
                <a:latin typeface="Tahoma" pitchFamily="34" charset="0"/>
                <a:ea typeface="Tahoma" pitchFamily="34" charset="0"/>
                <a:cs typeface="Tahoma" pitchFamily="34" charset="0"/>
              </a:rPr>
              <a:t>Need training – worker and youth together</a:t>
            </a:r>
          </a:p>
          <a:p>
            <a:pPr lvl="1"/>
            <a:r>
              <a:rPr lang="en-US" dirty="0">
                <a:latin typeface="Tahoma" pitchFamily="34" charset="0"/>
                <a:ea typeface="Tahoma" pitchFamily="34" charset="0"/>
                <a:cs typeface="Tahoma" pitchFamily="34" charset="0"/>
              </a:rPr>
              <a:t>Snapshot of youth’s </a:t>
            </a:r>
            <a:r>
              <a:rPr lang="en-US" dirty="0" smtClean="0">
                <a:latin typeface="Tahoma" pitchFamily="34" charset="0"/>
                <a:ea typeface="Tahoma" pitchFamily="34" charset="0"/>
                <a:cs typeface="Tahoma" pitchFamily="34" charset="0"/>
              </a:rPr>
              <a:t>perspective</a:t>
            </a:r>
            <a:endParaRPr lang="en-US" sz="1400" dirty="0" smtClean="0">
              <a:ea typeface="ＭＳ Ｐゴシック" pitchFamily="34" charset="-128"/>
            </a:endParaRPr>
          </a:p>
        </p:txBody>
      </p:sp>
      <p:pic>
        <p:nvPicPr>
          <p:cNvPr id="5" name="Picture 7" descr="C:\Users\sema0017\AppData\Local\Microsoft\Windows\Temporary Internet Files\Content.IE5\7Z5ADPMG\MP900422734[1].jpg"/>
          <p:cNvPicPr>
            <a:picLocks noChangeAspect="1" noChangeArrowheads="1"/>
          </p:cNvPicPr>
          <p:nvPr/>
        </p:nvPicPr>
        <p:blipFill>
          <a:blip r:embed="rId3" cstate="print"/>
          <a:stretch>
            <a:fillRect/>
          </a:stretch>
        </p:blipFill>
        <p:spPr bwMode="auto">
          <a:xfrm>
            <a:off x="6400800" y="2319920"/>
            <a:ext cx="1828800" cy="1218751"/>
          </a:xfrm>
          <a:prstGeom prst="rect">
            <a:avLst/>
          </a:prstGeom>
          <a:noFill/>
          <a:ln w="9525">
            <a:noFill/>
            <a:miter lim="800000"/>
            <a:headEnd/>
            <a:tailEnd/>
          </a:ln>
        </p:spPr>
      </p:pic>
      <p:pic>
        <p:nvPicPr>
          <p:cNvPr id="6" name="Picture 7" descr="http://www.anufs.org/images/oldergirlwmom.jpg"/>
          <p:cNvPicPr>
            <a:picLocks noChangeAspect="1" noChangeArrowheads="1"/>
          </p:cNvPicPr>
          <p:nvPr/>
        </p:nvPicPr>
        <p:blipFill>
          <a:blip r:embed="rId4" cstate="print"/>
          <a:srcRect/>
          <a:stretch>
            <a:fillRect/>
          </a:stretch>
        </p:blipFill>
        <p:spPr bwMode="auto">
          <a:xfrm>
            <a:off x="6393712" y="3538671"/>
            <a:ext cx="1876535" cy="1447800"/>
          </a:xfrm>
          <a:prstGeom prst="rect">
            <a:avLst/>
          </a:prstGeom>
          <a:noFill/>
          <a:ln w="9525">
            <a:noFill/>
            <a:miter lim="800000"/>
            <a:headEnd/>
            <a:tailEnd/>
          </a:ln>
        </p:spPr>
      </p:pic>
    </p:spTree>
    <p:extLst>
      <p:ext uri="{BB962C8B-B14F-4D97-AF65-F5344CB8AC3E}">
        <p14:creationId xmlns:p14="http://schemas.microsoft.com/office/powerpoint/2010/main" val="3960350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YCS at Hillside</a:t>
            </a:r>
            <a:endParaRPr lang="en-US" dirty="0"/>
          </a:p>
        </p:txBody>
      </p:sp>
      <p:sp>
        <p:nvSpPr>
          <p:cNvPr id="3" name="Content Placeholder 2"/>
          <p:cNvSpPr>
            <a:spLocks noGrp="1"/>
          </p:cNvSpPr>
          <p:nvPr>
            <p:ph sz="quarter" idx="1"/>
          </p:nvPr>
        </p:nvSpPr>
        <p:spPr/>
        <p:txBody>
          <a:bodyPr/>
          <a:lstStyle/>
          <a:p>
            <a:r>
              <a:rPr lang="en-US" dirty="0" smtClean="0"/>
              <a:t>Children in out-of-home placement</a:t>
            </a:r>
          </a:p>
          <a:p>
            <a:pPr lvl="1"/>
            <a:r>
              <a:rPr lang="en-US" dirty="0" smtClean="0"/>
              <a:t>Foster Care</a:t>
            </a:r>
          </a:p>
          <a:p>
            <a:pPr lvl="1"/>
            <a:r>
              <a:rPr lang="en-US" dirty="0" smtClean="0"/>
              <a:t>Residential </a:t>
            </a:r>
          </a:p>
          <a:p>
            <a:pPr marL="365760" lvl="1" indent="0">
              <a:buNone/>
            </a:pPr>
            <a:endParaRPr lang="en-US" dirty="0" smtClean="0"/>
          </a:p>
          <a:p>
            <a:r>
              <a:rPr lang="en-US" dirty="0" smtClean="0"/>
              <a:t>Community Based Programs</a:t>
            </a:r>
          </a:p>
          <a:p>
            <a:pPr lvl="1"/>
            <a:r>
              <a:rPr lang="en-US" dirty="0" smtClean="0"/>
              <a:t>Family Finding</a:t>
            </a:r>
          </a:p>
          <a:p>
            <a:pPr lvl="1"/>
            <a:r>
              <a:rPr lang="en-US" dirty="0" smtClean="0"/>
              <a:t>Wendy’s Wonderful Kids</a:t>
            </a:r>
          </a:p>
          <a:p>
            <a:pPr lvl="1"/>
            <a:r>
              <a:rPr lang="en-US" dirty="0" smtClean="0"/>
              <a:t>Waiver</a:t>
            </a:r>
          </a:p>
          <a:p>
            <a:pPr lvl="1"/>
            <a:r>
              <a:rPr lang="en-US" dirty="0" smtClean="0"/>
              <a:t>Other </a:t>
            </a:r>
          </a:p>
          <a:p>
            <a:endParaRPr lang="en-US"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972795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What does every youth need most?</a:t>
            </a:r>
          </a:p>
        </p:txBody>
      </p:sp>
      <p:sp>
        <p:nvSpPr>
          <p:cNvPr id="22531" name="Content Placeholder 2"/>
          <p:cNvSpPr>
            <a:spLocks noGrp="1"/>
          </p:cNvSpPr>
          <p:nvPr>
            <p:ph idx="1"/>
          </p:nvPr>
        </p:nvSpPr>
        <p:spPr/>
        <p:txBody>
          <a:bodyPr/>
          <a:lstStyle/>
          <a:p>
            <a:r>
              <a:rPr lang="en-US" altLang="en-US" smtClean="0"/>
              <a:t>Unconditional Commitment and Love!!!</a:t>
            </a:r>
          </a:p>
        </p:txBody>
      </p:sp>
      <p:sp>
        <p:nvSpPr>
          <p:cNvPr id="22532"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CBE310-00C7-4113-81DC-BB0BA8D404BA}" type="slidenum">
              <a:rPr lang="en-US" altLang="en-US">
                <a:solidFill>
                  <a:srgbClr val="898989"/>
                </a:solidFill>
                <a:latin typeface="Calibri" pitchFamily="34" charset="0"/>
              </a:rPr>
              <a:pPr/>
              <a:t>23</a:t>
            </a:fld>
            <a:endParaRPr lang="en-US" altLang="en-US">
              <a:solidFill>
                <a:srgbClr val="898989"/>
              </a:solidFill>
              <a:latin typeface="Calibri" pitchFamily="34" charset="0"/>
            </a:endParaRPr>
          </a:p>
        </p:txBody>
      </p:sp>
      <p:pic>
        <p:nvPicPr>
          <p:cNvPr id="225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362200"/>
            <a:ext cx="3276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23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Connections and Well-Being </a:t>
            </a:r>
          </a:p>
        </p:txBody>
      </p:sp>
      <p:sp>
        <p:nvSpPr>
          <p:cNvPr id="18435" name="Content Placeholder 2"/>
          <p:cNvSpPr>
            <a:spLocks noGrp="1"/>
          </p:cNvSpPr>
          <p:nvPr>
            <p:ph idx="1"/>
          </p:nvPr>
        </p:nvSpPr>
        <p:spPr/>
        <p:txBody>
          <a:bodyPr/>
          <a:lstStyle/>
          <a:p>
            <a:r>
              <a:rPr lang="en-US" altLang="en-US" smtClean="0"/>
              <a:t>Loneliness and disconnection are dangerous to youth, both in the short and long term.</a:t>
            </a:r>
          </a:p>
          <a:p>
            <a:endParaRPr lang="en-US" altLang="en-US" smtClean="0"/>
          </a:p>
        </p:txBody>
      </p:sp>
      <p:sp>
        <p:nvSpPr>
          <p:cNvPr id="18436"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E50872-F83E-4D6F-BA53-D2D3E966AF9C}" type="slidenum">
              <a:rPr lang="en-US" altLang="en-US">
                <a:solidFill>
                  <a:srgbClr val="898989"/>
                </a:solidFill>
                <a:latin typeface="Calibri" pitchFamily="34" charset="0"/>
              </a:rPr>
              <a:pPr/>
              <a:t>24</a:t>
            </a:fld>
            <a:endParaRPr lang="en-US" altLang="en-US">
              <a:solidFill>
                <a:srgbClr val="898989"/>
              </a:solidFill>
              <a:latin typeface="Calibri" pitchFamily="34" charset="0"/>
            </a:endParaRPr>
          </a:p>
        </p:txBody>
      </p:sp>
      <p:pic>
        <p:nvPicPr>
          <p:cNvPr id="1843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2743200"/>
            <a:ext cx="4038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228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1524000"/>
          </a:xfrm>
        </p:spPr>
        <p:txBody>
          <a:bodyPr>
            <a:normAutofit fontScale="90000"/>
          </a:bodyPr>
          <a:lstStyle/>
          <a:p>
            <a:r>
              <a:rPr lang="en-US" dirty="0" smtClean="0"/>
              <a:t/>
            </a:r>
            <a:br>
              <a:rPr lang="en-US" dirty="0" smtClean="0"/>
            </a:br>
            <a:r>
              <a:rPr lang="en-US" sz="2700" dirty="0" smtClean="0"/>
              <a:t>Circles of Support and “The Rest of the Story” </a:t>
            </a:r>
            <a:br>
              <a:rPr lang="en-US" sz="2700" dirty="0" smtClean="0"/>
            </a:br>
            <a:endParaRPr lang="en-US" sz="2700" dirty="0"/>
          </a:p>
        </p:txBody>
      </p:sp>
      <p:pic>
        <p:nvPicPr>
          <p:cNvPr id="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14600" y="2438400"/>
            <a:ext cx="3095625" cy="3095625"/>
          </a:xfrm>
          <a:noFill/>
        </p:spPr>
      </p:pic>
    </p:spTree>
    <p:extLst>
      <p:ext uri="{BB962C8B-B14F-4D97-AF65-F5344CB8AC3E}">
        <p14:creationId xmlns:p14="http://schemas.microsoft.com/office/powerpoint/2010/main" val="3052326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036638"/>
          </a:xfrm>
        </p:spPr>
        <p:txBody>
          <a:bodyPr>
            <a:normAutofit/>
          </a:bodyPr>
          <a:lstStyle/>
          <a:p>
            <a:r>
              <a:rPr lang="en-US" dirty="0" smtClean="0"/>
              <a:t>What makes a connection integral and sustainable?  </a:t>
            </a:r>
            <a:endParaRPr lang="en-US" dirty="0"/>
          </a:p>
        </p:txBody>
      </p:sp>
      <p:sp>
        <p:nvSpPr>
          <p:cNvPr id="3" name="Content Placeholder 2"/>
          <p:cNvSpPr>
            <a:spLocks noGrp="1"/>
          </p:cNvSpPr>
          <p:nvPr>
            <p:ph sz="quarter" idx="1"/>
          </p:nvPr>
        </p:nvSpPr>
        <p:spPr/>
        <p:txBody>
          <a:bodyPr/>
          <a:lstStyle/>
          <a:p>
            <a:pPr marL="0" indent="0">
              <a:buNone/>
            </a:pPr>
            <a:r>
              <a:rPr lang="en-US" dirty="0"/>
              <a:t/>
            </a:r>
            <a:br>
              <a:rPr lang="en-US" dirty="0"/>
            </a:br>
            <a:endParaRPr lang="en-US" dirty="0"/>
          </a:p>
        </p:txBody>
      </p:sp>
      <p:pic>
        <p:nvPicPr>
          <p:cNvPr id="5" name="irc_mi" descr="Image result for image of butterfly on hand">
            <a:hlinkClick r:id="rId2"/>
          </p:cNvPr>
          <p:cNvPicPr/>
          <p:nvPr/>
        </p:nvPicPr>
        <p:blipFill>
          <a:blip r:embed="rId3" cstate="print"/>
          <a:srcRect/>
          <a:stretch>
            <a:fillRect/>
          </a:stretch>
        </p:blipFill>
        <p:spPr bwMode="auto">
          <a:xfrm>
            <a:off x="2362200" y="2209800"/>
            <a:ext cx="4572000" cy="3276600"/>
          </a:xfrm>
          <a:prstGeom prst="rect">
            <a:avLst/>
          </a:prstGeom>
          <a:noFill/>
          <a:ln w="9525">
            <a:noFill/>
            <a:miter lim="800000"/>
            <a:headEnd/>
            <a:tailEnd/>
          </a:ln>
        </p:spPr>
      </p:pic>
    </p:spTree>
    <p:extLst>
      <p:ext uri="{BB962C8B-B14F-4D97-AF65-F5344CB8AC3E}">
        <p14:creationId xmlns:p14="http://schemas.microsoft.com/office/powerpoint/2010/main" val="1767631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 ELEMENTS OF CONNECTION</a:t>
            </a:r>
            <a:endParaRPr lang="en-US" dirty="0"/>
          </a:p>
        </p:txBody>
      </p:sp>
      <p:sp>
        <p:nvSpPr>
          <p:cNvPr id="3" name="Content Placeholder 2"/>
          <p:cNvSpPr>
            <a:spLocks noGrp="1"/>
          </p:cNvSpPr>
          <p:nvPr>
            <p:ph sz="quarter" idx="1"/>
          </p:nvPr>
        </p:nvSpPr>
        <p:spPr/>
        <p:txBody>
          <a:bodyPr/>
          <a:lstStyle/>
          <a:p>
            <a:r>
              <a:rPr lang="en-US" dirty="0" smtClean="0"/>
              <a:t>Identity</a:t>
            </a:r>
          </a:p>
          <a:p>
            <a:r>
              <a:rPr lang="en-US" dirty="0" smtClean="0"/>
              <a:t>Integrity</a:t>
            </a:r>
          </a:p>
          <a:p>
            <a:r>
              <a:rPr lang="en-US" dirty="0" smtClean="0"/>
              <a:t>Compassion</a:t>
            </a:r>
          </a:p>
          <a:p>
            <a:r>
              <a:rPr lang="en-US" dirty="0" smtClean="0"/>
              <a:t>Courage</a:t>
            </a:r>
            <a:endParaRPr lang="en-US" dirty="0"/>
          </a:p>
          <a:p>
            <a:r>
              <a:rPr lang="en-US" dirty="0" smtClean="0"/>
              <a:t>Circle</a:t>
            </a:r>
          </a:p>
          <a:p>
            <a:r>
              <a:rPr lang="en-US" dirty="0" smtClean="0"/>
              <a:t>Community</a:t>
            </a:r>
          </a:p>
          <a:p>
            <a:r>
              <a:rPr lang="en-US" dirty="0" smtClean="0"/>
              <a:t>Unity </a:t>
            </a:r>
            <a:endParaRPr lang="en-US" dirty="0"/>
          </a:p>
          <a:p>
            <a:endParaRPr lang="en-US" dirty="0"/>
          </a:p>
        </p:txBody>
      </p:sp>
      <p:pic>
        <p:nvPicPr>
          <p:cNvPr id="6" name="irc_mi" descr="Image result for image of butterfly wing with 7 dots">
            <a:hlinkClick r:id="rId2"/>
          </p:cNvPr>
          <p:cNvPicPr>
            <a:picLocks noGrp="1"/>
          </p:cNvPicPr>
          <p:nvPr>
            <p:ph sz="quarter" idx="2"/>
          </p:nvPr>
        </p:nvPicPr>
        <p:blipFill>
          <a:blip r:embed="rId3" cstate="print"/>
          <a:srcRect/>
          <a:stretch>
            <a:fillRect/>
          </a:stretch>
        </p:blipFill>
        <p:spPr bwMode="auto">
          <a:xfrm>
            <a:off x="3581400" y="2209800"/>
            <a:ext cx="3657600" cy="3657600"/>
          </a:xfrm>
          <a:prstGeom prst="rect">
            <a:avLst/>
          </a:prstGeom>
          <a:noFill/>
          <a:ln w="9525">
            <a:noFill/>
            <a:miter lim="800000"/>
            <a:headEnd/>
            <a:tailEnd/>
          </a:ln>
        </p:spPr>
      </p:pic>
    </p:spTree>
    <p:extLst>
      <p:ext uri="{BB962C8B-B14F-4D97-AF65-F5344CB8AC3E}">
        <p14:creationId xmlns:p14="http://schemas.microsoft.com/office/powerpoint/2010/main" val="51051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capacity for connectedness</a:t>
            </a:r>
            <a:endParaRPr lang="en-US" dirty="0"/>
          </a:p>
        </p:txBody>
      </p:sp>
      <p:sp>
        <p:nvSpPr>
          <p:cNvPr id="3" name="Content Placeholder 2"/>
          <p:cNvSpPr>
            <a:spLocks noGrp="1"/>
          </p:cNvSpPr>
          <p:nvPr>
            <p:ph sz="quarter" idx="1"/>
          </p:nvPr>
        </p:nvSpPr>
        <p:spPr>
          <a:xfrm>
            <a:off x="457200" y="1600200"/>
            <a:ext cx="8382000" cy="4873752"/>
          </a:xfrm>
        </p:spPr>
        <p:txBody>
          <a:bodyPr/>
          <a:lstStyle/>
          <a:p>
            <a:pPr marL="0" indent="0">
              <a:buNone/>
            </a:pPr>
            <a:r>
              <a:rPr lang="en-US" dirty="0"/>
              <a:t> </a:t>
            </a:r>
            <a:r>
              <a:rPr lang="en-US" dirty="0" smtClean="0"/>
              <a:t>        </a:t>
            </a:r>
          </a:p>
          <a:p>
            <a:pPr marL="0" indent="0">
              <a:buNone/>
            </a:pPr>
            <a:r>
              <a:rPr lang="en-US" dirty="0"/>
              <a:t>	</a:t>
            </a:r>
            <a:r>
              <a:rPr lang="en-US" dirty="0" smtClean="0"/>
              <a:t> Involves </a:t>
            </a:r>
            <a:r>
              <a:rPr lang="en-US" dirty="0"/>
              <a:t>a self-discovery process of identity </a:t>
            </a:r>
            <a:r>
              <a:rPr lang="en-US" dirty="0" smtClean="0"/>
              <a:t>and                            		         integrity </a:t>
            </a:r>
            <a:r>
              <a:rPr lang="en-US" dirty="0"/>
              <a:t>and courage</a:t>
            </a:r>
            <a:r>
              <a:rPr lang="en-US" dirty="0" smtClean="0"/>
              <a:t>.</a:t>
            </a:r>
          </a:p>
          <a:p>
            <a:pPr marL="0" indent="0">
              <a:buNone/>
            </a:pPr>
            <a:endParaRPr lang="en-US" dirty="0"/>
          </a:p>
          <a:p>
            <a:pPr marL="0" indent="0">
              <a:buNone/>
            </a:pPr>
            <a:r>
              <a:rPr lang="en-US" i="1" dirty="0"/>
              <a:t>“courage to keep one’s heart open in those very </a:t>
            </a:r>
            <a:r>
              <a:rPr lang="en-US" i="1" dirty="0" smtClean="0"/>
              <a:t>moments</a:t>
            </a:r>
            <a:endParaRPr lang="en-US" dirty="0"/>
          </a:p>
          <a:p>
            <a:pPr marL="0" indent="0">
              <a:buNone/>
            </a:pPr>
            <a:r>
              <a:rPr lang="en-US" i="1" dirty="0"/>
              <a:t>when the heart is asked to hold more than it is able</a:t>
            </a:r>
            <a:r>
              <a:rPr lang="en-US" i="1" dirty="0" smtClean="0"/>
              <a:t>.”</a:t>
            </a:r>
          </a:p>
          <a:p>
            <a:pPr marL="0" indent="0" algn="ctr">
              <a:buNone/>
            </a:pPr>
            <a:endParaRPr lang="en-US" dirty="0"/>
          </a:p>
          <a:p>
            <a:pPr marL="0" indent="0" algn="ctr">
              <a:buNone/>
            </a:pPr>
            <a:r>
              <a:rPr lang="en-US" dirty="0" smtClean="0"/>
              <a:t>Parker </a:t>
            </a:r>
            <a:r>
              <a:rPr lang="en-US" dirty="0"/>
              <a:t>J. Palmer</a:t>
            </a:r>
          </a:p>
          <a:p>
            <a:endParaRPr lang="en-US" dirty="0"/>
          </a:p>
        </p:txBody>
      </p:sp>
    </p:spTree>
    <p:extLst>
      <p:ext uri="{BB962C8B-B14F-4D97-AF65-F5344CB8AC3E}">
        <p14:creationId xmlns:p14="http://schemas.microsoft.com/office/powerpoint/2010/main" val="1975595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CIRCLE WAY	</a:t>
            </a:r>
            <a:endParaRPr lang="en-US" dirty="0"/>
          </a:p>
        </p:txBody>
      </p:sp>
      <p:sp>
        <p:nvSpPr>
          <p:cNvPr id="3" name="Content Placeholder 2"/>
          <p:cNvSpPr>
            <a:spLocks noGrp="1"/>
          </p:cNvSpPr>
          <p:nvPr>
            <p:ph sz="quarter" idx="1"/>
          </p:nvPr>
        </p:nvSpPr>
        <p:spPr>
          <a:xfrm>
            <a:off x="457200" y="1600200"/>
            <a:ext cx="8382000" cy="4873752"/>
          </a:xfrm>
        </p:spPr>
        <p:txBody>
          <a:bodyPr>
            <a:normAutofit fontScale="92500"/>
          </a:bodyPr>
          <a:lstStyle/>
          <a:p>
            <a:pPr marL="0" indent="0">
              <a:buNone/>
            </a:pPr>
            <a:r>
              <a:rPr lang="en-US" i="1" dirty="0" smtClean="0"/>
              <a:t>“We </a:t>
            </a:r>
            <a:r>
              <a:rPr lang="en-US" i="1" dirty="0"/>
              <a:t>have the power to affect the future of humankind</a:t>
            </a:r>
            <a:endParaRPr lang="en-US" dirty="0"/>
          </a:p>
          <a:p>
            <a:pPr marL="0" indent="0">
              <a:buNone/>
            </a:pPr>
            <a:r>
              <a:rPr lang="en-US" i="1" dirty="0" smtClean="0"/>
              <a:t>	with </a:t>
            </a:r>
            <a:r>
              <a:rPr lang="en-US" i="1" dirty="0"/>
              <a:t>every interaction we have with a child</a:t>
            </a:r>
            <a:r>
              <a:rPr lang="en-US" i="1" dirty="0" smtClean="0"/>
              <a:t>.”</a:t>
            </a:r>
          </a:p>
          <a:p>
            <a:pPr marL="0" indent="0">
              <a:buNone/>
            </a:pPr>
            <a:endParaRPr lang="en-US" dirty="0"/>
          </a:p>
          <a:p>
            <a:pPr marL="0" indent="0">
              <a:buNone/>
            </a:pPr>
            <a:r>
              <a:rPr lang="en-US" i="1" dirty="0" smtClean="0"/>
              <a:t>“Give </a:t>
            </a:r>
            <a:r>
              <a:rPr lang="en-US" i="1" dirty="0"/>
              <a:t>them an experience of understanding and compassion</a:t>
            </a:r>
            <a:endParaRPr lang="en-US" dirty="0"/>
          </a:p>
          <a:p>
            <a:pPr marL="0" indent="0">
              <a:buNone/>
            </a:pPr>
            <a:r>
              <a:rPr lang="en-US" i="1" dirty="0" smtClean="0"/>
              <a:t>    to </a:t>
            </a:r>
            <a:r>
              <a:rPr lang="en-US" i="1" dirty="0"/>
              <a:t>strengthen and illuminate their journeys through life</a:t>
            </a:r>
            <a:r>
              <a:rPr lang="en-US" i="1" dirty="0" smtClean="0"/>
              <a:t>.”</a:t>
            </a:r>
          </a:p>
          <a:p>
            <a:pPr marL="0" indent="0">
              <a:buNone/>
            </a:pPr>
            <a:endParaRPr lang="en-US" i="1" dirty="0"/>
          </a:p>
          <a:p>
            <a:pPr marL="0" indent="0">
              <a:buNone/>
            </a:pPr>
            <a:r>
              <a:rPr lang="en-US" i="1" dirty="0" smtClean="0"/>
              <a:t>“</a:t>
            </a:r>
            <a:r>
              <a:rPr lang="en-US" i="1" dirty="0"/>
              <a:t>It takes a village to raise a child, </a:t>
            </a:r>
            <a:r>
              <a:rPr lang="en-US" i="1" dirty="0" smtClean="0"/>
              <a:t>and </a:t>
            </a:r>
            <a:r>
              <a:rPr lang="en-US" i="1" dirty="0"/>
              <a:t>it takes a community </a:t>
            </a:r>
            <a:r>
              <a:rPr lang="en-US" i="1" dirty="0" smtClean="0"/>
              <a:t>                       	to </a:t>
            </a:r>
            <a:r>
              <a:rPr lang="en-US" i="1" dirty="0"/>
              <a:t>be heard and begin to effect change.” </a:t>
            </a:r>
            <a:endParaRPr lang="en-US" i="1" dirty="0" smtClean="0"/>
          </a:p>
          <a:p>
            <a:pPr marL="0" indent="0">
              <a:buNone/>
            </a:pPr>
            <a:endParaRPr lang="en-US" dirty="0"/>
          </a:p>
          <a:p>
            <a:pPr marL="0" indent="0">
              <a:buNone/>
            </a:pPr>
            <a:r>
              <a:rPr lang="en-US" dirty="0" smtClean="0"/>
              <a:t> 		</a:t>
            </a:r>
            <a:r>
              <a:rPr lang="en-US" dirty="0" err="1" smtClean="0"/>
              <a:t>Manitonquat</a:t>
            </a:r>
            <a:r>
              <a:rPr lang="en-US" dirty="0" smtClean="0"/>
              <a:t> </a:t>
            </a:r>
            <a:r>
              <a:rPr lang="en-US" dirty="0"/>
              <a:t>(Medicine Story) </a:t>
            </a:r>
          </a:p>
          <a:p>
            <a:pPr marL="0" indent="0">
              <a:buNone/>
            </a:pPr>
            <a:endParaRPr lang="en-US" dirty="0"/>
          </a:p>
          <a:p>
            <a:endParaRPr lang="en-US" dirty="0"/>
          </a:p>
        </p:txBody>
      </p:sp>
    </p:spTree>
    <p:extLst>
      <p:ext uri="{BB962C8B-B14F-4D97-AF65-F5344CB8AC3E}">
        <p14:creationId xmlns:p14="http://schemas.microsoft.com/office/powerpoint/2010/main" val="1661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457200"/>
            <a:ext cx="8153400" cy="990600"/>
          </a:xfrm>
        </p:spPr>
        <p:txBody>
          <a:bodyPr/>
          <a:lstStyle/>
          <a:p>
            <a:r>
              <a:rPr lang="en-US" dirty="0" smtClean="0">
                <a:ea typeface="ＭＳ Ｐゴシック" pitchFamily="34" charset="-128"/>
              </a:rPr>
              <a:t>Overview</a:t>
            </a:r>
          </a:p>
        </p:txBody>
      </p:sp>
      <p:sp>
        <p:nvSpPr>
          <p:cNvPr id="9219" name="Content Placeholder 2"/>
          <p:cNvSpPr>
            <a:spLocks noGrp="1"/>
          </p:cNvSpPr>
          <p:nvPr>
            <p:ph sz="quarter" idx="1"/>
          </p:nvPr>
        </p:nvSpPr>
        <p:spPr>
          <a:xfrm>
            <a:off x="612775" y="1600200"/>
            <a:ext cx="8153400" cy="4495800"/>
          </a:xfrm>
        </p:spPr>
        <p:txBody>
          <a:bodyPr/>
          <a:lstStyle/>
          <a:p>
            <a:r>
              <a:rPr lang="en-US" sz="2800" dirty="0" smtClean="0">
                <a:latin typeface="Tahoma" pitchFamily="34" charset="0"/>
                <a:ea typeface="Tahoma" pitchFamily="34" charset="0"/>
                <a:cs typeface="Tahoma" pitchFamily="34" charset="0"/>
              </a:rPr>
              <a:t>Importance of Youth Connections: </a:t>
            </a:r>
          </a:p>
          <a:p>
            <a:pPr>
              <a:buFont typeface="Wingdings" pitchFamily="2" charset="2"/>
              <a:buNone/>
            </a:pPr>
            <a:r>
              <a:rPr lang="en-US" sz="2800" dirty="0" smtClean="0">
                <a:latin typeface="Tahoma" pitchFamily="34" charset="0"/>
                <a:ea typeface="Tahoma" pitchFamily="34" charset="0"/>
                <a:cs typeface="Tahoma" pitchFamily="34" charset="0"/>
              </a:rPr>
              <a:t>	Brief Summary of Current Research</a:t>
            </a:r>
          </a:p>
          <a:p>
            <a:r>
              <a:rPr lang="en-US" sz="2800" dirty="0" smtClean="0">
                <a:latin typeface="Tahoma" pitchFamily="34" charset="0"/>
                <a:ea typeface="Tahoma" pitchFamily="34" charset="0"/>
                <a:cs typeface="Tahoma" pitchFamily="34" charset="0"/>
              </a:rPr>
              <a:t>Development of Youth Connections Scale and Newly Adapted Youth Connections Scale-Child Version</a:t>
            </a:r>
          </a:p>
          <a:p>
            <a:r>
              <a:rPr lang="en-US" sz="2800" dirty="0" smtClean="0">
                <a:latin typeface="Tahoma" pitchFamily="34" charset="0"/>
                <a:ea typeface="Tahoma" pitchFamily="34" charset="0"/>
                <a:cs typeface="Tahoma" pitchFamily="34" charset="0"/>
              </a:rPr>
              <a:t>Michelle – Implementation</a:t>
            </a:r>
          </a:p>
          <a:p>
            <a:r>
              <a:rPr lang="en-US" sz="2800" dirty="0" smtClean="0">
                <a:latin typeface="Tahoma" pitchFamily="34" charset="0"/>
                <a:ea typeface="Tahoma" pitchFamily="34" charset="0"/>
                <a:cs typeface="Tahoma" pitchFamily="34" charset="0"/>
              </a:rPr>
              <a:t>Dena  – </a:t>
            </a:r>
            <a:r>
              <a:rPr lang="en-US" dirty="0"/>
              <a:t>Bringing the Connection Scale </a:t>
            </a:r>
            <a:r>
              <a:rPr lang="en-US" dirty="0" smtClean="0"/>
              <a:t>to Life!</a:t>
            </a:r>
          </a:p>
          <a:p>
            <a:r>
              <a:rPr lang="en-US" sz="2800" dirty="0" smtClean="0">
                <a:latin typeface="Tahoma" pitchFamily="34" charset="0"/>
                <a:ea typeface="Tahoma" pitchFamily="34" charset="0"/>
                <a:cs typeface="Tahoma" pitchFamily="34" charset="0"/>
              </a:rPr>
              <a:t>Questions and Discussion</a:t>
            </a:r>
          </a:p>
          <a:p>
            <a:pPr marL="0" indent="0">
              <a:buNone/>
            </a:pPr>
            <a:endParaRPr lang="en-US" dirty="0" smtClean="0">
              <a:ea typeface="ＭＳ Ｐゴシック" pitchFamily="34" charset="-128"/>
            </a:endParaRPr>
          </a:p>
        </p:txBody>
      </p:sp>
    </p:spTree>
    <p:extLst>
      <p:ext uri="{BB962C8B-B14F-4D97-AF65-F5344CB8AC3E}">
        <p14:creationId xmlns:p14="http://schemas.microsoft.com/office/powerpoint/2010/main" val="3306737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Narrative Collective Practice</a:t>
            </a:r>
            <a:r>
              <a:rPr lang="en-US" dirty="0"/>
              <a:t/>
            </a:r>
            <a:br>
              <a:rPr lang="en-US" dirty="0"/>
            </a:br>
            <a:endParaRPr lang="en-US" dirty="0"/>
          </a:p>
        </p:txBody>
      </p:sp>
      <p:sp>
        <p:nvSpPr>
          <p:cNvPr id="3" name="Content Placeholder 2"/>
          <p:cNvSpPr>
            <a:spLocks noGrp="1"/>
          </p:cNvSpPr>
          <p:nvPr>
            <p:ph sz="quarter" idx="1"/>
          </p:nvPr>
        </p:nvSpPr>
        <p:spPr>
          <a:xfrm>
            <a:off x="457200" y="1600200"/>
            <a:ext cx="8077200" cy="4873752"/>
          </a:xfrm>
        </p:spPr>
        <p:txBody>
          <a:bodyPr/>
          <a:lstStyle/>
          <a:p>
            <a:pPr marL="0" indent="0">
              <a:buNone/>
            </a:pPr>
            <a:r>
              <a:rPr lang="en-US" i="1" dirty="0" smtClean="0"/>
              <a:t>“</a:t>
            </a:r>
            <a:r>
              <a:rPr lang="en-US" i="1" dirty="0"/>
              <a:t>enabling a sense of unity as a person for individuals </a:t>
            </a:r>
            <a:endParaRPr lang="en-US" dirty="0"/>
          </a:p>
          <a:p>
            <a:pPr marL="0" indent="0">
              <a:buNone/>
            </a:pPr>
            <a:r>
              <a:rPr lang="en-US" i="1" dirty="0" smtClean="0"/>
              <a:t>   whereby </a:t>
            </a:r>
            <a:r>
              <a:rPr lang="en-US" i="1" dirty="0"/>
              <a:t>a person’s skills or values in the present </a:t>
            </a:r>
            <a:endParaRPr lang="en-US" dirty="0"/>
          </a:p>
          <a:p>
            <a:pPr marL="0" indent="0">
              <a:buNone/>
            </a:pPr>
            <a:r>
              <a:rPr lang="en-US" i="1" dirty="0" smtClean="0"/>
              <a:t>      become </a:t>
            </a:r>
            <a:r>
              <a:rPr lang="en-US" i="1" dirty="0"/>
              <a:t>linked to personal and familial history</a:t>
            </a:r>
            <a:r>
              <a:rPr lang="en-US" i="1" dirty="0" smtClean="0"/>
              <a:t>.”</a:t>
            </a:r>
          </a:p>
          <a:p>
            <a:pPr marL="0" indent="0">
              <a:buNone/>
            </a:pPr>
            <a:endParaRPr lang="en-US" dirty="0"/>
          </a:p>
          <a:p>
            <a:pPr marL="0" indent="0">
              <a:buNone/>
            </a:pPr>
            <a:r>
              <a:rPr lang="en-US" i="1" dirty="0"/>
              <a:t>“to generate a sense of unity, of identity with one’s </a:t>
            </a:r>
            <a:r>
              <a:rPr lang="en-US" i="1" dirty="0" smtClean="0"/>
              <a:t>past 	   and </a:t>
            </a:r>
            <a:r>
              <a:rPr lang="en-US" i="1" dirty="0"/>
              <a:t>future for collectives of people</a:t>
            </a:r>
            <a:r>
              <a:rPr lang="en-US" i="1" dirty="0" smtClean="0"/>
              <a:t>.”</a:t>
            </a:r>
          </a:p>
          <a:p>
            <a:pPr marL="0" indent="0">
              <a:buNone/>
            </a:pPr>
            <a:endParaRPr lang="en-US" dirty="0"/>
          </a:p>
          <a:p>
            <a:pPr marL="0" indent="0">
              <a:buNone/>
            </a:pPr>
            <a:r>
              <a:rPr lang="en-US" dirty="0" smtClean="0"/>
              <a:t>			David </a:t>
            </a:r>
            <a:r>
              <a:rPr lang="en-US" dirty="0" err="1"/>
              <a:t>Denborough</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026278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Collective Practice</a:t>
            </a:r>
            <a:br>
              <a:rPr lang="en-US" dirty="0" smtClean="0"/>
            </a:br>
            <a:r>
              <a:rPr lang="en-US" dirty="0" smtClean="0"/>
              <a:t>“Outsider Witness </a:t>
            </a:r>
            <a:endParaRPr lang="en-US" dirty="0"/>
          </a:p>
        </p:txBody>
      </p:sp>
      <p:pic>
        <p:nvPicPr>
          <p:cNvPr id="6" name="irc_mi" descr="Related image">
            <a:hlinkClick r:id="rId2"/>
          </p:cNvPr>
          <p:cNvPicPr>
            <a:picLocks noGrp="1"/>
          </p:cNvPicPr>
          <p:nvPr>
            <p:ph sz="quarter" idx="1"/>
          </p:nvPr>
        </p:nvPicPr>
        <p:blipFill>
          <a:blip r:embed="rId3" cstate="print"/>
          <a:srcRect/>
          <a:stretch>
            <a:fillRect/>
          </a:stretch>
        </p:blipFill>
        <p:spPr bwMode="auto">
          <a:xfrm>
            <a:off x="2209800" y="2133600"/>
            <a:ext cx="4087784" cy="3657600"/>
          </a:xfrm>
          <a:prstGeom prst="rect">
            <a:avLst/>
          </a:prstGeom>
          <a:noFill/>
          <a:ln w="9525">
            <a:noFill/>
            <a:miter lim="800000"/>
            <a:headEnd/>
            <a:tailEnd/>
          </a:ln>
        </p:spPr>
      </p:pic>
    </p:spTree>
    <p:extLst>
      <p:ext uri="{BB962C8B-B14F-4D97-AF65-F5344CB8AC3E}">
        <p14:creationId xmlns:p14="http://schemas.microsoft.com/office/powerpoint/2010/main" val="947718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connect with the stories of others; listen and respond as a witness </a:t>
            </a:r>
            <a:endParaRPr lang="en-US" dirty="0"/>
          </a:p>
        </p:txBody>
      </p:sp>
      <p:sp>
        <p:nvSpPr>
          <p:cNvPr id="3" name="Content Placeholder 2"/>
          <p:cNvSpPr>
            <a:spLocks noGrp="1"/>
          </p:cNvSpPr>
          <p:nvPr>
            <p:ph sz="quarter" idx="1"/>
          </p:nvPr>
        </p:nvSpPr>
        <p:spPr>
          <a:xfrm>
            <a:off x="457200" y="1905000"/>
            <a:ext cx="7467600" cy="4114800"/>
          </a:xfrm>
        </p:spPr>
        <p:txBody>
          <a:bodyPr/>
          <a:lstStyle/>
          <a:p>
            <a:r>
              <a:rPr lang="en-US" i="1" dirty="0" smtClean="0"/>
              <a:t>Which </a:t>
            </a:r>
            <a:r>
              <a:rPr lang="en-US" i="1" dirty="0"/>
              <a:t>expressions caught your attention</a:t>
            </a:r>
            <a:r>
              <a:rPr lang="en-US" i="1" dirty="0" smtClean="0"/>
              <a:t>?</a:t>
            </a:r>
          </a:p>
          <a:p>
            <a:pPr marL="0" indent="0">
              <a:buNone/>
            </a:pPr>
            <a:endParaRPr lang="en-US" sz="800" dirty="0"/>
          </a:p>
          <a:p>
            <a:r>
              <a:rPr lang="en-US" i="1" dirty="0"/>
              <a:t>What was evoked in you</a:t>
            </a:r>
            <a:r>
              <a:rPr lang="en-US" i="1" dirty="0" smtClean="0"/>
              <a:t>?</a:t>
            </a:r>
          </a:p>
          <a:p>
            <a:pPr marL="0" indent="0">
              <a:buNone/>
            </a:pPr>
            <a:endParaRPr lang="en-US" sz="800" dirty="0"/>
          </a:p>
          <a:p>
            <a:r>
              <a:rPr lang="en-US" i="1" dirty="0"/>
              <a:t>What did the expressions suggest to you about </a:t>
            </a:r>
            <a:endParaRPr lang="en-US" dirty="0"/>
          </a:p>
          <a:p>
            <a:pPr marL="0" indent="0">
              <a:buNone/>
            </a:pPr>
            <a:r>
              <a:rPr lang="en-US" i="1" dirty="0" smtClean="0"/>
              <a:t>	other’s </a:t>
            </a:r>
            <a:r>
              <a:rPr lang="en-US" i="1" dirty="0"/>
              <a:t>purposes, values, hopes and dreams</a:t>
            </a:r>
            <a:r>
              <a:rPr lang="en-US" i="1" dirty="0" smtClean="0"/>
              <a:t>?</a:t>
            </a:r>
          </a:p>
          <a:p>
            <a:pPr marL="0" indent="0">
              <a:buNone/>
            </a:pPr>
            <a:endParaRPr lang="en-US" sz="800" dirty="0"/>
          </a:p>
          <a:p>
            <a:r>
              <a:rPr lang="en-US" i="1" dirty="0"/>
              <a:t>How have you been personally moved on account </a:t>
            </a:r>
            <a:endParaRPr lang="en-US" dirty="0"/>
          </a:p>
          <a:p>
            <a:pPr marL="0" indent="0">
              <a:buNone/>
            </a:pPr>
            <a:r>
              <a:rPr lang="en-US" i="1" dirty="0" smtClean="0"/>
              <a:t>	of </a:t>
            </a:r>
            <a:r>
              <a:rPr lang="en-US" i="1" dirty="0"/>
              <a:t>bearing witness to the story?</a:t>
            </a:r>
            <a:endParaRPr lang="en-US" dirty="0"/>
          </a:p>
          <a:p>
            <a:endParaRPr lang="en-US" dirty="0"/>
          </a:p>
          <a:p>
            <a:endParaRPr lang="en-US" dirty="0"/>
          </a:p>
        </p:txBody>
      </p:sp>
    </p:spTree>
    <p:extLst>
      <p:ext uri="{BB962C8B-B14F-4D97-AF65-F5344CB8AC3E}">
        <p14:creationId xmlns:p14="http://schemas.microsoft.com/office/powerpoint/2010/main" val="3096302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ghana image">
            <a:hlinkClick r:id="rId2"/>
          </p:cNvPr>
          <p:cNvPicPr>
            <a:picLocks noGrp="1"/>
          </p:cNvPicPr>
          <p:nvPr>
            <p:ph sz="quarter" idx="4294967295"/>
          </p:nvPr>
        </p:nvPicPr>
        <p:blipFill>
          <a:blip r:embed="rId3" cstate="print"/>
          <a:srcRect/>
          <a:stretch>
            <a:fillRect/>
          </a:stretch>
        </p:blipFill>
        <p:spPr bwMode="auto">
          <a:xfrm>
            <a:off x="1295400" y="1143000"/>
            <a:ext cx="6324600" cy="4343400"/>
          </a:xfrm>
          <a:prstGeom prst="rect">
            <a:avLst/>
          </a:prstGeom>
          <a:noFill/>
          <a:ln w="9525">
            <a:noFill/>
            <a:miter lim="800000"/>
            <a:headEnd/>
            <a:tailEnd/>
          </a:ln>
        </p:spPr>
      </p:pic>
    </p:spTree>
    <p:extLst>
      <p:ext uri="{BB962C8B-B14F-4D97-AF65-F5344CB8AC3E}">
        <p14:creationId xmlns:p14="http://schemas.microsoft.com/office/powerpoint/2010/main" val="4045643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a:xfrm>
            <a:off x="381000" y="1143000"/>
            <a:ext cx="8305800" cy="4724401"/>
          </a:xfrm>
        </p:spPr>
        <p:txBody>
          <a:bodyPr>
            <a:normAutofit fontScale="55000" lnSpcReduction="20000"/>
          </a:bodyPr>
          <a:lstStyle/>
          <a:p>
            <a:r>
              <a:rPr lang="en-US" dirty="0" smtClean="0"/>
              <a:t>Barth, R. (1990). On their own: The experiences of youth after foster care. </a:t>
            </a:r>
            <a:r>
              <a:rPr lang="en-US" i="1" dirty="0" smtClean="0"/>
              <a:t>Child and Adolescent Social Work, 7, </a:t>
            </a:r>
            <a:r>
              <a:rPr lang="en-US" dirty="0" smtClean="0"/>
              <a:t>419–440.</a:t>
            </a:r>
          </a:p>
          <a:p>
            <a:pPr>
              <a:buNone/>
            </a:pPr>
            <a:r>
              <a:rPr lang="en-US" dirty="0" smtClean="0"/>
              <a:t> </a:t>
            </a:r>
          </a:p>
          <a:p>
            <a:r>
              <a:rPr lang="en-US" dirty="0" smtClean="0"/>
              <a:t>Charles, K., &amp; Nelson, J. (2000). </a:t>
            </a:r>
            <a:r>
              <a:rPr lang="en-US" i="1" dirty="0" smtClean="0"/>
              <a:t>Permanency Planning: Creating Life Long Connections. What Does It Mean for Adolescents? </a:t>
            </a:r>
            <a:r>
              <a:rPr lang="en-US" dirty="0" smtClean="0"/>
              <a:t>. Retrieved May 23, 2012, from </a:t>
            </a:r>
            <a:r>
              <a:rPr lang="en-US" u="sng" dirty="0" smtClean="0">
                <a:hlinkClick r:id="rId2"/>
              </a:rPr>
              <a:t>http://www.nrcys.ou.edu/PDFs/Mono.pdf</a:t>
            </a:r>
            <a:r>
              <a:rPr lang="en-US" dirty="0" smtClean="0"/>
              <a:t>.</a:t>
            </a:r>
          </a:p>
          <a:p>
            <a:pPr>
              <a:buNone/>
            </a:pPr>
            <a:r>
              <a:rPr lang="en-US" dirty="0" smtClean="0"/>
              <a:t> </a:t>
            </a:r>
          </a:p>
          <a:p>
            <a:r>
              <a:rPr lang="en-US" dirty="0" smtClean="0"/>
              <a:t>Courtney, M.E., </a:t>
            </a:r>
            <a:r>
              <a:rPr lang="en-US" dirty="0" err="1" smtClean="0"/>
              <a:t>Piliavin</a:t>
            </a:r>
            <a:r>
              <a:rPr lang="en-US" dirty="0" smtClean="0"/>
              <a:t>, I., Grogan-</a:t>
            </a:r>
            <a:r>
              <a:rPr lang="en-US" dirty="0" err="1" smtClean="0"/>
              <a:t>Kaylor</a:t>
            </a:r>
            <a:r>
              <a:rPr lang="en-US" dirty="0" smtClean="0"/>
              <a:t>, A., &amp; Nesmith A. (2001). Foster youth transitions to adulthood: A longitudinal view of youth leaving care. </a:t>
            </a:r>
            <a:r>
              <a:rPr lang="en-US" i="1" dirty="0" smtClean="0"/>
              <a:t>Child Welfare, 80, </a:t>
            </a:r>
            <a:r>
              <a:rPr lang="en-US" dirty="0" smtClean="0"/>
              <a:t>685–717.</a:t>
            </a:r>
          </a:p>
          <a:p>
            <a:pPr>
              <a:buNone/>
            </a:pPr>
            <a:r>
              <a:rPr lang="en-US" dirty="0" smtClean="0"/>
              <a:t> </a:t>
            </a:r>
          </a:p>
          <a:p>
            <a:r>
              <a:rPr lang="en-US" dirty="0" err="1" smtClean="0"/>
              <a:t>Daining</a:t>
            </a:r>
            <a:r>
              <a:rPr lang="en-US" dirty="0" smtClean="0"/>
              <a:t>, C., &amp; </a:t>
            </a:r>
            <a:r>
              <a:rPr lang="en-US" dirty="0" err="1" smtClean="0"/>
              <a:t>DePanfilis</a:t>
            </a:r>
            <a:r>
              <a:rPr lang="en-US" dirty="0" smtClean="0"/>
              <a:t>, D. (2007). Resilience of youth in transition from out-of-home care to adulthood. </a:t>
            </a:r>
            <a:r>
              <a:rPr lang="en-US" i="1" dirty="0" smtClean="0"/>
              <a:t>Children and Youth Services Review, 29</a:t>
            </a:r>
            <a:r>
              <a:rPr lang="en-US" dirty="0" smtClean="0"/>
              <a:t>(9), 1158-1178</a:t>
            </a:r>
          </a:p>
          <a:p>
            <a:pPr>
              <a:buNone/>
            </a:pPr>
            <a:r>
              <a:rPr lang="en-US" dirty="0" smtClean="0"/>
              <a:t> </a:t>
            </a:r>
          </a:p>
          <a:p>
            <a:r>
              <a:rPr lang="en-US" dirty="0" smtClean="0"/>
              <a:t>Foster Club. (2006).  For </a:t>
            </a:r>
            <a:r>
              <a:rPr lang="en-US" dirty="0"/>
              <a:t>more information on the Permanency Pact see </a:t>
            </a:r>
            <a:r>
              <a:rPr lang="en-US" dirty="0" smtClean="0">
                <a:hlinkClick r:id="rId3"/>
              </a:rPr>
              <a:t>http</a:t>
            </a:r>
            <a:r>
              <a:rPr lang="en-US" dirty="0">
                <a:hlinkClick r:id="rId3"/>
              </a:rPr>
              <a:t>://www.fosterclub.com/_</a:t>
            </a:r>
            <a:r>
              <a:rPr lang="en-US" dirty="0" smtClean="0">
                <a:hlinkClick r:id="rId3"/>
              </a:rPr>
              <a:t>transition/article/permanency-pact</a:t>
            </a:r>
            <a:r>
              <a:rPr lang="en-US" dirty="0" smtClean="0"/>
              <a:t>.</a:t>
            </a:r>
          </a:p>
          <a:p>
            <a:endParaRPr lang="en-US" dirty="0"/>
          </a:p>
          <a:p>
            <a:r>
              <a:rPr lang="en-US" dirty="0" smtClean="0"/>
              <a:t>Frey, L., </a:t>
            </a:r>
            <a:r>
              <a:rPr lang="en-US" dirty="0" err="1" smtClean="0"/>
              <a:t>LeBeau</a:t>
            </a:r>
            <a:r>
              <a:rPr lang="en-US" dirty="0" smtClean="0"/>
              <a:t>, M., Kindler, D., Behan, C., Morales, I. M., &amp; </a:t>
            </a:r>
            <a:r>
              <a:rPr lang="en-US" dirty="0" err="1" smtClean="0"/>
              <a:t>Freundlich</a:t>
            </a:r>
            <a:r>
              <a:rPr lang="en-US" dirty="0" smtClean="0"/>
              <a:t>, M. (2012). The pivotal role of child welfare supervisors in implementing an agency's practice model. </a:t>
            </a:r>
            <a:r>
              <a:rPr lang="en-US" i="1" dirty="0" smtClean="0"/>
              <a:t>Children and Youth Services Review</a:t>
            </a:r>
            <a:r>
              <a:rPr lang="en-US" dirty="0" smtClean="0"/>
              <a:t>(0).</a:t>
            </a:r>
          </a:p>
          <a:p>
            <a:endParaRPr lang="en-US" dirty="0" smtClean="0"/>
          </a:p>
          <a:p>
            <a:r>
              <a:rPr lang="en-US" dirty="0" err="1" smtClean="0"/>
              <a:t>Geenen</a:t>
            </a:r>
            <a:r>
              <a:rPr lang="en-US" dirty="0" smtClean="0"/>
              <a:t>, S., &amp; Powers, L. E. (2007). Tomorrow is another problem: The experiences of youth in foster care during their transition into adulthood. </a:t>
            </a:r>
            <a:r>
              <a:rPr lang="en-US" i="1" dirty="0" smtClean="0"/>
              <a:t>Children and Youth Services Review, 29</a:t>
            </a:r>
            <a:r>
              <a:rPr lang="en-US" dirty="0" smtClean="0"/>
              <a:t>(8), 1085-1101.</a:t>
            </a:r>
          </a:p>
          <a:p>
            <a:pPr>
              <a:buNone/>
            </a:pPr>
            <a:r>
              <a:rPr lang="en-US" dirty="0" smtClean="0"/>
              <a:t> </a:t>
            </a:r>
          </a:p>
          <a:p>
            <a:endParaRPr lang="en-US" dirty="0"/>
          </a:p>
        </p:txBody>
      </p:sp>
    </p:spTree>
    <p:extLst>
      <p:ext uri="{BB962C8B-B14F-4D97-AF65-F5344CB8AC3E}">
        <p14:creationId xmlns:p14="http://schemas.microsoft.com/office/powerpoint/2010/main" val="3768753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2800" dirty="0" smtClean="0"/>
              <a:t>References</a:t>
            </a:r>
            <a:endParaRPr lang="en-US" sz="2800" dirty="0"/>
          </a:p>
        </p:txBody>
      </p:sp>
      <p:sp>
        <p:nvSpPr>
          <p:cNvPr id="3" name="Content Placeholder 2"/>
          <p:cNvSpPr>
            <a:spLocks noGrp="1"/>
          </p:cNvSpPr>
          <p:nvPr>
            <p:ph idx="1"/>
          </p:nvPr>
        </p:nvSpPr>
        <p:spPr>
          <a:xfrm>
            <a:off x="457200" y="1066800"/>
            <a:ext cx="8229600" cy="4800601"/>
          </a:xfrm>
        </p:spPr>
        <p:txBody>
          <a:bodyPr>
            <a:normAutofit fontScale="40000" lnSpcReduction="20000"/>
          </a:bodyPr>
          <a:lstStyle/>
          <a:p>
            <a:r>
              <a:rPr lang="en-US" sz="2900" dirty="0"/>
              <a:t>Hook, J. L., &amp; Courtney, M. E. (2011). Employment outcomes of former foster youth as young adults: The importance of human, personal, and social capital. Children and Youth Services Review, 33(10), 1855-1865.</a:t>
            </a:r>
          </a:p>
          <a:p>
            <a:pPr marL="0" indent="0">
              <a:buNone/>
            </a:pPr>
            <a:endParaRPr lang="en-US" sz="2900" dirty="0"/>
          </a:p>
          <a:p>
            <a:r>
              <a:rPr lang="en-US" sz="2900" dirty="0" smtClean="0"/>
              <a:t>Lenz-Rashid, S. T. (2009). </a:t>
            </a:r>
            <a:r>
              <a:rPr lang="en-US" sz="2900" i="1" dirty="0" smtClean="0"/>
              <a:t>Developing Permanent, Supportive Connections While in Care: Foster Youth’s Perspectives</a:t>
            </a:r>
            <a:r>
              <a:rPr lang="en-US" sz="2900" dirty="0" smtClean="0"/>
              <a:t>. Retrieved May 21, 2012, from https://alamedasocialservices.org/opg/documents/PermanencyRptSept2009.pdf</a:t>
            </a:r>
          </a:p>
          <a:p>
            <a:pPr>
              <a:buNone/>
            </a:pPr>
            <a:r>
              <a:rPr lang="en-US" sz="2900" dirty="0" smtClean="0"/>
              <a:t> </a:t>
            </a:r>
          </a:p>
          <a:p>
            <a:r>
              <a:rPr lang="en-US" sz="2900" dirty="0" err="1" smtClean="0"/>
              <a:t>Louisell</a:t>
            </a:r>
            <a:r>
              <a:rPr lang="en-US" sz="2900" dirty="0" smtClean="0"/>
              <a:t>, M.J. (2008). Six Steps to Find a Family: A Practice Guide to Family Search and Engagement (FSE). National Resource Center for Family-Centered Practice and Permanency Planning; Hunter College &amp; California Permanency for Youth Project. Retrieved online on June 17, 2009 from </a:t>
            </a:r>
            <a:r>
              <a:rPr lang="en-US" sz="2900" u="sng" dirty="0" smtClean="0">
                <a:hlinkClick r:id="rId2"/>
              </a:rPr>
              <a:t>http://www.hunter.cuny.edu/socwork/nrcfcpp/downloads/SixSteps.pdf</a:t>
            </a:r>
            <a:endParaRPr lang="en-US" sz="2900" dirty="0" smtClean="0"/>
          </a:p>
          <a:p>
            <a:pPr>
              <a:buNone/>
            </a:pPr>
            <a:endParaRPr lang="en-US" sz="2900" dirty="0" smtClean="0"/>
          </a:p>
          <a:p>
            <a:r>
              <a:rPr lang="en-US" sz="2900" dirty="0" err="1" smtClean="0"/>
              <a:t>Massinga</a:t>
            </a:r>
            <a:r>
              <a:rPr lang="en-US" sz="2900" dirty="0" smtClean="0"/>
              <a:t>, R., &amp; </a:t>
            </a:r>
            <a:r>
              <a:rPr lang="en-US" sz="2900" dirty="0" err="1" smtClean="0"/>
              <a:t>Pecora</a:t>
            </a:r>
            <a:r>
              <a:rPr lang="en-US" sz="2900" dirty="0" smtClean="0"/>
              <a:t>, P. J. (2004). Providing better opportunities for older children in the child welfare system. The Future of Children, 14(1), 151−173.</a:t>
            </a:r>
          </a:p>
          <a:p>
            <a:pPr>
              <a:buNone/>
            </a:pPr>
            <a:endParaRPr lang="en-US" sz="2900" dirty="0" smtClean="0"/>
          </a:p>
          <a:p>
            <a:r>
              <a:rPr lang="en-US" sz="2900" dirty="0" smtClean="0"/>
              <a:t>Mendes, P., &amp; </a:t>
            </a:r>
            <a:r>
              <a:rPr lang="en-US" sz="2900" dirty="0" err="1" smtClean="0"/>
              <a:t>Moslehuddin</a:t>
            </a:r>
            <a:r>
              <a:rPr lang="en-US" sz="2900" dirty="0" smtClean="0"/>
              <a:t>, B. (2006). From dependence to interdependence: towards better outcomes for young people leaving state care. </a:t>
            </a:r>
            <a:r>
              <a:rPr lang="en-US" sz="2900" i="1" dirty="0" smtClean="0"/>
              <a:t>Child Abuse Review, 15</a:t>
            </a:r>
            <a:r>
              <a:rPr lang="en-US" sz="2900" dirty="0" smtClean="0"/>
              <a:t>(2), 110−126.</a:t>
            </a:r>
          </a:p>
          <a:p>
            <a:pPr>
              <a:buNone/>
            </a:pPr>
            <a:endParaRPr lang="en-US" sz="2900" dirty="0" smtClean="0"/>
          </a:p>
          <a:p>
            <a:r>
              <a:rPr lang="en-US" sz="2900" dirty="0" smtClean="0"/>
              <a:t>Perry, B. L. (2006). Understanding social network disruption: the case of youth in foster care. Social Problems, 53(3), 371−391.</a:t>
            </a:r>
          </a:p>
          <a:p>
            <a:pPr>
              <a:buNone/>
            </a:pPr>
            <a:endParaRPr lang="en-US" sz="2900" dirty="0" smtClean="0"/>
          </a:p>
          <a:p>
            <a:r>
              <a:rPr lang="en-US" sz="2900" dirty="0" smtClean="0"/>
              <a:t>Samuels, G. M. (2009). Ambiguous loss of home: The experience of familial (</a:t>
            </a:r>
            <a:r>
              <a:rPr lang="en-US" sz="2900" dirty="0" err="1" smtClean="0"/>
              <a:t>im</a:t>
            </a:r>
            <a:r>
              <a:rPr lang="en-US" sz="2900" dirty="0" smtClean="0"/>
              <a:t>)permanence among young adults with foster care backgrounds. </a:t>
            </a:r>
            <a:r>
              <a:rPr lang="en-US" sz="2900" i="1" dirty="0" smtClean="0"/>
              <a:t>Children and Youth Services Review, 31</a:t>
            </a:r>
            <a:r>
              <a:rPr lang="en-US" sz="2900" dirty="0" smtClean="0"/>
              <a:t>(12), 1229-1239.</a:t>
            </a:r>
          </a:p>
          <a:p>
            <a:endParaRPr lang="en-US" dirty="0"/>
          </a:p>
        </p:txBody>
      </p:sp>
    </p:spTree>
    <p:extLst>
      <p:ext uri="{BB962C8B-B14F-4D97-AF65-F5344CB8AC3E}">
        <p14:creationId xmlns:p14="http://schemas.microsoft.com/office/powerpoint/2010/main" val="3396602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
          </p:nvPr>
        </p:nvSpPr>
        <p:spPr/>
        <p:txBody>
          <a:bodyPr/>
          <a:lstStyle/>
          <a:p>
            <a:r>
              <a:rPr lang="en-US" dirty="0"/>
              <a:t> “The Heart of a Teacher”: Parker J. Palmer, </a:t>
            </a:r>
            <a:r>
              <a:rPr lang="en-US" dirty="0" smtClean="0"/>
              <a:t>	(</a:t>
            </a:r>
            <a:r>
              <a:rPr lang="en-US" u="sng" dirty="0">
                <a:hlinkClick r:id="rId2"/>
              </a:rPr>
              <a:t>www.CourageRenewal.org</a:t>
            </a:r>
            <a:r>
              <a:rPr lang="en-US" dirty="0" smtClean="0"/>
              <a:t>)</a:t>
            </a:r>
          </a:p>
          <a:p>
            <a:pPr marL="0" indent="0">
              <a:buNone/>
            </a:pPr>
            <a:endParaRPr lang="en-US" dirty="0"/>
          </a:p>
          <a:p>
            <a:r>
              <a:rPr lang="en-US" dirty="0"/>
              <a:t>The Joy of Caring for Children in the Circle Way: </a:t>
            </a:r>
            <a:r>
              <a:rPr lang="en-US" dirty="0" err="1"/>
              <a:t>Manitonquat</a:t>
            </a:r>
            <a:r>
              <a:rPr lang="en-US" dirty="0"/>
              <a:t> (Medicine Story) </a:t>
            </a:r>
            <a:r>
              <a:rPr lang="en-US" dirty="0" smtClean="0"/>
              <a:t>2015</a:t>
            </a:r>
          </a:p>
          <a:p>
            <a:pPr marL="0" indent="0">
              <a:buNone/>
            </a:pPr>
            <a:endParaRPr lang="en-US" dirty="0"/>
          </a:p>
          <a:p>
            <a:r>
              <a:rPr lang="en-US" dirty="0"/>
              <a:t>Collective Narrative Practice: David </a:t>
            </a:r>
            <a:r>
              <a:rPr lang="en-US" dirty="0" err="1"/>
              <a:t>Denborough</a:t>
            </a:r>
            <a:r>
              <a:rPr lang="en-US" dirty="0"/>
              <a:t> 2008</a:t>
            </a:r>
          </a:p>
          <a:p>
            <a:pPr marL="0" indent="0">
              <a:buNone/>
            </a:pPr>
            <a:endParaRPr lang="en-US" dirty="0"/>
          </a:p>
          <a:p>
            <a:endParaRPr lang="en-US" dirty="0"/>
          </a:p>
        </p:txBody>
      </p:sp>
    </p:spTree>
    <p:extLst>
      <p:ext uri="{BB962C8B-B14F-4D97-AF65-F5344CB8AC3E}">
        <p14:creationId xmlns:p14="http://schemas.microsoft.com/office/powerpoint/2010/main" val="248852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and Comments</a:t>
            </a:r>
            <a:endParaRPr lang="en-US" dirty="0"/>
          </a:p>
        </p:txBody>
      </p:sp>
      <p:sp>
        <p:nvSpPr>
          <p:cNvPr id="6" name="Text Placeholder 5"/>
          <p:cNvSpPr>
            <a:spLocks noGrp="1"/>
          </p:cNvSpPr>
          <p:nvPr>
            <p:ph type="body" idx="1"/>
          </p:nvPr>
        </p:nvSpPr>
        <p:spPr>
          <a:xfrm>
            <a:off x="2286000" y="5181600"/>
            <a:ext cx="6172200" cy="1200150"/>
          </a:xfrm>
        </p:spPr>
        <p:txBody>
          <a:bodyPr/>
          <a:lstStyle/>
          <a:p>
            <a:r>
              <a:rPr lang="en-US" dirty="0" smtClean="0"/>
              <a:t>Thanks!</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2656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Youth Connections and Permanence</a:t>
            </a:r>
          </a:p>
        </p:txBody>
      </p:sp>
      <p:sp>
        <p:nvSpPr>
          <p:cNvPr id="13315" name="Content Placeholder 2"/>
          <p:cNvSpPr>
            <a:spLocks noGrp="1"/>
          </p:cNvSpPr>
          <p:nvPr>
            <p:ph sz="quarter" idx="1"/>
          </p:nvPr>
        </p:nvSpPr>
        <p:spPr/>
        <p:txBody>
          <a:bodyPr/>
          <a:lstStyle/>
          <a:p>
            <a:r>
              <a:rPr lang="en-US" dirty="0" smtClean="0"/>
              <a:t>Legal Permanence</a:t>
            </a:r>
          </a:p>
          <a:p>
            <a:r>
              <a:rPr lang="en-US" dirty="0" smtClean="0"/>
              <a:t>Relational and Emotional Permanence </a:t>
            </a:r>
          </a:p>
          <a:p>
            <a:pPr lvl="1"/>
            <a:r>
              <a:rPr lang="en-US" dirty="0" smtClean="0"/>
              <a:t>Financial</a:t>
            </a:r>
            <a:r>
              <a:rPr lang="en-US" dirty="0"/>
              <a:t>, social and emotional safety </a:t>
            </a:r>
            <a:r>
              <a:rPr lang="en-US" dirty="0" smtClean="0"/>
              <a:t>net</a:t>
            </a:r>
          </a:p>
          <a:p>
            <a:pPr lvl="1">
              <a:buClr>
                <a:srgbClr val="FE8637"/>
              </a:buClr>
            </a:pPr>
            <a:r>
              <a:rPr lang="en-US" dirty="0">
                <a:solidFill>
                  <a:prstClr val="black"/>
                </a:solidFill>
              </a:rPr>
              <a:t>Transition to adulthood - Interdependence vs. Independent</a:t>
            </a:r>
          </a:p>
          <a:p>
            <a:pPr lvl="1"/>
            <a:r>
              <a:rPr lang="en-US" dirty="0" smtClean="0"/>
              <a:t>Sense </a:t>
            </a:r>
            <a:r>
              <a:rPr lang="en-US" dirty="0"/>
              <a:t>of belonging</a:t>
            </a:r>
          </a:p>
          <a:p>
            <a:endParaRPr lang="en-US" dirty="0" smtClean="0"/>
          </a:p>
          <a:p>
            <a:pPr lvl="1"/>
            <a:endParaRPr lang="en-US" dirty="0" smtClean="0"/>
          </a:p>
        </p:txBody>
      </p:sp>
      <p:sp>
        <p:nvSpPr>
          <p:cNvPr id="4" name="Footer Placeholder 3"/>
          <p:cNvSpPr>
            <a:spLocks noGrp="1"/>
          </p:cNvSpPr>
          <p:nvPr>
            <p:ph type="ftr" sz="quarter" idx="16"/>
          </p:nvPr>
        </p:nvSpPr>
        <p:spPr/>
        <p:txBody>
          <a:bodyPr/>
          <a:lstStyle/>
          <a:p>
            <a:endParaRPr lang="en-US" dirty="0"/>
          </a:p>
        </p:txBody>
      </p:sp>
      <p:pic>
        <p:nvPicPr>
          <p:cNvPr id="11" name="Picture 10" descr="iStock_000005346768Large[1].jpg"/>
          <p:cNvPicPr>
            <a:picLocks noChangeAspect="1"/>
          </p:cNvPicPr>
          <p:nvPr/>
        </p:nvPicPr>
        <p:blipFill>
          <a:blip r:embed="rId3" cstate="print"/>
          <a:stretch>
            <a:fillRect/>
          </a:stretch>
        </p:blipFill>
        <p:spPr>
          <a:xfrm>
            <a:off x="5486400" y="4184073"/>
            <a:ext cx="2286000" cy="1524000"/>
          </a:xfrm>
          <a:prstGeom prst="rect">
            <a:avLst/>
          </a:prstGeom>
        </p:spPr>
      </p:pic>
      <p:pic>
        <p:nvPicPr>
          <p:cNvPr id="9" name="Picture 8" descr="\\cehd-shared1.ad.umn.edu\cehd-shared1$\SSW\IV-E Modules\RESOURCES\Photos\Mom-Kid.jpg"/>
          <p:cNvPicPr>
            <a:picLocks noChangeAspect="1" noChangeArrowheads="1"/>
          </p:cNvPicPr>
          <p:nvPr/>
        </p:nvPicPr>
        <p:blipFill>
          <a:blip r:embed="rId4" cstate="print"/>
          <a:stretch>
            <a:fillRect/>
          </a:stretch>
        </p:blipFill>
        <p:spPr bwMode="auto">
          <a:xfrm>
            <a:off x="3562649" y="4503696"/>
            <a:ext cx="1923751" cy="144281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304800" y="6096000"/>
            <a:ext cx="6400800" cy="276999"/>
          </a:xfrm>
          <a:prstGeom prst="rect">
            <a:avLst/>
          </a:prstGeom>
          <a:noFill/>
          <a:ln w="9525">
            <a:noFill/>
            <a:miter lim="800000"/>
            <a:headEnd/>
            <a:tailEnd/>
          </a:ln>
        </p:spPr>
        <p:txBody>
          <a:bodyPr wrap="square">
            <a:spAutoFit/>
          </a:bodyPr>
          <a:lstStyle/>
          <a:p>
            <a:r>
              <a:rPr lang="en-US" sz="1200" dirty="0"/>
              <a:t>References: </a:t>
            </a:r>
            <a:r>
              <a:rPr lang="en-US" sz="1200" dirty="0" smtClean="0"/>
              <a:t>(Samuels, 2008; Mendes </a:t>
            </a:r>
            <a:r>
              <a:rPr lang="en-US" sz="1200" dirty="0"/>
              <a:t>&amp; Moslehuddin, 2006; Bamba  &amp; Haight, </a:t>
            </a:r>
            <a:r>
              <a:rPr lang="en-US" sz="1200" dirty="0" smtClean="0"/>
              <a:t>2006) </a:t>
            </a:r>
            <a:endParaRPr lang="en-US" sz="1200" dirty="0"/>
          </a:p>
        </p:txBody>
      </p:sp>
    </p:spTree>
    <p:extLst>
      <p:ext uri="{BB962C8B-B14F-4D97-AF65-F5344CB8AC3E}">
        <p14:creationId xmlns:p14="http://schemas.microsoft.com/office/powerpoint/2010/main" val="378687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dirty="0" smtClean="0"/>
              <a:t>Youth Connections and Permanence</a:t>
            </a:r>
          </a:p>
        </p:txBody>
      </p:sp>
      <p:sp>
        <p:nvSpPr>
          <p:cNvPr id="13315" name="Content Placeholder 2"/>
          <p:cNvSpPr>
            <a:spLocks noGrp="1"/>
          </p:cNvSpPr>
          <p:nvPr>
            <p:ph sz="quarter" idx="1"/>
          </p:nvPr>
        </p:nvSpPr>
        <p:spPr/>
        <p:txBody>
          <a:bodyPr>
            <a:normAutofit/>
          </a:bodyPr>
          <a:lstStyle/>
          <a:p>
            <a:r>
              <a:rPr lang="en-US" sz="2800" dirty="0" smtClean="0"/>
              <a:t>Achieving youth permanence</a:t>
            </a:r>
          </a:p>
          <a:p>
            <a:pPr lvl="1"/>
            <a:r>
              <a:rPr lang="en-US" sz="2400" dirty="0" smtClean="0"/>
              <a:t>Permanent placements – placement stability </a:t>
            </a:r>
          </a:p>
          <a:p>
            <a:pPr lvl="1"/>
            <a:r>
              <a:rPr lang="en-US" sz="2400" dirty="0" smtClean="0"/>
              <a:t>Avoid subsequent trauma and attachment disruptions</a:t>
            </a:r>
          </a:p>
          <a:p>
            <a:r>
              <a:rPr lang="en-US" dirty="0"/>
              <a:t>Connections &amp; Placements with Kin</a:t>
            </a:r>
          </a:p>
          <a:p>
            <a:pPr lvl="1"/>
            <a:r>
              <a:rPr lang="en-US" dirty="0"/>
              <a:t>Increased placement stability </a:t>
            </a:r>
            <a:endParaRPr lang="en-US" dirty="0" smtClean="0"/>
          </a:p>
          <a:p>
            <a:pPr lvl="1"/>
            <a:r>
              <a:rPr lang="en-US" dirty="0" smtClean="0"/>
              <a:t>Improved behavioral development and mental health functioning</a:t>
            </a:r>
          </a:p>
          <a:p>
            <a:pPr lvl="1"/>
            <a:r>
              <a:rPr lang="en-US" dirty="0" smtClean="0"/>
              <a:t>Maintain </a:t>
            </a:r>
            <a:r>
              <a:rPr lang="en-US" dirty="0"/>
              <a:t>ties and connections to their cultural </a:t>
            </a:r>
            <a:r>
              <a:rPr lang="en-US" dirty="0" smtClean="0"/>
              <a:t>heritage and communities</a:t>
            </a:r>
          </a:p>
          <a:p>
            <a:pPr lvl="1"/>
            <a:endParaRPr lang="en-US" dirty="0"/>
          </a:p>
          <a:p>
            <a:endParaRPr lang="en-US" dirty="0" smtClean="0"/>
          </a:p>
          <a:p>
            <a:pPr lvl="1"/>
            <a:endParaRPr lang="en-US" dirty="0" smtClean="0"/>
          </a:p>
        </p:txBody>
      </p:sp>
      <p:sp>
        <p:nvSpPr>
          <p:cNvPr id="3" name="TextBox 2"/>
          <p:cNvSpPr txBox="1"/>
          <p:nvPr/>
        </p:nvSpPr>
        <p:spPr>
          <a:xfrm>
            <a:off x="914400" y="5638800"/>
            <a:ext cx="7391400" cy="276999"/>
          </a:xfrm>
          <a:prstGeom prst="rect">
            <a:avLst/>
          </a:prstGeom>
          <a:noFill/>
        </p:spPr>
        <p:txBody>
          <a:bodyPr wrap="square" rtlCol="0">
            <a:spAutoFit/>
          </a:bodyPr>
          <a:lstStyle/>
          <a:p>
            <a:r>
              <a:rPr lang="en-US" sz="1200" dirty="0" smtClean="0"/>
              <a:t>(See </a:t>
            </a:r>
            <a:r>
              <a:rPr lang="en-US" sz="1200" dirty="0"/>
              <a:t>Cochrane </a:t>
            </a:r>
            <a:r>
              <a:rPr lang="en-US" sz="1200" dirty="0" smtClean="0"/>
              <a:t>review on Kinship Care </a:t>
            </a:r>
            <a:r>
              <a:rPr lang="en-US" sz="1200" dirty="0"/>
              <a:t>by </a:t>
            </a:r>
            <a:r>
              <a:rPr lang="en-US" sz="1200" dirty="0" err="1"/>
              <a:t>Winokur</a:t>
            </a:r>
            <a:r>
              <a:rPr lang="en-US" sz="1200" dirty="0"/>
              <a:t> et al, 2014). </a:t>
            </a:r>
          </a:p>
        </p:txBody>
      </p:sp>
    </p:spTree>
    <p:extLst>
      <p:ext uri="{BB962C8B-B14F-4D97-AF65-F5344CB8AC3E}">
        <p14:creationId xmlns:p14="http://schemas.microsoft.com/office/powerpoint/2010/main" val="2435209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lgn="ctr">
              <a:defRPr/>
            </a:pPr>
            <a:r>
              <a:rPr lang="en-US" sz="3600" b="0" dirty="0" smtClean="0">
                <a:ea typeface="ＭＳ Ｐゴシック" pitchFamily="34" charset="-128"/>
              </a:rPr>
              <a:t>Youth Connections: </a:t>
            </a:r>
            <a:br>
              <a:rPr lang="en-US" sz="3600" b="0" dirty="0" smtClean="0">
                <a:ea typeface="ＭＳ Ｐゴシック" pitchFamily="34" charset="-128"/>
              </a:rPr>
            </a:br>
            <a:r>
              <a:rPr lang="en-US" sz="3600" b="0" dirty="0" smtClean="0">
                <a:ea typeface="ＭＳ Ｐゴシック" pitchFamily="34" charset="-128"/>
              </a:rPr>
              <a:t>Background and Significance</a:t>
            </a:r>
          </a:p>
        </p:txBody>
      </p:sp>
      <p:sp>
        <p:nvSpPr>
          <p:cNvPr id="13315" name="Content Placeholder 2"/>
          <p:cNvSpPr>
            <a:spLocks noGrp="1"/>
          </p:cNvSpPr>
          <p:nvPr>
            <p:ph sz="quarter" idx="1"/>
          </p:nvPr>
        </p:nvSpPr>
        <p:spPr>
          <a:xfrm>
            <a:off x="3962400" y="1662622"/>
            <a:ext cx="4191000" cy="4873752"/>
          </a:xfrm>
        </p:spPr>
        <p:txBody>
          <a:bodyPr>
            <a:normAutofit/>
          </a:bodyPr>
          <a:lstStyle/>
          <a:p>
            <a:pPr marL="0" indent="0">
              <a:buNone/>
            </a:pPr>
            <a:r>
              <a:rPr lang="en-US" sz="2700" dirty="0" smtClean="0">
                <a:latin typeface="Tahoma" pitchFamily="34" charset="0"/>
                <a:ea typeface="Tahoma" pitchFamily="34" charset="0"/>
                <a:cs typeface="Tahoma" pitchFamily="34" charset="0"/>
              </a:rPr>
              <a:t>Risk Factors</a:t>
            </a:r>
          </a:p>
          <a:p>
            <a:r>
              <a:rPr lang="en-US" sz="2300" dirty="0" smtClean="0">
                <a:latin typeface="Tahoma" pitchFamily="34" charset="0"/>
                <a:ea typeface="Tahoma" pitchFamily="34" charset="0"/>
                <a:cs typeface="Tahoma" pitchFamily="34" charset="0"/>
              </a:rPr>
              <a:t>Youth aging out at increased risk for incarceration, school drop out, poverty, unemployment and homelessness</a:t>
            </a:r>
          </a:p>
          <a:p>
            <a:pPr lvl="1">
              <a:buFont typeface="Wingdings 2" pitchFamily="18" charset="2"/>
              <a:buNone/>
            </a:pPr>
            <a:endParaRPr lang="en-US" sz="2400" dirty="0" smtClean="0">
              <a:ea typeface="ＭＳ Ｐゴシック" pitchFamily="34" charset="-128"/>
            </a:endParaRPr>
          </a:p>
        </p:txBody>
      </p:sp>
      <p:sp>
        <p:nvSpPr>
          <p:cNvPr id="9" name="Text Placeholder 4"/>
          <p:cNvSpPr txBox="1">
            <a:spLocks/>
          </p:cNvSpPr>
          <p:nvPr/>
        </p:nvSpPr>
        <p:spPr bwMode="auto">
          <a:xfrm>
            <a:off x="1981200" y="2562240"/>
            <a:ext cx="1600200" cy="2541494"/>
          </a:xfrm>
          <a:prstGeom prst="rect">
            <a:avLst/>
          </a:prstGeom>
          <a:solidFill>
            <a:srgbClr val="2493BA">
              <a:alpha val="81961"/>
            </a:srgbClr>
          </a:solidFill>
          <a:ln w="50800" cap="sq" cmpd="dbl" algn="ctr">
            <a:solidFill>
              <a:schemeClr val="accent2"/>
            </a:solidFill>
            <a:prstDash val="solid"/>
            <a:miter lim="800000"/>
            <a:headEnd/>
            <a:tailEnd/>
          </a:ln>
          <a:effectLst/>
        </p:spPr>
        <p:txBody>
          <a:bodyPr lIns="137160" tIns="182880" rIns="137160" bIns="91440"/>
          <a:lstStyle/>
          <a:p>
            <a:pPr>
              <a:defRPr/>
            </a:pPr>
            <a:r>
              <a:rPr lang="en-US" sz="1600" b="1" dirty="0"/>
              <a:t>Less than one in five youth are </a:t>
            </a:r>
          </a:p>
          <a:p>
            <a:pPr>
              <a:defRPr/>
            </a:pPr>
            <a:r>
              <a:rPr lang="en-US" sz="1600" b="1" dirty="0"/>
              <a:t>completely self sufficient when they </a:t>
            </a:r>
            <a:r>
              <a:rPr lang="en-US" sz="1600" b="1" dirty="0" smtClean="0"/>
              <a:t>age out of foster </a:t>
            </a:r>
            <a:r>
              <a:rPr lang="en-US" sz="1600" b="1" dirty="0"/>
              <a:t>care.</a:t>
            </a:r>
          </a:p>
          <a:p>
            <a:pPr eaLnBrk="0" hangingPunct="0">
              <a:spcBef>
                <a:spcPts val="700"/>
              </a:spcBef>
              <a:spcAft>
                <a:spcPts val="1000"/>
              </a:spcAft>
              <a:buClr>
                <a:srgbClr val="E5513D"/>
              </a:buClr>
              <a:buSzPct val="60000"/>
              <a:buFont typeface="Wingdings" pitchFamily="2" charset="2"/>
              <a:buNone/>
              <a:defRPr/>
            </a:pPr>
            <a:endParaRPr lang="en-US" dirty="0">
              <a:solidFill>
                <a:schemeClr val="lt1"/>
              </a:solidFill>
              <a:latin typeface="+mn-lt"/>
              <a:ea typeface="+mn-ea"/>
            </a:endParaRPr>
          </a:p>
        </p:txBody>
      </p:sp>
      <p:sp>
        <p:nvSpPr>
          <p:cNvPr id="13319" name="TextBox 10"/>
          <p:cNvSpPr txBox="1">
            <a:spLocks noChangeArrowheads="1"/>
          </p:cNvSpPr>
          <p:nvPr/>
        </p:nvSpPr>
        <p:spPr bwMode="auto">
          <a:xfrm>
            <a:off x="228600" y="6549867"/>
            <a:ext cx="6248400" cy="338137"/>
          </a:xfrm>
          <a:prstGeom prst="rect">
            <a:avLst/>
          </a:prstGeom>
          <a:noFill/>
          <a:ln w="9525">
            <a:noFill/>
            <a:miter lim="800000"/>
            <a:headEnd/>
            <a:tailEnd/>
          </a:ln>
        </p:spPr>
        <p:txBody>
          <a:bodyPr>
            <a:spAutoFit/>
          </a:bodyPr>
          <a:lstStyle/>
          <a:p>
            <a:r>
              <a:rPr lang="en-US" sz="800" dirty="0"/>
              <a:t>(References: Courtney &amp; Dworsky, 2006; Kerman et al., 2002; Samuels &amp; Pryce, 2008; Massinga &amp; Pecora, 2004; Perry, 2006). </a:t>
            </a:r>
          </a:p>
          <a:p>
            <a:r>
              <a:rPr lang="en-US" sz="800" dirty="0"/>
              <a:t> </a:t>
            </a:r>
          </a:p>
        </p:txBody>
      </p:sp>
      <p:sp>
        <p:nvSpPr>
          <p:cNvPr id="10" name="Text Placeholder 4"/>
          <p:cNvSpPr txBox="1">
            <a:spLocks/>
          </p:cNvSpPr>
          <p:nvPr/>
        </p:nvSpPr>
        <p:spPr bwMode="auto">
          <a:xfrm>
            <a:off x="381000" y="2082748"/>
            <a:ext cx="1600200" cy="1994979"/>
          </a:xfrm>
          <a:prstGeom prst="rect">
            <a:avLst/>
          </a:prstGeom>
          <a:solidFill>
            <a:schemeClr val="accent6">
              <a:lumMod val="60000"/>
              <a:lumOff val="40000"/>
              <a:alpha val="82000"/>
            </a:schemeClr>
          </a:solidFill>
          <a:ln w="50800" cap="sq" cmpd="dbl" algn="ctr">
            <a:solidFill>
              <a:schemeClr val="accent2"/>
            </a:solidFill>
            <a:prstDash val="solid"/>
            <a:miter lim="800000"/>
            <a:headEnd/>
            <a:tailEnd/>
          </a:ln>
          <a:effectLst/>
        </p:spPr>
        <p:txBody>
          <a:bodyPr lIns="137160" tIns="182880" rIns="137160" bIns="91440"/>
          <a:lstStyle/>
          <a:p>
            <a:pPr>
              <a:defRPr/>
            </a:pPr>
            <a:r>
              <a:rPr lang="en-US" sz="1400" b="1" dirty="0">
                <a:latin typeface="Tahoma" pitchFamily="34" charset="0"/>
                <a:ea typeface="Tahoma" pitchFamily="34" charset="0"/>
                <a:cs typeface="Tahoma" pitchFamily="34" charset="0"/>
              </a:rPr>
              <a:t>One fourth of youth </a:t>
            </a:r>
            <a:r>
              <a:rPr lang="en-US" sz="1400" b="1" dirty="0" smtClean="0">
                <a:latin typeface="Tahoma" pitchFamily="34" charset="0"/>
                <a:ea typeface="Tahoma" pitchFamily="34" charset="0"/>
                <a:cs typeface="Tahoma" pitchFamily="34" charset="0"/>
              </a:rPr>
              <a:t>are </a:t>
            </a:r>
            <a:r>
              <a:rPr lang="en-US" sz="1400" b="1" dirty="0">
                <a:latin typeface="Tahoma" pitchFamily="34" charset="0"/>
                <a:ea typeface="Tahoma" pitchFamily="34" charset="0"/>
                <a:cs typeface="Tahoma" pitchFamily="34" charset="0"/>
              </a:rPr>
              <a:t>reading at a third grade level or lower when they age out of foster care.</a:t>
            </a:r>
          </a:p>
          <a:p>
            <a:pPr eaLnBrk="0" hangingPunct="0">
              <a:spcBef>
                <a:spcPts val="700"/>
              </a:spcBef>
              <a:spcAft>
                <a:spcPts val="1000"/>
              </a:spcAft>
              <a:buClr>
                <a:srgbClr val="E5513D"/>
              </a:buClr>
              <a:buSzPct val="60000"/>
              <a:buFont typeface="Wingdings" pitchFamily="2" charset="2"/>
              <a:buNone/>
              <a:defRPr/>
            </a:pPr>
            <a:endParaRPr lang="en-US" dirty="0">
              <a:solidFill>
                <a:schemeClr val="lt1"/>
              </a:solidFill>
              <a:latin typeface="+mn-lt"/>
              <a:ea typeface="+mn-ea"/>
            </a:endParaRPr>
          </a:p>
        </p:txBody>
      </p:sp>
      <p:pic>
        <p:nvPicPr>
          <p:cNvPr id="8" name="Picture 4" descr="MPj04090500000[1]"/>
          <p:cNvPicPr>
            <a:picLocks noChangeAspect="1" noChangeArrowheads="1"/>
          </p:cNvPicPr>
          <p:nvPr/>
        </p:nvPicPr>
        <p:blipFill>
          <a:blip r:embed="rId3" cstate="print"/>
          <a:srcRect/>
          <a:stretch>
            <a:fillRect/>
          </a:stretch>
        </p:blipFill>
        <p:spPr bwMode="auto">
          <a:xfrm>
            <a:off x="685800" y="4077727"/>
            <a:ext cx="1295400" cy="1570844"/>
          </a:xfrm>
          <a:prstGeom prst="rect">
            <a:avLst/>
          </a:prstGeom>
          <a:noFill/>
          <a:ln w="9525">
            <a:noFill/>
            <a:miter lim="800000"/>
            <a:headEnd/>
            <a:tailEnd/>
          </a:ln>
        </p:spPr>
      </p:pic>
    </p:spTree>
    <p:extLst>
      <p:ext uri="{BB962C8B-B14F-4D97-AF65-F5344CB8AC3E}">
        <p14:creationId xmlns:p14="http://schemas.microsoft.com/office/powerpoint/2010/main" val="2942170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a:pPr>
            <a:r>
              <a:rPr lang="en-US" sz="3600" b="0" dirty="0" smtClean="0">
                <a:ea typeface="ＭＳ Ｐゴシック" pitchFamily="34" charset="-128"/>
              </a:rPr>
              <a:t>Youth Connections: </a:t>
            </a:r>
            <a:br>
              <a:rPr lang="en-US" sz="3600" b="0" dirty="0" smtClean="0">
                <a:ea typeface="ＭＳ Ｐゴシック" pitchFamily="34" charset="-128"/>
              </a:rPr>
            </a:br>
            <a:r>
              <a:rPr lang="en-US" sz="3600" b="0" dirty="0" smtClean="0">
                <a:ea typeface="ＭＳ Ｐゴシック" pitchFamily="34" charset="-128"/>
              </a:rPr>
              <a:t>Protective Factors</a:t>
            </a:r>
          </a:p>
        </p:txBody>
      </p:sp>
      <p:sp>
        <p:nvSpPr>
          <p:cNvPr id="13315" name="Content Placeholder 2"/>
          <p:cNvSpPr>
            <a:spLocks noGrp="1"/>
          </p:cNvSpPr>
          <p:nvPr>
            <p:ph sz="quarter" idx="1"/>
          </p:nvPr>
        </p:nvSpPr>
        <p:spPr/>
        <p:txBody>
          <a:bodyPr>
            <a:normAutofit/>
          </a:bodyPr>
          <a:lstStyle/>
          <a:p>
            <a:pPr marL="0" indent="0">
              <a:buNone/>
            </a:pPr>
            <a:r>
              <a:rPr lang="en-US" sz="2700" dirty="0">
                <a:latin typeface="Tahoma" pitchFamily="34" charset="0"/>
                <a:ea typeface="Tahoma" pitchFamily="34" charset="0"/>
                <a:cs typeface="Tahoma" pitchFamily="34" charset="0"/>
              </a:rPr>
              <a:t> </a:t>
            </a:r>
            <a:r>
              <a:rPr lang="en-US" sz="2700" dirty="0" smtClean="0">
                <a:latin typeface="Tahoma" pitchFamily="34" charset="0"/>
                <a:ea typeface="Tahoma" pitchFamily="34" charset="0"/>
                <a:cs typeface="Tahoma" pitchFamily="34" charset="0"/>
              </a:rPr>
              <a:t>  Youth well-being and success</a:t>
            </a:r>
          </a:p>
          <a:p>
            <a:pPr lvl="1"/>
            <a:r>
              <a:rPr lang="en-US" sz="2000" dirty="0" smtClean="0">
                <a:latin typeface="Tahoma" pitchFamily="34" charset="0"/>
                <a:ea typeface="Tahoma" pitchFamily="34" charset="0"/>
                <a:cs typeface="Tahoma" pitchFamily="34" charset="0"/>
              </a:rPr>
              <a:t>Research indicates that youth do better when connected to caring adults: </a:t>
            </a:r>
          </a:p>
          <a:p>
            <a:pPr lvl="2"/>
            <a:r>
              <a:rPr lang="en-US" sz="2000" dirty="0" smtClean="0">
                <a:latin typeface="Tahoma" pitchFamily="34" charset="0"/>
                <a:ea typeface="Tahoma" pitchFamily="34" charset="0"/>
                <a:cs typeface="Tahoma" pitchFamily="34" charset="0"/>
              </a:rPr>
              <a:t>Increased resilience</a:t>
            </a:r>
          </a:p>
          <a:p>
            <a:pPr lvl="2"/>
            <a:r>
              <a:rPr lang="en-US" sz="2000" dirty="0" smtClean="0">
                <a:latin typeface="Tahoma" pitchFamily="34" charset="0"/>
                <a:ea typeface="Tahoma" pitchFamily="34" charset="0"/>
                <a:cs typeface="Tahoma" pitchFamily="34" charset="0"/>
              </a:rPr>
              <a:t>Increased self-esteem</a:t>
            </a:r>
          </a:p>
          <a:p>
            <a:pPr lvl="2"/>
            <a:r>
              <a:rPr lang="en-US" sz="2000" dirty="0" smtClean="0">
                <a:latin typeface="Tahoma" pitchFamily="34" charset="0"/>
                <a:ea typeface="Tahoma" pitchFamily="34" charset="0"/>
                <a:cs typeface="Tahoma" pitchFamily="34" charset="0"/>
              </a:rPr>
              <a:t>Improved mental health</a:t>
            </a:r>
          </a:p>
          <a:p>
            <a:pPr lvl="2"/>
            <a:r>
              <a:rPr lang="en-US" sz="2000" dirty="0" smtClean="0">
                <a:latin typeface="Tahoma" pitchFamily="34" charset="0"/>
                <a:ea typeface="Tahoma" pitchFamily="34" charset="0"/>
                <a:cs typeface="Tahoma" pitchFamily="34" charset="0"/>
              </a:rPr>
              <a:t>School success</a:t>
            </a:r>
          </a:p>
          <a:p>
            <a:pPr lvl="2"/>
            <a:r>
              <a:rPr lang="en-US" sz="2000" dirty="0" smtClean="0">
                <a:latin typeface="Tahoma" pitchFamily="34" charset="0"/>
                <a:ea typeface="Tahoma" pitchFamily="34" charset="0"/>
                <a:cs typeface="Tahoma" pitchFamily="34" charset="0"/>
              </a:rPr>
              <a:t>Social skill development</a:t>
            </a:r>
          </a:p>
          <a:p>
            <a:pPr lvl="2"/>
            <a:endParaRPr lang="en-US" sz="2000" dirty="0" smtClean="0">
              <a:latin typeface="Tahoma" pitchFamily="34" charset="0"/>
              <a:ea typeface="Tahoma" pitchFamily="34" charset="0"/>
              <a:cs typeface="Tahoma" pitchFamily="34" charset="0"/>
            </a:endParaRPr>
          </a:p>
          <a:p>
            <a:pPr lvl="1">
              <a:buFont typeface="Wingdings 2" pitchFamily="18" charset="2"/>
              <a:buNone/>
            </a:pPr>
            <a:endParaRPr lang="en-US" sz="2400" dirty="0" smtClean="0">
              <a:ea typeface="ＭＳ Ｐゴシック" pitchFamily="34" charset="-128"/>
            </a:endParaRPr>
          </a:p>
        </p:txBody>
      </p:sp>
      <p:sp>
        <p:nvSpPr>
          <p:cNvPr id="11" name="Footer Placeholder 10"/>
          <p:cNvSpPr>
            <a:spLocks noGrp="1"/>
          </p:cNvSpPr>
          <p:nvPr>
            <p:ph type="ftr" sz="quarter" idx="16"/>
          </p:nvPr>
        </p:nvSpPr>
        <p:spPr/>
        <p:txBody>
          <a:bodyPr/>
          <a:lstStyle/>
          <a:p>
            <a:endParaRPr lang="en-US" dirty="0"/>
          </a:p>
        </p:txBody>
      </p:sp>
      <p:sp>
        <p:nvSpPr>
          <p:cNvPr id="13319" name="TextBox 10"/>
          <p:cNvSpPr txBox="1">
            <a:spLocks noChangeArrowheads="1"/>
          </p:cNvSpPr>
          <p:nvPr/>
        </p:nvSpPr>
        <p:spPr bwMode="auto">
          <a:xfrm>
            <a:off x="206188" y="5731668"/>
            <a:ext cx="7490012" cy="584775"/>
          </a:xfrm>
          <a:prstGeom prst="rect">
            <a:avLst/>
          </a:prstGeom>
          <a:noFill/>
          <a:ln w="9525">
            <a:noFill/>
            <a:miter lim="800000"/>
            <a:headEnd/>
            <a:tailEnd/>
          </a:ln>
        </p:spPr>
        <p:txBody>
          <a:bodyPr wrap="square">
            <a:spAutoFit/>
          </a:bodyPr>
          <a:lstStyle/>
          <a:p>
            <a:r>
              <a:rPr lang="en-US" sz="1200" dirty="0"/>
              <a:t>(References: Courtney &amp; Dworsky, 2006; Kerman et al., 2002; Samuels &amp; Pryce, 2008; Massinga &amp; Pecora, 2004; Perry, 2006</a:t>
            </a:r>
            <a:r>
              <a:rPr lang="en-US" sz="800" dirty="0"/>
              <a:t>). </a:t>
            </a:r>
          </a:p>
          <a:p>
            <a:r>
              <a:rPr lang="en-US" sz="800" dirty="0"/>
              <a:t> </a:t>
            </a:r>
          </a:p>
        </p:txBody>
      </p:sp>
      <p:pic>
        <p:nvPicPr>
          <p:cNvPr id="16" name="Picture 10" descr="http://www.anufs.org/images/familydoingdishes.jpg"/>
          <p:cNvPicPr>
            <a:picLocks noChangeAspect="1" noChangeArrowheads="1"/>
          </p:cNvPicPr>
          <p:nvPr/>
        </p:nvPicPr>
        <p:blipFill>
          <a:blip r:embed="rId3" cstate="print"/>
          <a:stretch>
            <a:fillRect/>
          </a:stretch>
        </p:blipFill>
        <p:spPr bwMode="auto">
          <a:xfrm>
            <a:off x="5105400" y="3505200"/>
            <a:ext cx="2386732" cy="1709355"/>
          </a:xfrm>
          <a:prstGeom prst="rect">
            <a:avLst/>
          </a:prstGeom>
          <a:noFill/>
          <a:ln w="9525">
            <a:noFill/>
            <a:miter lim="800000"/>
            <a:headEnd/>
            <a:tailEnd/>
          </a:ln>
        </p:spPr>
      </p:pic>
    </p:spTree>
    <p:extLst>
      <p:ext uri="{BB962C8B-B14F-4D97-AF65-F5344CB8AC3E}">
        <p14:creationId xmlns:p14="http://schemas.microsoft.com/office/powerpoint/2010/main" val="3535930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533400" y="533400"/>
            <a:ext cx="8153400" cy="838200"/>
          </a:xfrm>
        </p:spPr>
        <p:txBody>
          <a:bodyPr>
            <a:normAutofit fontScale="90000"/>
          </a:bodyPr>
          <a:lstStyle/>
          <a:p>
            <a:pPr>
              <a:defRPr/>
            </a:pPr>
            <a:r>
              <a:rPr lang="en-US" sz="4000" dirty="0">
                <a:ea typeface="ＭＳ Ｐゴシック" pitchFamily="34" charset="-128"/>
              </a:rPr>
              <a:t>Development of Original</a:t>
            </a:r>
            <a:br>
              <a:rPr lang="en-US" sz="4000" dirty="0">
                <a:ea typeface="ＭＳ Ｐゴシック" pitchFamily="34" charset="-128"/>
              </a:rPr>
            </a:br>
            <a:r>
              <a:rPr lang="en-US" sz="4000" dirty="0">
                <a:ea typeface="ＭＳ Ｐゴシック" pitchFamily="34" charset="-128"/>
              </a:rPr>
              <a:t>Youth Connections </a:t>
            </a:r>
            <a:r>
              <a:rPr lang="en-US" sz="4000" dirty="0" smtClean="0">
                <a:ea typeface="ＭＳ Ｐゴシック" pitchFamily="34" charset="-128"/>
              </a:rPr>
              <a:t>Scale (YCS) </a:t>
            </a:r>
            <a:endParaRPr lang="en-US" sz="3100" dirty="0" smtClean="0">
              <a:ea typeface="ＭＳ Ｐゴシック" pitchFamily="34" charset="-128"/>
            </a:endParaRPr>
          </a:p>
        </p:txBody>
      </p:sp>
      <p:sp>
        <p:nvSpPr>
          <p:cNvPr id="10243" name="Content Placeholder 1"/>
          <p:cNvSpPr>
            <a:spLocks noGrp="1"/>
          </p:cNvSpPr>
          <p:nvPr>
            <p:ph sz="quarter" idx="1"/>
          </p:nvPr>
        </p:nvSpPr>
        <p:spPr>
          <a:xfrm>
            <a:off x="604157" y="1453243"/>
            <a:ext cx="7467600" cy="4876800"/>
          </a:xfrm>
        </p:spPr>
        <p:txBody>
          <a:bodyPr>
            <a:normAutofit/>
          </a:bodyPr>
          <a:lstStyle/>
          <a:p>
            <a:r>
              <a:rPr lang="en-US" sz="2000" dirty="0" smtClean="0">
                <a:latin typeface="Tahoma" pitchFamily="34" charset="0"/>
                <a:ea typeface="Tahoma" pitchFamily="34" charset="0"/>
                <a:cs typeface="Tahoma" pitchFamily="34" charset="0"/>
              </a:rPr>
              <a:t>Agency/University Collaboration</a:t>
            </a:r>
          </a:p>
          <a:p>
            <a:r>
              <a:rPr lang="en-US" sz="2000" dirty="0" smtClean="0">
                <a:latin typeface="Tahoma" pitchFamily="34" charset="0"/>
                <a:ea typeface="Tahoma" pitchFamily="34" charset="0"/>
                <a:cs typeface="Tahoma" pitchFamily="34" charset="0"/>
              </a:rPr>
              <a:t>Assess and evaluate efforts around relational permanence for youth as they transition to adulthood</a:t>
            </a:r>
          </a:p>
          <a:p>
            <a:r>
              <a:rPr lang="en-US" sz="2000" dirty="0" smtClean="0">
                <a:latin typeface="Tahoma" pitchFamily="34" charset="0"/>
                <a:ea typeface="Tahoma" pitchFamily="34" charset="0"/>
                <a:cs typeface="Tahoma" pitchFamily="34" charset="0"/>
              </a:rPr>
              <a:t>No tools existed</a:t>
            </a:r>
            <a:endParaRPr lang="en-US" sz="2000" dirty="0">
              <a:latin typeface="Tahoma" pitchFamily="34" charset="0"/>
              <a:ea typeface="Tahoma" pitchFamily="34" charset="0"/>
              <a:cs typeface="Tahoma" pitchFamily="34" charset="0"/>
            </a:endParaRPr>
          </a:p>
          <a:p>
            <a:pPr eaLnBrk="1" hangingPunct="1"/>
            <a:r>
              <a:rPr lang="en-US" sz="2000" dirty="0" smtClean="0">
                <a:latin typeface="Tahoma" pitchFamily="34" charset="0"/>
                <a:ea typeface="Tahoma" pitchFamily="34" charset="0"/>
                <a:cs typeface="Tahoma" pitchFamily="34" charset="0"/>
              </a:rPr>
              <a:t>Experts in field consulted in development of the Youth Connections Scale</a:t>
            </a:r>
          </a:p>
          <a:p>
            <a:pPr lvl="1"/>
            <a:r>
              <a:rPr lang="en-US" sz="1600" dirty="0" smtClean="0">
                <a:latin typeface="Tahoma" pitchFamily="34" charset="0"/>
                <a:ea typeface="Tahoma" pitchFamily="34" charset="0"/>
                <a:cs typeface="Tahoma" pitchFamily="34" charset="0"/>
              </a:rPr>
              <a:t>Social workers, supervisors and administrators of </a:t>
            </a:r>
            <a:r>
              <a:rPr lang="en-US" sz="1600" dirty="0" err="1" smtClean="0">
                <a:latin typeface="Tahoma" pitchFamily="34" charset="0"/>
                <a:ea typeface="Tahoma" pitchFamily="34" charset="0"/>
                <a:cs typeface="Tahoma" pitchFamily="34" charset="0"/>
              </a:rPr>
              <a:t>Anu</a:t>
            </a:r>
            <a:r>
              <a:rPr lang="en-US" sz="1600" dirty="0" smtClean="0">
                <a:latin typeface="Tahoma" pitchFamily="34" charset="0"/>
                <a:ea typeface="Tahoma" pitchFamily="34" charset="0"/>
                <a:cs typeface="Tahoma" pitchFamily="34" charset="0"/>
              </a:rPr>
              <a:t> Family Services and other private and public child welfare agencies</a:t>
            </a:r>
          </a:p>
          <a:p>
            <a:pPr lvl="1"/>
            <a:r>
              <a:rPr lang="en-US" sz="1600" dirty="0" smtClean="0">
                <a:latin typeface="Tahoma" pitchFamily="34" charset="0"/>
                <a:ea typeface="Tahoma" pitchFamily="34" charset="0"/>
                <a:cs typeface="Tahoma" pitchFamily="34" charset="0"/>
              </a:rPr>
              <a:t>Casey Family Services, Search Institute’s 40 Assets, Foster Club</a:t>
            </a:r>
          </a:p>
          <a:p>
            <a:pPr lvl="1"/>
            <a:endParaRPr lang="en-US" sz="2000" dirty="0" smtClean="0">
              <a:ea typeface="ＭＳ Ｐゴシック" pitchFamily="34" charset="-128"/>
            </a:endParaRPr>
          </a:p>
          <a:p>
            <a:pPr lvl="1" eaLnBrk="1" hangingPunct="1"/>
            <a:endParaRPr lang="en-US" sz="2400" dirty="0" smtClean="0">
              <a:ea typeface="ＭＳ Ｐゴシック" pitchFamily="34" charset="-128"/>
            </a:endParaRPr>
          </a:p>
          <a:p>
            <a:pPr lvl="1" eaLnBrk="1" hangingPunct="1"/>
            <a:endParaRPr lang="en-US" sz="2400" dirty="0" smtClean="0">
              <a:ea typeface="ＭＳ Ｐゴシック" pitchFamily="34" charset="-128"/>
            </a:endParaRPr>
          </a:p>
          <a:p>
            <a:endParaRPr lang="en-US" sz="2000" dirty="0" smtClean="0">
              <a:ea typeface="ＭＳ Ｐゴシック" pitchFamily="34" charset="-128"/>
            </a:endParaRPr>
          </a:p>
        </p:txBody>
      </p:sp>
      <p:pic>
        <p:nvPicPr>
          <p:cNvPr id="5" name="Picture 2" descr="C:\Users\sema0017\AppData\Local\Microsoft\Windows\Temporary Internet Files\Content.IE5\D6BPBQ6Y\MP900227470[1].jpg"/>
          <p:cNvPicPr>
            <a:picLocks noChangeAspect="1" noChangeArrowheads="1"/>
          </p:cNvPicPr>
          <p:nvPr/>
        </p:nvPicPr>
        <p:blipFill>
          <a:blip r:embed="rId3" cstate="print"/>
          <a:srcRect/>
          <a:stretch>
            <a:fillRect/>
          </a:stretch>
        </p:blipFill>
        <p:spPr bwMode="auto">
          <a:xfrm>
            <a:off x="2156350" y="5431059"/>
            <a:ext cx="1697420" cy="1136960"/>
          </a:xfrm>
          <a:prstGeom prst="rect">
            <a:avLst/>
          </a:prstGeom>
          <a:noFill/>
          <a:ln w="9525">
            <a:noFill/>
            <a:miter lim="800000"/>
            <a:headEnd/>
            <a:tailEnd/>
          </a:ln>
        </p:spPr>
      </p:pic>
      <p:pic>
        <p:nvPicPr>
          <p:cNvPr id="6" name="Picture 8" descr="C:\Users\sema0017\AppData\Local\Microsoft\Windows\Temporary Internet Files\Content.IE5\SABSTJLW\MP900227451[1].jpg"/>
          <p:cNvPicPr>
            <a:picLocks noChangeAspect="1" noChangeArrowheads="1"/>
          </p:cNvPicPr>
          <p:nvPr/>
        </p:nvPicPr>
        <p:blipFill>
          <a:blip r:embed="rId4" cstate="print"/>
          <a:stretch>
            <a:fillRect/>
          </a:stretch>
        </p:blipFill>
        <p:spPr bwMode="auto">
          <a:xfrm>
            <a:off x="304800" y="4595596"/>
            <a:ext cx="1851550" cy="1231281"/>
          </a:xfrm>
          <a:prstGeom prst="rect">
            <a:avLst/>
          </a:prstGeom>
          <a:noFill/>
          <a:ln w="9525">
            <a:noFill/>
            <a:miter lim="800000"/>
            <a:headEnd/>
            <a:tailEnd/>
          </a:ln>
        </p:spPr>
      </p:pic>
    </p:spTree>
    <p:extLst>
      <p:ext uri="{BB962C8B-B14F-4D97-AF65-F5344CB8AC3E}">
        <p14:creationId xmlns:p14="http://schemas.microsoft.com/office/powerpoint/2010/main" val="434918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457200" y="609600"/>
            <a:ext cx="8534400" cy="914400"/>
          </a:xfrm>
        </p:spPr>
        <p:txBody>
          <a:bodyPr>
            <a:normAutofit fontScale="90000"/>
          </a:bodyPr>
          <a:lstStyle/>
          <a:p>
            <a:r>
              <a:rPr lang="en-US" sz="4000" dirty="0" smtClean="0">
                <a:ea typeface="ＭＳ Ｐゴシック" pitchFamily="34" charset="-128"/>
              </a:rPr>
              <a:t>Development of Original</a:t>
            </a:r>
            <a:br>
              <a:rPr lang="en-US" sz="4000" dirty="0" smtClean="0">
                <a:ea typeface="ＭＳ Ｐゴシック" pitchFamily="34" charset="-128"/>
              </a:rPr>
            </a:br>
            <a:r>
              <a:rPr lang="en-US" sz="4000" dirty="0" smtClean="0">
                <a:ea typeface="ＭＳ Ｐゴシック" pitchFamily="34" charset="-128"/>
              </a:rPr>
              <a:t>Youth Connections Scale (YCS) </a:t>
            </a:r>
          </a:p>
        </p:txBody>
      </p:sp>
      <p:sp>
        <p:nvSpPr>
          <p:cNvPr id="18435" name="Content Placeholder 5"/>
          <p:cNvSpPr>
            <a:spLocks noGrp="1"/>
          </p:cNvSpPr>
          <p:nvPr>
            <p:ph sz="quarter" idx="1"/>
          </p:nvPr>
        </p:nvSpPr>
        <p:spPr>
          <a:xfrm>
            <a:off x="612775" y="1905000"/>
            <a:ext cx="7769225" cy="3733800"/>
          </a:xfrm>
        </p:spPr>
        <p:txBody>
          <a:bodyPr>
            <a:normAutofit/>
          </a:bodyPr>
          <a:lstStyle/>
          <a:p>
            <a:r>
              <a:rPr lang="en-US" sz="2000" dirty="0" smtClean="0">
                <a:ea typeface="ＭＳ Ｐゴシック" pitchFamily="34" charset="-128"/>
              </a:rPr>
              <a:t>Developed to measure of youth connectedness for youth in out-of-home placements – ages 15 to 21</a:t>
            </a:r>
          </a:p>
          <a:p>
            <a:r>
              <a:rPr lang="en-US" sz="2000" dirty="0" smtClean="0">
                <a:ea typeface="ＭＳ Ｐゴシック" pitchFamily="34" charset="-128"/>
              </a:rPr>
              <a:t>100 Point Scale consists of four sections which measure:  </a:t>
            </a:r>
          </a:p>
          <a:p>
            <a:pPr lvl="1"/>
            <a:r>
              <a:rPr lang="en-US" sz="2000" dirty="0" smtClean="0">
                <a:ea typeface="ＭＳ Ｐゴシック" pitchFamily="34" charset="-128"/>
              </a:rPr>
              <a:t>number of connections</a:t>
            </a:r>
          </a:p>
          <a:p>
            <a:pPr lvl="1"/>
            <a:r>
              <a:rPr lang="en-US" sz="2000" dirty="0" smtClean="0">
                <a:ea typeface="ＭＳ Ｐゴシック" pitchFamily="34" charset="-128"/>
              </a:rPr>
              <a:t>strength of those connections</a:t>
            </a:r>
          </a:p>
          <a:p>
            <a:pPr lvl="1"/>
            <a:r>
              <a:rPr lang="en-US" sz="2000" dirty="0" smtClean="0">
                <a:ea typeface="ＭＳ Ｐゴシック" pitchFamily="34" charset="-128"/>
              </a:rPr>
              <a:t>types of supports</a:t>
            </a:r>
          </a:p>
          <a:p>
            <a:pPr lvl="1"/>
            <a:r>
              <a:rPr lang="en-US" sz="2000" dirty="0" smtClean="0">
                <a:ea typeface="ＭＳ Ｐゴシック" pitchFamily="34" charset="-128"/>
              </a:rPr>
              <a:t>overall level of connectedness of foster youth to caring and supportive adults</a:t>
            </a:r>
          </a:p>
          <a:p>
            <a:r>
              <a:rPr lang="en-US" sz="2000" dirty="0" smtClean="0">
                <a:ea typeface="ＭＳ Ｐゴシック" pitchFamily="34" charset="-128"/>
              </a:rPr>
              <a:t>Pilot study with youth in foster care (n=53) to assess validity and reliability of tool – results were promising</a:t>
            </a:r>
          </a:p>
          <a:p>
            <a:pPr lvl="1"/>
            <a:endParaRPr lang="en-US" sz="2000" dirty="0" smtClean="0">
              <a:ea typeface="ＭＳ Ｐゴシック" pitchFamily="34" charset="-128"/>
            </a:endParaRP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9135246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Youth Connections Scale: &amp;#x0D;&amp;#x0A;Measuring Youth Perception of Support from caring adults&amp;#x0D;&amp;#x0A;&amp;#x0D;&amp;#x0A;FFTA  Research Committee Meeti&quot;/&gt;&lt;property id=&quot;20307&quot; value=&quot;256&quot;/&gt;&lt;/object&gt;&lt;object type=&quot;3&quot; unique_id=&quot;10006&quot;&gt;&lt;property id=&quot;20148&quot; value=&quot;5&quot;/&gt;&lt;property id=&quot;20300&quot; value=&quot;Slide 2 - &amp;quot;Overview of Presentation&amp;quot;&quot;/&gt;&lt;property id=&quot;20307&quot; value=&quot;260&quot;/&gt;&lt;/object&gt;&lt;object type=&quot;3&quot; unique_id=&quot;10008&quot;&gt;&lt;property id=&quot;20148&quot; value=&quot;5&quot;/&gt;&lt;property id=&quot;20300&quot; value=&quot;Slide 3 - &amp;quot;Youth Connections and Permanence&amp;quot;&quot;/&gt;&lt;property id=&quot;20307&quot; value=&quot;262&quot;/&gt;&lt;/object&gt;&lt;object type=&quot;3&quot; unique_id=&quot;10010&quot;&gt;&lt;property id=&quot;20148&quot; value=&quot;5&quot;/&gt;&lt;property id=&quot;20300&quot; value=&quot;Slide 4 - &amp;quot;Youth Connections: &amp;#x0D;&amp;#x0A;Risk and Protective Factors&amp;quot;&quot;/&gt;&lt;property id=&quot;20307&quot; value=&quot;263&quot;/&gt;&lt;/object&gt;&lt;object type=&quot;3&quot; unique_id=&quot;10011&quot;&gt;&lt;property id=&quot;20148&quot; value=&quot;5&quot;/&gt;&lt;property id=&quot;20300&quot; value=&quot;Slide 5 - &amp;quot;Youth Connections: &amp;#x0D;&amp;#x0A;Risk and Protective Factors&amp;quot;&quot;/&gt;&lt;property id=&quot;20307&quot; value=&quot;287&quot;/&gt;&lt;/object&gt;&lt;object type=&quot;3&quot; unique_id=&quot;10017&quot;&gt;&lt;property id=&quot;20148&quot; value=&quot;5&quot;/&gt;&lt;property id=&quot;20300&quot; value=&quot;Slide 6 - &amp;quot;Development of &amp;#x0D;&amp;#x0A;Youth Connections Scale &amp;quot;&quot;/&gt;&lt;property id=&quot;20307&quot; value=&quot;267&quot;/&gt;&lt;/object&gt;&lt;object type=&quot;3&quot; unique_id=&quot;10019&quot;&gt;&lt;property id=&quot;20148&quot; value=&quot;5&quot;/&gt;&lt;property id=&quot;20300&quot; value=&quot;Slide 8 - &amp;quot;Research Design&amp;quot;&quot;/&gt;&lt;property id=&quot;20307&quot; value=&quot;270&quot;/&gt;&lt;/object&gt;&lt;object type=&quot;3&quot; unique_id=&quot;10020&quot;&gt;&lt;property id=&quot;20148&quot; value=&quot;5&quot;/&gt;&lt;property id=&quot;20300&quot; value=&quot;Slide 9 - &amp;quot;Research Project&amp;quot;&quot;/&gt;&lt;property id=&quot;20307&quot; value=&quot;271&quot;/&gt;&lt;/object&gt;&lt;object type=&quot;3&quot; unique_id=&quot;10021&quot;&gt;&lt;property id=&quot;20148&quot; value=&quot;5&quot;/&gt;&lt;property id=&quot;20300&quot; value=&quot;Slide 10 - &amp;quot;Research Project&amp;quot;&quot;/&gt;&lt;property id=&quot;20307&quot; value=&quot;272&quot;/&gt;&lt;/object&gt;&lt;object type=&quot;3&quot; unique_id=&quot;10022&quot;&gt;&lt;property id=&quot;20148&quot; value=&quot;5&quot;/&gt;&lt;property id=&quot;20300&quot; value=&quot;Slide 11 - &amp;quot;Findings of Pilot Study&amp;quot;&quot;/&gt;&lt;property id=&quot;20307&quot; value=&quot;273&quot;/&gt;&lt;/object&gt;&lt;object type=&quot;3&quot; unique_id=&quot;10023&quot;&gt;&lt;property id=&quot;20148&quot; value=&quot;5&quot;/&gt;&lt;property id=&quot;20300&quot; value=&quot;Slide 7 - &amp;quot;Look at the Scale&amp;quot;&quot;/&gt;&lt;property id=&quot;20307&quot; value=&quot;274&quot;/&gt;&lt;/object&gt;&lt;object type=&quot;3&quot; unique_id=&quot;10026&quot;&gt;&lt;property id=&quot;20148&quot; value=&quot;5&quot;/&gt;&lt;property id=&quot;20300&quot; value=&quot;Slide 12 - &amp;quot;Agency Perspective: Implementation&amp;quot;&quot;/&gt;&lt;property id=&quot;20307&quot; value=&quot;277&quot;/&gt;&lt;/object&gt;&lt;object type=&quot;3&quot; unique_id=&quot;10028&quot;&gt;&lt;property id=&quot;20148&quot; value=&quot;5&quot;/&gt;&lt;property id=&quot;20300&quot; value=&quot;Slide 15 - &amp;quot;Next Steps&amp;quot;&quot;/&gt;&lt;property id=&quot;20307&quot; value=&quot;279&quot;/&gt;&lt;/object&gt;&lt;object type=&quot;3&quot; unique_id=&quot;10029&quot;&gt;&lt;property id=&quot;20148&quot; value=&quot;5&quot;/&gt;&lt;property id=&quot;20300&quot; value=&quot;Slide 16 - &amp;quot;References&amp;quot;&quot;/&gt;&lt;property id=&quot;20307&quot; value=&quot;280&quot;/&gt;&lt;/object&gt;&lt;object type=&quot;3&quot; unique_id=&quot;10030&quot;&gt;&lt;property id=&quot;20148&quot; value=&quot;5&quot;/&gt;&lt;property id=&quot;20300&quot; value=&quot;Slide 17 - &amp;quot;References&amp;quot;&quot;/&gt;&lt;property id=&quot;20307&quot; value=&quot;281&quot;/&gt;&lt;/object&gt;&lt;object type=&quot;3&quot; unique_id=&quot;10031&quot;&gt;&lt;property id=&quot;20148&quot; value=&quot;5&quot;/&gt;&lt;property id=&quot;20300&quot; value=&quot;Slide 18 - &amp;quot;Additional Resources and Links&amp;quot;&quot;/&gt;&lt;property id=&quot;20307&quot; value=&quot;282&quot;/&gt;&lt;/object&gt;&lt;object type=&quot;3&quot; unique_id=&quot;10032&quot;&gt;&lt;property id=&quot;20148&quot; value=&quot;5&quot;/&gt;&lt;property id=&quot;20300&quot; value=&quot;Slide 19 - &amp;quot;Questions and Comments&amp;quot;&quot;/&gt;&lt;property id=&quot;20307&quot; value=&quot;283&quot;/&gt;&lt;/object&gt;&lt;object type=&quot;3&quot; unique_id=&quot;10312&quot;&gt;&lt;property id=&quot;20148&quot; value=&quot;5&quot;/&gt;&lt;property id=&quot;20300&quot; value=&quot;Slide 13 - &amp;quot;Agency Perspective: Implementation&amp;quot;&quot;/&gt;&lt;property id=&quot;20307&quot; value=&quot;290&quot;/&gt;&lt;/object&gt;&lt;object type=&quot;3&quot; unique_id=&quot;10313&quot;&gt;&lt;property id=&quot;20148&quot; value=&quot;5&quot;/&gt;&lt;property id=&quot;20300&quot; value=&quot;Slide 14 - &amp;quot;Agency Perspective: Implementation&amp;quot;&quot;/&gt;&lt;property id=&quot;20307&quot; value=&quot;288&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1354</TotalTime>
  <Words>2420</Words>
  <Application>Microsoft Office PowerPoint</Application>
  <PresentationFormat>On-screen Show (4:3)</PresentationFormat>
  <Paragraphs>295</Paragraphs>
  <Slides>37</Slides>
  <Notes>23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Oriel</vt:lpstr>
      <vt:lpstr> Why Connections are Critical  for Well-Being</vt:lpstr>
      <vt:lpstr> PRESENTERS </vt:lpstr>
      <vt:lpstr>Overview</vt:lpstr>
      <vt:lpstr>Youth Connections and Permanence</vt:lpstr>
      <vt:lpstr>Youth Connections and Permanence</vt:lpstr>
      <vt:lpstr>Youth Connections:  Background and Significance</vt:lpstr>
      <vt:lpstr>Youth Connections:  Protective Factors</vt:lpstr>
      <vt:lpstr>Development of Original Youth Connections Scale (YCS) </vt:lpstr>
      <vt:lpstr>Development of Original Youth Connections Scale (YCS) </vt:lpstr>
      <vt:lpstr>PowerPoint Presentation</vt:lpstr>
      <vt:lpstr>Youth Connections Scale</vt:lpstr>
      <vt:lpstr>Youth Connections Scale</vt:lpstr>
      <vt:lpstr>Youth Connections Scale</vt:lpstr>
      <vt:lpstr>Recent Study: Adapting the YCS</vt:lpstr>
      <vt:lpstr>Pilot Study: YCS-C</vt:lpstr>
      <vt:lpstr>PowerPoint Presentation</vt:lpstr>
      <vt:lpstr>PowerPoint Presentation</vt:lpstr>
      <vt:lpstr>PowerPoint Presentation</vt:lpstr>
      <vt:lpstr>PowerPoint Presentation</vt:lpstr>
      <vt:lpstr>Findings of Pilot Study</vt:lpstr>
      <vt:lpstr>Implications: Implementation of YCS-C</vt:lpstr>
      <vt:lpstr>Use of YCS at Hillside</vt:lpstr>
      <vt:lpstr>What does every youth need most?</vt:lpstr>
      <vt:lpstr>Connections and Well-Being </vt:lpstr>
      <vt:lpstr> Circles of Support and “The Rest of the Story”  </vt:lpstr>
      <vt:lpstr>What makes a connection integral and sustainable?  </vt:lpstr>
      <vt:lpstr>7 ELEMENTS OF CONNECTION</vt:lpstr>
      <vt:lpstr>capacity for connectedness</vt:lpstr>
      <vt:lpstr>THE CIRCLE WAY </vt:lpstr>
      <vt:lpstr>Narrative Collective Practice </vt:lpstr>
      <vt:lpstr>Narrative Collective Practice “Outsider Witness </vt:lpstr>
      <vt:lpstr>We connect with the stories of others; listen and respond as a witness </vt:lpstr>
      <vt:lpstr>PowerPoint Presentation</vt:lpstr>
      <vt:lpstr>References</vt:lpstr>
      <vt:lpstr>References</vt:lpstr>
      <vt:lpstr>References </vt:lpstr>
      <vt:lpstr>Questions and Comments</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Connections: Measuring Informal Networks of Support for Youth  FFTA 26th Annual Conference on Treatment Foster Care July 24, 2012 Atlanta, GA</dc:title>
  <dc:creator>College of Education and Human Development</dc:creator>
  <cp:lastModifiedBy>Michelle Belge</cp:lastModifiedBy>
  <cp:revision>75</cp:revision>
  <cp:lastPrinted>2016-05-05T16:30:15Z</cp:lastPrinted>
  <dcterms:created xsi:type="dcterms:W3CDTF">2012-07-17T15:40:09Z</dcterms:created>
  <dcterms:modified xsi:type="dcterms:W3CDTF">2016-11-23T17:55:28Z</dcterms:modified>
</cp:coreProperties>
</file>