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9"/>
  </p:notesMasterIdLst>
  <p:handoutMasterIdLst>
    <p:handoutMasterId r:id="rId40"/>
  </p:handoutMasterIdLst>
  <p:sldIdLst>
    <p:sldId id="611" r:id="rId3"/>
    <p:sldId id="350" r:id="rId4"/>
    <p:sldId id="437" r:id="rId5"/>
    <p:sldId id="656" r:id="rId6"/>
    <p:sldId id="537" r:id="rId7"/>
    <p:sldId id="657" r:id="rId8"/>
    <p:sldId id="436" r:id="rId9"/>
    <p:sldId id="626" r:id="rId10"/>
    <p:sldId id="627" r:id="rId11"/>
    <p:sldId id="582" r:id="rId12"/>
    <p:sldId id="581" r:id="rId13"/>
    <p:sldId id="583" r:id="rId14"/>
    <p:sldId id="585" r:id="rId15"/>
    <p:sldId id="586" r:id="rId16"/>
    <p:sldId id="584" r:id="rId17"/>
    <p:sldId id="593" r:id="rId18"/>
    <p:sldId id="460" r:id="rId19"/>
    <p:sldId id="648" r:id="rId20"/>
    <p:sldId id="598" r:id="rId21"/>
    <p:sldId id="655" r:id="rId22"/>
    <p:sldId id="597" r:id="rId23"/>
    <p:sldId id="637" r:id="rId24"/>
    <p:sldId id="639" r:id="rId25"/>
    <p:sldId id="641" r:id="rId26"/>
    <p:sldId id="599" r:id="rId27"/>
    <p:sldId id="654" r:id="rId28"/>
    <p:sldId id="653" r:id="rId29"/>
    <p:sldId id="650" r:id="rId30"/>
    <p:sldId id="651" r:id="rId31"/>
    <p:sldId id="658" r:id="rId32"/>
    <p:sldId id="659" r:id="rId33"/>
    <p:sldId id="607" r:id="rId34"/>
    <p:sldId id="608" r:id="rId35"/>
    <p:sldId id="609" r:id="rId36"/>
    <p:sldId id="568" r:id="rId37"/>
    <p:sldId id="38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orient="horz" pos="1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my, Rudolphe G" initials="RRG" lastIdx="8" clrIdx="0">
    <p:extLst>
      <p:ext uri="{19B8F6BF-5375-455C-9EA6-DF929625EA0E}">
        <p15:presenceInfo xmlns:p15="http://schemas.microsoft.com/office/powerpoint/2012/main" userId="S-1-5-21-1232934697-1086943095-315576832-631209" providerId="AD"/>
      </p:ext>
    </p:extLst>
  </p:cmAuthor>
  <p:cmAuthor id="2" name="Douglas G Fish" initials="DGF" lastIdx="7" clrIdx="1">
    <p:extLst>
      <p:ext uri="{19B8F6BF-5375-455C-9EA6-DF929625EA0E}">
        <p15:presenceInfo xmlns:p15="http://schemas.microsoft.com/office/powerpoint/2012/main" userId="S-1-5-21-218105429-2715934002-73406468-700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69DD7"/>
    <a:srgbClr val="F2B800"/>
    <a:srgbClr val="503278"/>
    <a:srgbClr val="5A336F"/>
    <a:srgbClr val="E7E6E6"/>
    <a:srgbClr val="D9D9D9"/>
    <a:srgbClr val="C5E0B4"/>
    <a:srgbClr val="A9D18E"/>
    <a:srgbClr val="6F5091"/>
    <a:srgbClr val="765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8" autoAdjust="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294" y="102"/>
      </p:cViewPr>
      <p:guideLst>
        <p:guide orient="horz" pos="4320"/>
        <p:guide pos="408"/>
        <p:guide orient="horz" pos="112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826"/>
    </p:cViewPr>
  </p:sorterViewPr>
  <p:notesViewPr>
    <p:cSldViewPr snapToGrid="0" showGuides="1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Baseline Survey Results</c:v>
                </c:pt>
              </c:strCache>
            </c:strRef>
          </c:tx>
          <c:dPt>
            <c:idx val="0"/>
            <c:bubble3D val="0"/>
            <c:explosion val="15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2.4964837910384102E-2"/>
                  <c:y val="-0.4993772298463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7570062900252E-3"/>
                  <c:y val="7.39250615404480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8.16877891768301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245011537227899E-2"/>
                  <c:y val="-8.92195609346831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527388871966299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FFS </c:v>
                </c:pt>
                <c:pt idx="1">
                  <c:v>VBP Level 0 </c:v>
                </c:pt>
                <c:pt idx="2">
                  <c:v>VBP Level 1 </c:v>
                </c:pt>
                <c:pt idx="3">
                  <c:v>VBP Level 2 </c:v>
                </c:pt>
                <c:pt idx="4">
                  <c:v>VBP Level 3 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0.63158435241808797</c:v>
                </c:pt>
                <c:pt idx="1">
                  <c:v>0.113262735026636</c:v>
                </c:pt>
                <c:pt idx="2">
                  <c:v>2.49589093130206E-2</c:v>
                </c:pt>
                <c:pt idx="3">
                  <c:v>0.13950425384213</c:v>
                </c:pt>
                <c:pt idx="4">
                  <c:v>9.0689749400126501E-2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39386-B59E-4E2C-AD21-07A07589972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1894C8-A818-48FF-AB32-24FA59908DA9}">
      <dgm:prSet phldrT="[Text]" custT="1"/>
      <dgm:spPr>
        <a:solidFill>
          <a:srgbClr val="503278"/>
        </a:solidFill>
        <a:ln>
          <a:solidFill>
            <a:srgbClr val="503278"/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 lIns="0" tIns="0" rIns="0" bIns="0"/>
        <a:lstStyle/>
        <a:p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Goal: </a:t>
          </a:r>
        </a:p>
        <a:p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Reduce avoidable hospital use – Emergency Department (ED) and Inpatient – by </a:t>
          </a:r>
          <a:r>
            <a:rPr lang="en-US" sz="1500" b="1" u="none" dirty="0" smtClean="0">
              <a:latin typeface="Arial" panose="020B0604020202020204" pitchFamily="34" charset="0"/>
              <a:cs typeface="Arial" panose="020B0604020202020204" pitchFamily="34" charset="0"/>
            </a:rPr>
            <a:t>25% over</a:t>
          </a:r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 5+ years of DSRIP </a:t>
          </a:r>
          <a:endParaRPr lang="en-US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05BEE-0B65-4B7F-B8F7-C6C1FD1CB8D1}" type="parTrans" cxnId="{22E94AA5-45FF-41A7-9800-456F7935CE32}">
      <dgm:prSet/>
      <dgm:spPr/>
      <dgm:t>
        <a:bodyPr/>
        <a:lstStyle/>
        <a:p>
          <a:endParaRPr lang="en-US"/>
        </a:p>
      </dgm:t>
    </dgm:pt>
    <dgm:pt modelId="{9A539922-5224-402E-BA81-139106EBE713}" type="sibTrans" cxnId="{22E94AA5-45FF-41A7-9800-456F7935CE32}">
      <dgm:prSet/>
      <dgm:spPr/>
      <dgm:t>
        <a:bodyPr/>
        <a:lstStyle/>
        <a:p>
          <a:endParaRPr lang="en-US"/>
        </a:p>
      </dgm:t>
    </dgm:pt>
    <dgm:pt modelId="{74BB79DE-DBFF-4223-9E05-E2A8FC431335}">
      <dgm:prSet phldrT="[Text]" custT="1"/>
      <dgm:spPr>
        <a:solidFill>
          <a:srgbClr val="503278"/>
        </a:solidFill>
        <a:scene3d>
          <a:camera prst="orthographicFront"/>
          <a:lightRig rig="threePt" dir="t"/>
        </a:scene3d>
        <a:sp3d>
          <a:bevelT/>
        </a:sp3d>
      </dgm:spPr>
      <dgm:t>
        <a:bodyPr lIns="0" tIns="0" rIns="0" bIns="0"/>
        <a:lstStyle/>
        <a:p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Remove Silos</a:t>
          </a:r>
          <a:endParaRPr lang="en-US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753DA9-6008-486D-938A-E186363790CE}" type="parTrans" cxnId="{837448F6-85D5-4371-939A-E8F3F5B0AC9E}">
      <dgm:prSet/>
      <dgm:spPr>
        <a:solidFill>
          <a:srgbClr val="F2B8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CB4E21C5-6ED0-4CAA-9173-C341714CCE92}" type="sibTrans" cxnId="{837448F6-85D5-4371-939A-E8F3F5B0AC9E}">
      <dgm:prSet/>
      <dgm:spPr/>
      <dgm:t>
        <a:bodyPr/>
        <a:lstStyle/>
        <a:p>
          <a:endParaRPr lang="en-US"/>
        </a:p>
      </dgm:t>
    </dgm:pt>
    <dgm:pt modelId="{1A539F29-84AC-427E-9988-016461513ABB}">
      <dgm:prSet phldrT="[Text]" custT="1"/>
      <dgm:spPr>
        <a:solidFill>
          <a:srgbClr val="503278"/>
        </a:solidFill>
        <a:scene3d>
          <a:camera prst="orthographicFront"/>
          <a:lightRig rig="threePt" dir="t"/>
        </a:scene3d>
        <a:sp3d>
          <a:bevelT/>
        </a:sp3d>
      </dgm:spPr>
      <dgm:t>
        <a:bodyPr lIns="0" tIns="0" rIns="0" bIns="0"/>
        <a:lstStyle/>
        <a:p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Develop Integrated Delivery Systems</a:t>
          </a:r>
          <a:endParaRPr lang="en-US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92C97B-20F3-4800-890A-AB3B1CE81625}" type="parTrans" cxnId="{BA44F6BE-CB74-45C0-BB8F-B4C10AE8CD76}">
      <dgm:prSet/>
      <dgm:spPr>
        <a:solidFill>
          <a:srgbClr val="F2B8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9255C0AB-BBD7-41A7-BDFA-3BFF483587D7}" type="sibTrans" cxnId="{BA44F6BE-CB74-45C0-BB8F-B4C10AE8CD76}">
      <dgm:prSet/>
      <dgm:spPr/>
      <dgm:t>
        <a:bodyPr/>
        <a:lstStyle/>
        <a:p>
          <a:endParaRPr lang="en-US"/>
        </a:p>
      </dgm:t>
    </dgm:pt>
    <dgm:pt modelId="{7984D871-42FD-45B5-A995-84874E6A47E7}">
      <dgm:prSet phldrT="[Text]" custT="1"/>
      <dgm:spPr>
        <a:solidFill>
          <a:srgbClr val="503278"/>
        </a:solidFill>
        <a:scene3d>
          <a:camera prst="orthographicFront"/>
          <a:lightRig rig="threePt" dir="t"/>
        </a:scene3d>
        <a:sp3d>
          <a:bevelT/>
        </a:sp3d>
      </dgm:spPr>
      <dgm:t>
        <a:bodyPr lIns="0" tIns="0" rIns="0" bIns="0"/>
        <a:lstStyle/>
        <a:p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Enhance PC and Community-based Services</a:t>
          </a:r>
          <a:endParaRPr lang="en-US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75627F-9C4B-4EBB-9317-07AC7CEE0B66}" type="parTrans" cxnId="{696B9F4B-71C6-41F7-B95D-FE7165EF5344}">
      <dgm:prSet/>
      <dgm:spPr>
        <a:solidFill>
          <a:srgbClr val="F2B8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963888E-F568-42BD-B8E9-7D0073C5A6CE}" type="sibTrans" cxnId="{696B9F4B-71C6-41F7-B95D-FE7165EF5344}">
      <dgm:prSet/>
      <dgm:spPr/>
      <dgm:t>
        <a:bodyPr/>
        <a:lstStyle/>
        <a:p>
          <a:endParaRPr lang="en-US"/>
        </a:p>
      </dgm:t>
    </dgm:pt>
    <dgm:pt modelId="{8EFE478E-7436-4D47-990A-4999826BAD70}">
      <dgm:prSet custT="1"/>
      <dgm:spPr>
        <a:solidFill>
          <a:srgbClr val="503278"/>
        </a:solidFill>
        <a:scene3d>
          <a:camera prst="orthographicFront"/>
          <a:lightRig rig="threePt" dir="t"/>
        </a:scene3d>
        <a:sp3d>
          <a:bevelT/>
        </a:sp3d>
      </dgm:spPr>
      <dgm:t>
        <a:bodyPr lIns="0" tIns="0" rIns="0" bIns="0"/>
        <a:lstStyle/>
        <a:p>
          <a:r>
            <a:rPr lang="en-US" sz="1500" b="1" dirty="0" smtClean="0">
              <a:latin typeface="Arial" panose="020B0604020202020204" pitchFamily="34" charset="0"/>
              <a:cs typeface="Arial" panose="020B0604020202020204" pitchFamily="34" charset="0"/>
            </a:rPr>
            <a:t>Integrate BH and PC</a:t>
          </a:r>
          <a:endParaRPr lang="en-US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1F5B0E-772E-4E1F-ADA0-C7F8865A7B6A}" type="parTrans" cxnId="{F272D700-4A74-4905-90E6-AE5AD7CA296B}">
      <dgm:prSet/>
      <dgm:spPr>
        <a:solidFill>
          <a:srgbClr val="F2B8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ECF1B316-B94A-4E78-B88E-15BF290648C2}" type="sibTrans" cxnId="{F272D700-4A74-4905-90E6-AE5AD7CA296B}">
      <dgm:prSet/>
      <dgm:spPr/>
      <dgm:t>
        <a:bodyPr/>
        <a:lstStyle/>
        <a:p>
          <a:endParaRPr lang="en-US"/>
        </a:p>
      </dgm:t>
    </dgm:pt>
    <dgm:pt modelId="{01C03C2D-7A70-4A2B-BEF4-14EFF89DDC61}" type="pres">
      <dgm:prSet presAssocID="{27B39386-B59E-4E2C-AD21-07A0758997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218BF2-A792-4DF1-8FE5-BADC8E271AFD}" type="pres">
      <dgm:prSet presAssocID="{251894C8-A818-48FF-AB32-24FA59908DA9}" presName="centerShape" presStyleLbl="node0" presStyleIdx="0" presStyleCnt="1" custScaleX="141938" custScaleY="118142"/>
      <dgm:spPr/>
      <dgm:t>
        <a:bodyPr/>
        <a:lstStyle/>
        <a:p>
          <a:endParaRPr lang="en-US"/>
        </a:p>
      </dgm:t>
    </dgm:pt>
    <dgm:pt modelId="{46C0E789-0F00-4064-900D-25AA1A92995D}" type="pres">
      <dgm:prSet presAssocID="{F7753DA9-6008-486D-938A-E186363790CE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082A5A0F-ECFA-4E99-8C5C-63D153C20985}" type="pres">
      <dgm:prSet presAssocID="{74BB79DE-DBFF-4223-9E05-E2A8FC431335}" presName="node" presStyleLbl="node1" presStyleIdx="0" presStyleCnt="4" custScaleX="74082" custScaleY="95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50FFC-1DFC-47C6-BBC2-8DF305345AF8}" type="pres">
      <dgm:prSet presAssocID="{AD92C97B-20F3-4800-890A-AB3B1CE81625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5ADA7A4D-1C24-4001-8582-B29462178A93}" type="pres">
      <dgm:prSet presAssocID="{1A539F29-84AC-427E-9988-016461513ABB}" presName="node" presStyleLbl="node1" presStyleIdx="1" presStyleCnt="4" custScaleX="74082" custScaleY="95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E605D-228C-41EA-A414-F8EEB76C80FE}" type="pres">
      <dgm:prSet presAssocID="{DA75627F-9C4B-4EBB-9317-07AC7CEE0B66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DE4B34B4-9420-4C69-80BF-9D924D41B49A}" type="pres">
      <dgm:prSet presAssocID="{7984D871-42FD-45B5-A995-84874E6A47E7}" presName="node" presStyleLbl="node1" presStyleIdx="2" presStyleCnt="4" custScaleX="74082" custScaleY="108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28A8F-F09E-40CF-BB00-E369B7DC68E3}" type="pres">
      <dgm:prSet presAssocID="{F11F5B0E-772E-4E1F-ADA0-C7F8865A7B6A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9D4EE34A-35A8-418F-87BC-B098F70B5D4F}" type="pres">
      <dgm:prSet presAssocID="{8EFE478E-7436-4D47-990A-4999826BAD70}" presName="node" presStyleLbl="node1" presStyleIdx="3" presStyleCnt="4" custScaleX="74082" custScaleY="95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C6A449-57C2-F148-A8DE-81D6EABD4EC4}" type="presOf" srcId="{AD92C97B-20F3-4800-890A-AB3B1CE81625}" destId="{CD050FFC-1DFC-47C6-BBC2-8DF305345AF8}" srcOrd="0" destOrd="0" presId="urn:microsoft.com/office/officeart/2005/8/layout/radial4"/>
    <dgm:cxn modelId="{6539549B-00CE-5542-98C2-05D3229C9749}" type="presOf" srcId="{74BB79DE-DBFF-4223-9E05-E2A8FC431335}" destId="{082A5A0F-ECFA-4E99-8C5C-63D153C20985}" srcOrd="0" destOrd="0" presId="urn:microsoft.com/office/officeart/2005/8/layout/radial4"/>
    <dgm:cxn modelId="{B831206A-173F-B945-ACDB-75CADD300877}" type="presOf" srcId="{251894C8-A818-48FF-AB32-24FA59908DA9}" destId="{5C218BF2-A792-4DF1-8FE5-BADC8E271AFD}" srcOrd="0" destOrd="0" presId="urn:microsoft.com/office/officeart/2005/8/layout/radial4"/>
    <dgm:cxn modelId="{48BFDA34-5A07-BC4D-9294-CDBCD82864F0}" type="presOf" srcId="{7984D871-42FD-45B5-A995-84874E6A47E7}" destId="{DE4B34B4-9420-4C69-80BF-9D924D41B49A}" srcOrd="0" destOrd="0" presId="urn:microsoft.com/office/officeart/2005/8/layout/radial4"/>
    <dgm:cxn modelId="{4E2F307B-7281-0D4E-BB8C-E319B517BDA2}" type="presOf" srcId="{8EFE478E-7436-4D47-990A-4999826BAD70}" destId="{9D4EE34A-35A8-418F-87BC-B098F70B5D4F}" srcOrd="0" destOrd="0" presId="urn:microsoft.com/office/officeart/2005/8/layout/radial4"/>
    <dgm:cxn modelId="{14D6617A-9392-4A46-91B7-A2314B924BAC}" type="presOf" srcId="{27B39386-B59E-4E2C-AD21-07A07589972A}" destId="{01C03C2D-7A70-4A2B-BEF4-14EFF89DDC61}" srcOrd="0" destOrd="0" presId="urn:microsoft.com/office/officeart/2005/8/layout/radial4"/>
    <dgm:cxn modelId="{F272D700-4A74-4905-90E6-AE5AD7CA296B}" srcId="{251894C8-A818-48FF-AB32-24FA59908DA9}" destId="{8EFE478E-7436-4D47-990A-4999826BAD70}" srcOrd="3" destOrd="0" parTransId="{F11F5B0E-772E-4E1F-ADA0-C7F8865A7B6A}" sibTransId="{ECF1B316-B94A-4E78-B88E-15BF290648C2}"/>
    <dgm:cxn modelId="{A2D9F121-6385-514B-959F-51482428F373}" type="presOf" srcId="{DA75627F-9C4B-4EBB-9317-07AC7CEE0B66}" destId="{0D1E605D-228C-41EA-A414-F8EEB76C80FE}" srcOrd="0" destOrd="0" presId="urn:microsoft.com/office/officeart/2005/8/layout/radial4"/>
    <dgm:cxn modelId="{7CFB0D81-BD5D-5944-89F6-E950B35B70FB}" type="presOf" srcId="{1A539F29-84AC-427E-9988-016461513ABB}" destId="{5ADA7A4D-1C24-4001-8582-B29462178A93}" srcOrd="0" destOrd="0" presId="urn:microsoft.com/office/officeart/2005/8/layout/radial4"/>
    <dgm:cxn modelId="{BA44F6BE-CB74-45C0-BB8F-B4C10AE8CD76}" srcId="{251894C8-A818-48FF-AB32-24FA59908DA9}" destId="{1A539F29-84AC-427E-9988-016461513ABB}" srcOrd="1" destOrd="0" parTransId="{AD92C97B-20F3-4800-890A-AB3B1CE81625}" sibTransId="{9255C0AB-BBD7-41A7-BDFA-3BFF483587D7}"/>
    <dgm:cxn modelId="{22E94AA5-45FF-41A7-9800-456F7935CE32}" srcId="{27B39386-B59E-4E2C-AD21-07A07589972A}" destId="{251894C8-A818-48FF-AB32-24FA59908DA9}" srcOrd="0" destOrd="0" parTransId="{6FD05BEE-0B65-4B7F-B8F7-C6C1FD1CB8D1}" sibTransId="{9A539922-5224-402E-BA81-139106EBE713}"/>
    <dgm:cxn modelId="{F5E32DB9-76EA-6B45-916E-ECC7E7973799}" type="presOf" srcId="{F11F5B0E-772E-4E1F-ADA0-C7F8865A7B6A}" destId="{4E428A8F-F09E-40CF-BB00-E369B7DC68E3}" srcOrd="0" destOrd="0" presId="urn:microsoft.com/office/officeart/2005/8/layout/radial4"/>
    <dgm:cxn modelId="{696B9F4B-71C6-41F7-B95D-FE7165EF5344}" srcId="{251894C8-A818-48FF-AB32-24FA59908DA9}" destId="{7984D871-42FD-45B5-A995-84874E6A47E7}" srcOrd="2" destOrd="0" parTransId="{DA75627F-9C4B-4EBB-9317-07AC7CEE0B66}" sibTransId="{6963888E-F568-42BD-B8E9-7D0073C5A6CE}"/>
    <dgm:cxn modelId="{837448F6-85D5-4371-939A-E8F3F5B0AC9E}" srcId="{251894C8-A818-48FF-AB32-24FA59908DA9}" destId="{74BB79DE-DBFF-4223-9E05-E2A8FC431335}" srcOrd="0" destOrd="0" parTransId="{F7753DA9-6008-486D-938A-E186363790CE}" sibTransId="{CB4E21C5-6ED0-4CAA-9173-C341714CCE92}"/>
    <dgm:cxn modelId="{ECAFDC23-FA7A-BF49-A267-D08308FB1F1F}" type="presOf" srcId="{F7753DA9-6008-486D-938A-E186363790CE}" destId="{46C0E789-0F00-4064-900D-25AA1A92995D}" srcOrd="0" destOrd="0" presId="urn:microsoft.com/office/officeart/2005/8/layout/radial4"/>
    <dgm:cxn modelId="{34D93B66-CB50-8A45-8F7B-356B2FBE8E40}" type="presParOf" srcId="{01C03C2D-7A70-4A2B-BEF4-14EFF89DDC61}" destId="{5C218BF2-A792-4DF1-8FE5-BADC8E271AFD}" srcOrd="0" destOrd="0" presId="urn:microsoft.com/office/officeart/2005/8/layout/radial4"/>
    <dgm:cxn modelId="{CC9E9D57-6C20-6846-83E9-D60268F85E2C}" type="presParOf" srcId="{01C03C2D-7A70-4A2B-BEF4-14EFF89DDC61}" destId="{46C0E789-0F00-4064-900D-25AA1A92995D}" srcOrd="1" destOrd="0" presId="urn:microsoft.com/office/officeart/2005/8/layout/radial4"/>
    <dgm:cxn modelId="{E4AEEF32-9E34-0243-B9E6-A70865B58C3F}" type="presParOf" srcId="{01C03C2D-7A70-4A2B-BEF4-14EFF89DDC61}" destId="{082A5A0F-ECFA-4E99-8C5C-63D153C20985}" srcOrd="2" destOrd="0" presId="urn:microsoft.com/office/officeart/2005/8/layout/radial4"/>
    <dgm:cxn modelId="{82F3078A-852F-C349-A6BF-F11823F25961}" type="presParOf" srcId="{01C03C2D-7A70-4A2B-BEF4-14EFF89DDC61}" destId="{CD050FFC-1DFC-47C6-BBC2-8DF305345AF8}" srcOrd="3" destOrd="0" presId="urn:microsoft.com/office/officeart/2005/8/layout/radial4"/>
    <dgm:cxn modelId="{25D78CC5-1C35-EA4F-8F58-D9580314D80C}" type="presParOf" srcId="{01C03C2D-7A70-4A2B-BEF4-14EFF89DDC61}" destId="{5ADA7A4D-1C24-4001-8582-B29462178A93}" srcOrd="4" destOrd="0" presId="urn:microsoft.com/office/officeart/2005/8/layout/radial4"/>
    <dgm:cxn modelId="{2CD4D40C-72EB-564E-AB8A-3BC8A43861C5}" type="presParOf" srcId="{01C03C2D-7A70-4A2B-BEF4-14EFF89DDC61}" destId="{0D1E605D-228C-41EA-A414-F8EEB76C80FE}" srcOrd="5" destOrd="0" presId="urn:microsoft.com/office/officeart/2005/8/layout/radial4"/>
    <dgm:cxn modelId="{846C5742-C8AC-8247-8B9E-4BBC368EE843}" type="presParOf" srcId="{01C03C2D-7A70-4A2B-BEF4-14EFF89DDC61}" destId="{DE4B34B4-9420-4C69-80BF-9D924D41B49A}" srcOrd="6" destOrd="0" presId="urn:microsoft.com/office/officeart/2005/8/layout/radial4"/>
    <dgm:cxn modelId="{DA4F7650-EDC2-E944-ABCE-43F5BAE11B56}" type="presParOf" srcId="{01C03C2D-7A70-4A2B-BEF4-14EFF89DDC61}" destId="{4E428A8F-F09E-40CF-BB00-E369B7DC68E3}" srcOrd="7" destOrd="0" presId="urn:microsoft.com/office/officeart/2005/8/layout/radial4"/>
    <dgm:cxn modelId="{9DF51838-FAE6-F24B-87BC-3B6DFA84FBD1}" type="presParOf" srcId="{01C03C2D-7A70-4A2B-BEF4-14EFF89DDC61}" destId="{9D4EE34A-35A8-418F-87BC-B098F70B5D4F}" srcOrd="8" destOrd="0" presId="urn:microsoft.com/office/officeart/2005/8/layout/radial4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A843B8-039B-440F-A02C-8BB60E2CD3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3FF045-1F34-42E5-B177-47E4E162C5FE}">
      <dgm:prSet/>
      <dgm:spPr>
        <a:solidFill>
          <a:srgbClr val="503278"/>
        </a:solidFill>
        <a:ln>
          <a:solidFill>
            <a:srgbClr val="503278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dirty="0" smtClean="0"/>
            <a:t>3.a.i:</a:t>
          </a:r>
          <a:r>
            <a:rPr lang="en-US" dirty="0" smtClean="0"/>
            <a:t> Integration of primary care services and behavioral health</a:t>
          </a:r>
          <a:endParaRPr lang="en-US" dirty="0"/>
        </a:p>
      </dgm:t>
    </dgm:pt>
    <dgm:pt modelId="{C1F8828C-EAD5-48BB-85F1-F78C7ABB1994}" type="parTrans" cxnId="{823BAB5C-88FF-4F69-91C2-3E88EFBDFA59}">
      <dgm:prSet/>
      <dgm:spPr/>
      <dgm:t>
        <a:bodyPr/>
        <a:lstStyle/>
        <a:p>
          <a:endParaRPr lang="en-US"/>
        </a:p>
      </dgm:t>
    </dgm:pt>
    <dgm:pt modelId="{862A1281-B943-4C64-BE39-8473C55503BF}" type="sibTrans" cxnId="{823BAB5C-88FF-4F69-91C2-3E88EFBDFA59}">
      <dgm:prSet/>
      <dgm:spPr/>
      <dgm:t>
        <a:bodyPr/>
        <a:lstStyle/>
        <a:p>
          <a:endParaRPr lang="en-US"/>
        </a:p>
      </dgm:t>
    </dgm:pt>
    <dgm:pt modelId="{782FDF1E-C310-4816-B038-D04DB6192EFF}">
      <dgm:prSet/>
      <dgm:spPr>
        <a:solidFill>
          <a:srgbClr val="F2B800"/>
        </a:solidFill>
        <a:ln>
          <a:solidFill>
            <a:srgbClr val="503278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3.a.ii:</a:t>
          </a:r>
          <a:r>
            <a:rPr lang="en-US" dirty="0" smtClean="0">
              <a:solidFill>
                <a:schemeClr val="tx1"/>
              </a:solidFill>
            </a:rPr>
            <a:t> Behavioral health community crisis stabilization services</a:t>
          </a:r>
          <a:endParaRPr lang="en-US" dirty="0">
            <a:solidFill>
              <a:schemeClr val="tx1"/>
            </a:solidFill>
          </a:endParaRPr>
        </a:p>
      </dgm:t>
    </dgm:pt>
    <dgm:pt modelId="{EE47BF78-CC20-47B7-AEC8-6B0C03F08A3E}" type="parTrans" cxnId="{0EE41A56-5AB6-46D5-A485-A15CAC7D83E4}">
      <dgm:prSet/>
      <dgm:spPr/>
      <dgm:t>
        <a:bodyPr/>
        <a:lstStyle/>
        <a:p>
          <a:endParaRPr lang="en-US"/>
        </a:p>
      </dgm:t>
    </dgm:pt>
    <dgm:pt modelId="{FFBD6239-AA7E-427A-A7DF-C1FBE3ACF7FD}" type="sibTrans" cxnId="{0EE41A56-5AB6-46D5-A485-A15CAC7D83E4}">
      <dgm:prSet/>
      <dgm:spPr/>
      <dgm:t>
        <a:bodyPr/>
        <a:lstStyle/>
        <a:p>
          <a:endParaRPr lang="en-US"/>
        </a:p>
      </dgm:t>
    </dgm:pt>
    <dgm:pt modelId="{058DA561-0048-4BA4-ACC5-61CA9EB20ACE}">
      <dgm:prSet/>
      <dgm:spPr>
        <a:solidFill>
          <a:srgbClr val="503278"/>
        </a:solidFill>
        <a:ln>
          <a:solidFill>
            <a:srgbClr val="503278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dirty="0" smtClean="0"/>
            <a:t>3.d.ii: </a:t>
          </a:r>
          <a:r>
            <a:rPr lang="en-US" dirty="0" smtClean="0"/>
            <a:t>Expansion of asthma home-based self-management programs</a:t>
          </a:r>
          <a:endParaRPr lang="en-US" dirty="0"/>
        </a:p>
      </dgm:t>
    </dgm:pt>
    <dgm:pt modelId="{5C6F4CB6-2070-4344-B6F6-D2EE349A9C76}" type="parTrans" cxnId="{D437B217-10CF-4048-ADC1-8333838E46DB}">
      <dgm:prSet/>
      <dgm:spPr/>
      <dgm:t>
        <a:bodyPr/>
        <a:lstStyle/>
        <a:p>
          <a:endParaRPr lang="en-US"/>
        </a:p>
      </dgm:t>
    </dgm:pt>
    <dgm:pt modelId="{90288416-AEA1-4C8B-ADDF-664FF2EA0910}" type="sibTrans" cxnId="{D437B217-10CF-4048-ADC1-8333838E46DB}">
      <dgm:prSet/>
      <dgm:spPr/>
      <dgm:t>
        <a:bodyPr/>
        <a:lstStyle/>
        <a:p>
          <a:endParaRPr lang="en-US"/>
        </a:p>
      </dgm:t>
    </dgm:pt>
    <dgm:pt modelId="{52087B9A-729A-4DBF-B6CF-3154DDA6DDFC}">
      <dgm:prSet/>
      <dgm:spPr>
        <a:solidFill>
          <a:srgbClr val="F2B800"/>
        </a:solidFill>
        <a:ln>
          <a:solidFill>
            <a:srgbClr val="503278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3.d.iii: </a:t>
          </a:r>
          <a:r>
            <a:rPr lang="en-US" dirty="0" smtClean="0">
              <a:solidFill>
                <a:schemeClr val="tx1"/>
              </a:solidFill>
            </a:rPr>
            <a:t>Evidence based medicine guidelines for asthma treatment</a:t>
          </a:r>
          <a:endParaRPr lang="en-US" dirty="0">
            <a:solidFill>
              <a:schemeClr val="tx1"/>
            </a:solidFill>
          </a:endParaRPr>
        </a:p>
      </dgm:t>
    </dgm:pt>
    <dgm:pt modelId="{CDBAE534-22EB-462C-B038-F66B4FA70E89}" type="parTrans" cxnId="{8BEE0E79-18B0-48C5-9D1B-FBA4065C4940}">
      <dgm:prSet/>
      <dgm:spPr/>
      <dgm:t>
        <a:bodyPr/>
        <a:lstStyle/>
        <a:p>
          <a:endParaRPr lang="en-US"/>
        </a:p>
      </dgm:t>
    </dgm:pt>
    <dgm:pt modelId="{228FAD86-6134-4DAD-A33A-6605F52C28C3}" type="sibTrans" cxnId="{8BEE0E79-18B0-48C5-9D1B-FBA4065C4940}">
      <dgm:prSet/>
      <dgm:spPr/>
      <dgm:t>
        <a:bodyPr/>
        <a:lstStyle/>
        <a:p>
          <a:endParaRPr lang="en-US"/>
        </a:p>
      </dgm:t>
    </dgm:pt>
    <dgm:pt modelId="{A6B63A9E-522D-43E0-AA4B-B06CB3F2DD6F}">
      <dgm:prSet/>
      <dgm:spPr>
        <a:solidFill>
          <a:srgbClr val="503278"/>
        </a:solidFill>
        <a:ln>
          <a:solidFill>
            <a:srgbClr val="503278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dirty="0" smtClean="0"/>
            <a:t>3.f.i:</a:t>
          </a:r>
          <a:r>
            <a:rPr lang="en-US" dirty="0" smtClean="0"/>
            <a:t> Increase support programs for maternal &amp; child health</a:t>
          </a:r>
          <a:endParaRPr lang="en-US" dirty="0"/>
        </a:p>
      </dgm:t>
    </dgm:pt>
    <dgm:pt modelId="{66D70B0A-2277-4485-902C-B4983BA29CFD}" type="parTrans" cxnId="{E3408694-91B7-4FD8-B2ED-8081E45DE04A}">
      <dgm:prSet/>
      <dgm:spPr/>
      <dgm:t>
        <a:bodyPr/>
        <a:lstStyle/>
        <a:p>
          <a:endParaRPr lang="en-US"/>
        </a:p>
      </dgm:t>
    </dgm:pt>
    <dgm:pt modelId="{6B800B97-9773-4DBC-B96F-6367874C2683}" type="sibTrans" cxnId="{E3408694-91B7-4FD8-B2ED-8081E45DE04A}">
      <dgm:prSet/>
      <dgm:spPr/>
      <dgm:t>
        <a:bodyPr/>
        <a:lstStyle/>
        <a:p>
          <a:endParaRPr lang="en-US"/>
        </a:p>
      </dgm:t>
    </dgm:pt>
    <dgm:pt modelId="{476607A5-8299-4ECB-8890-414E0CA23E20}">
      <dgm:prSet/>
      <dgm:spPr>
        <a:solidFill>
          <a:srgbClr val="503278"/>
        </a:solidFill>
        <a:ln>
          <a:solidFill>
            <a:srgbClr val="503278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dirty="0" smtClean="0"/>
            <a:t>4.a.i: </a:t>
          </a:r>
          <a:r>
            <a:rPr lang="en-US" dirty="0" smtClean="0"/>
            <a:t>Promote mental, emotional, and behavioral well-being in communities</a:t>
          </a:r>
          <a:endParaRPr lang="en-US" dirty="0"/>
        </a:p>
      </dgm:t>
    </dgm:pt>
    <dgm:pt modelId="{CCE53969-5D62-4A2F-90AF-760CC07C70EC}" type="parTrans" cxnId="{089F6731-198F-42B8-9697-31074AB03C11}">
      <dgm:prSet/>
      <dgm:spPr/>
      <dgm:t>
        <a:bodyPr/>
        <a:lstStyle/>
        <a:p>
          <a:endParaRPr lang="en-US"/>
        </a:p>
      </dgm:t>
    </dgm:pt>
    <dgm:pt modelId="{A5D3B803-B1CC-43B1-A338-78EBDC29F628}" type="sibTrans" cxnId="{089F6731-198F-42B8-9697-31074AB03C11}">
      <dgm:prSet/>
      <dgm:spPr/>
      <dgm:t>
        <a:bodyPr/>
        <a:lstStyle/>
        <a:p>
          <a:endParaRPr lang="en-US"/>
        </a:p>
      </dgm:t>
    </dgm:pt>
    <dgm:pt modelId="{115EB3D1-DAC9-4A39-9DFB-1A07B7149413}">
      <dgm:prSet/>
      <dgm:spPr>
        <a:solidFill>
          <a:srgbClr val="F2B800"/>
        </a:solidFill>
        <a:ln>
          <a:solidFill>
            <a:srgbClr val="503278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4.a.iii: </a:t>
          </a:r>
          <a:r>
            <a:rPr lang="en-US" dirty="0" smtClean="0">
              <a:solidFill>
                <a:schemeClr val="tx1"/>
              </a:solidFill>
            </a:rPr>
            <a:t>Strengthen mental health and substance use infrastructure across systems</a:t>
          </a:r>
          <a:endParaRPr lang="en-US" dirty="0">
            <a:solidFill>
              <a:schemeClr val="tx1"/>
            </a:solidFill>
          </a:endParaRPr>
        </a:p>
      </dgm:t>
    </dgm:pt>
    <dgm:pt modelId="{A317E2D9-272D-4485-B0CD-97EB1D8FB18B}" type="parTrans" cxnId="{8E82B291-7772-48D7-8A3F-0B0331267246}">
      <dgm:prSet/>
      <dgm:spPr/>
      <dgm:t>
        <a:bodyPr/>
        <a:lstStyle/>
        <a:p>
          <a:endParaRPr lang="en-US"/>
        </a:p>
      </dgm:t>
    </dgm:pt>
    <dgm:pt modelId="{557787AB-85D5-4F2F-883B-668EBCE0526B}" type="sibTrans" cxnId="{8E82B291-7772-48D7-8A3F-0B0331267246}">
      <dgm:prSet/>
      <dgm:spPr/>
      <dgm:t>
        <a:bodyPr/>
        <a:lstStyle/>
        <a:p>
          <a:endParaRPr lang="en-US"/>
        </a:p>
      </dgm:t>
    </dgm:pt>
    <dgm:pt modelId="{5A2813A0-1502-4DA1-8EB2-22ADDEEDE5FD}">
      <dgm:prSet/>
      <dgm:spPr>
        <a:solidFill>
          <a:srgbClr val="503278"/>
        </a:solidFill>
        <a:ln>
          <a:solidFill>
            <a:srgbClr val="503278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b="1" dirty="0" smtClean="0"/>
            <a:t>4.d.i:</a:t>
          </a:r>
          <a:r>
            <a:rPr lang="en-US" dirty="0" smtClean="0"/>
            <a:t> Reduce premature births</a:t>
          </a:r>
          <a:endParaRPr lang="en-US" dirty="0"/>
        </a:p>
      </dgm:t>
    </dgm:pt>
    <dgm:pt modelId="{70278203-8398-4FD4-9311-7C3B069D99AA}" type="parTrans" cxnId="{0106E68E-A58F-41C6-94AA-5934EAB8A1AD}">
      <dgm:prSet/>
      <dgm:spPr/>
      <dgm:t>
        <a:bodyPr/>
        <a:lstStyle/>
        <a:p>
          <a:endParaRPr lang="en-US"/>
        </a:p>
      </dgm:t>
    </dgm:pt>
    <dgm:pt modelId="{0B4B57BD-F57E-49BF-9ECF-10C41F1527BC}" type="sibTrans" cxnId="{0106E68E-A58F-41C6-94AA-5934EAB8A1AD}">
      <dgm:prSet/>
      <dgm:spPr/>
      <dgm:t>
        <a:bodyPr/>
        <a:lstStyle/>
        <a:p>
          <a:endParaRPr lang="en-US"/>
        </a:p>
      </dgm:t>
    </dgm:pt>
    <dgm:pt modelId="{5CF72D46-A6B4-4D29-ACB9-89A7F45ED0A8}" type="pres">
      <dgm:prSet presAssocID="{22A843B8-039B-440F-A02C-8BB60E2CD3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A31052-465E-4EC3-B728-9531D971306A}" type="pres">
      <dgm:prSet presAssocID="{A63FF045-1F34-42E5-B177-47E4E162C5FE}" presName="node" presStyleLbl="node1" presStyleIdx="0" presStyleCnt="8" custLinFactNeighborY="10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E32FC-866B-42FD-98C1-2733EF57A50A}" type="pres">
      <dgm:prSet presAssocID="{862A1281-B943-4C64-BE39-8473C55503BF}" presName="sibTrans" presStyleCnt="0"/>
      <dgm:spPr/>
    </dgm:pt>
    <dgm:pt modelId="{E8760DA4-3BD9-49FC-B797-1D036D4FF2B7}" type="pres">
      <dgm:prSet presAssocID="{782FDF1E-C310-4816-B038-D04DB6192EFF}" presName="node" presStyleLbl="node1" presStyleIdx="1" presStyleCnt="8" custLinFactNeighborY="10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17260-5F7C-4B49-8B12-B784887CF11C}" type="pres">
      <dgm:prSet presAssocID="{FFBD6239-AA7E-427A-A7DF-C1FBE3ACF7FD}" presName="sibTrans" presStyleCnt="0"/>
      <dgm:spPr/>
    </dgm:pt>
    <dgm:pt modelId="{7CF46BFD-6C78-4464-A18C-BE5667E5F7BD}" type="pres">
      <dgm:prSet presAssocID="{058DA561-0048-4BA4-ACC5-61CA9EB20ACE}" presName="node" presStyleLbl="node1" presStyleIdx="2" presStyleCnt="8" custLinFactNeighborY="10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38E3B-C304-4F6D-A383-7CE8553ED0A9}" type="pres">
      <dgm:prSet presAssocID="{90288416-AEA1-4C8B-ADDF-664FF2EA0910}" presName="sibTrans" presStyleCnt="0"/>
      <dgm:spPr/>
    </dgm:pt>
    <dgm:pt modelId="{43330F60-0B76-4E3B-AB3E-4B160FAF687E}" type="pres">
      <dgm:prSet presAssocID="{52087B9A-729A-4DBF-B6CF-3154DDA6DDFC}" presName="node" presStyleLbl="node1" presStyleIdx="3" presStyleCnt="8" custLinFactNeighborY="10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53163-7040-440B-8917-5093301B191A}" type="pres">
      <dgm:prSet presAssocID="{228FAD86-6134-4DAD-A33A-6605F52C28C3}" presName="sibTrans" presStyleCnt="0"/>
      <dgm:spPr/>
    </dgm:pt>
    <dgm:pt modelId="{5655F22A-8B9B-4D26-8695-AEF10ACE41A0}" type="pres">
      <dgm:prSet presAssocID="{A6B63A9E-522D-43E0-AA4B-B06CB3F2DD6F}" presName="node" presStyleLbl="node1" presStyleIdx="4" presStyleCnt="8" custLinFactNeighborY="10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DB4F6-1734-459E-AAA8-9C47D024103B}" type="pres">
      <dgm:prSet presAssocID="{6B800B97-9773-4DBC-B96F-6367874C2683}" presName="sibTrans" presStyleCnt="0"/>
      <dgm:spPr/>
    </dgm:pt>
    <dgm:pt modelId="{C604AB62-3516-4C6B-A56F-9F9477788281}" type="pres">
      <dgm:prSet presAssocID="{476607A5-8299-4ECB-8890-414E0CA23E2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7DE56-0CC7-4C22-BCCF-AFF5189F29E2}" type="pres">
      <dgm:prSet presAssocID="{A5D3B803-B1CC-43B1-A338-78EBDC29F628}" presName="sibTrans" presStyleCnt="0"/>
      <dgm:spPr/>
    </dgm:pt>
    <dgm:pt modelId="{64F36435-CEB6-4B56-81BB-310308482362}" type="pres">
      <dgm:prSet presAssocID="{115EB3D1-DAC9-4A39-9DFB-1A07B714941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AC8F0-70A3-46EF-8276-7F14491FA70E}" type="pres">
      <dgm:prSet presAssocID="{557787AB-85D5-4F2F-883B-668EBCE0526B}" presName="sibTrans" presStyleCnt="0"/>
      <dgm:spPr/>
    </dgm:pt>
    <dgm:pt modelId="{C0434DA9-6045-45CC-8423-3796879C1C42}" type="pres">
      <dgm:prSet presAssocID="{5A2813A0-1502-4DA1-8EB2-22ADDEEDE5F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C24595-514E-4E7A-8F0D-FE0AD613638B}" type="presOf" srcId="{476607A5-8299-4ECB-8890-414E0CA23E20}" destId="{C604AB62-3516-4C6B-A56F-9F9477788281}" srcOrd="0" destOrd="0" presId="urn:microsoft.com/office/officeart/2005/8/layout/default"/>
    <dgm:cxn modelId="{7C1CE6B7-EDF3-4C81-838F-CE6F040C7E6F}" type="presOf" srcId="{058DA561-0048-4BA4-ACC5-61CA9EB20ACE}" destId="{7CF46BFD-6C78-4464-A18C-BE5667E5F7BD}" srcOrd="0" destOrd="0" presId="urn:microsoft.com/office/officeart/2005/8/layout/default"/>
    <dgm:cxn modelId="{B7C33DD8-3E2E-4A2B-AF4E-30D4FA0E6F50}" type="presOf" srcId="{52087B9A-729A-4DBF-B6CF-3154DDA6DDFC}" destId="{43330F60-0B76-4E3B-AB3E-4B160FAF687E}" srcOrd="0" destOrd="0" presId="urn:microsoft.com/office/officeart/2005/8/layout/default"/>
    <dgm:cxn modelId="{B34F9203-D026-4CA3-8619-4BFC3202B93B}" type="presOf" srcId="{A6B63A9E-522D-43E0-AA4B-B06CB3F2DD6F}" destId="{5655F22A-8B9B-4D26-8695-AEF10ACE41A0}" srcOrd="0" destOrd="0" presId="urn:microsoft.com/office/officeart/2005/8/layout/default"/>
    <dgm:cxn modelId="{0EE41A56-5AB6-46D5-A485-A15CAC7D83E4}" srcId="{22A843B8-039B-440F-A02C-8BB60E2CD3E2}" destId="{782FDF1E-C310-4816-B038-D04DB6192EFF}" srcOrd="1" destOrd="0" parTransId="{EE47BF78-CC20-47B7-AEC8-6B0C03F08A3E}" sibTransId="{FFBD6239-AA7E-427A-A7DF-C1FBE3ACF7FD}"/>
    <dgm:cxn modelId="{8BEE0E79-18B0-48C5-9D1B-FBA4065C4940}" srcId="{22A843B8-039B-440F-A02C-8BB60E2CD3E2}" destId="{52087B9A-729A-4DBF-B6CF-3154DDA6DDFC}" srcOrd="3" destOrd="0" parTransId="{CDBAE534-22EB-462C-B038-F66B4FA70E89}" sibTransId="{228FAD86-6134-4DAD-A33A-6605F52C28C3}"/>
    <dgm:cxn modelId="{823BAB5C-88FF-4F69-91C2-3E88EFBDFA59}" srcId="{22A843B8-039B-440F-A02C-8BB60E2CD3E2}" destId="{A63FF045-1F34-42E5-B177-47E4E162C5FE}" srcOrd="0" destOrd="0" parTransId="{C1F8828C-EAD5-48BB-85F1-F78C7ABB1994}" sibTransId="{862A1281-B943-4C64-BE39-8473C55503BF}"/>
    <dgm:cxn modelId="{3B7D1E0B-B423-4637-9D44-E0CCF5EA184E}" type="presOf" srcId="{22A843B8-039B-440F-A02C-8BB60E2CD3E2}" destId="{5CF72D46-A6B4-4D29-ACB9-89A7F45ED0A8}" srcOrd="0" destOrd="0" presId="urn:microsoft.com/office/officeart/2005/8/layout/default"/>
    <dgm:cxn modelId="{92E31AD0-BAFF-4A52-8FEF-1EFA1459C5BC}" type="presOf" srcId="{782FDF1E-C310-4816-B038-D04DB6192EFF}" destId="{E8760DA4-3BD9-49FC-B797-1D036D4FF2B7}" srcOrd="0" destOrd="0" presId="urn:microsoft.com/office/officeart/2005/8/layout/default"/>
    <dgm:cxn modelId="{7D62D5C7-51C8-4E5A-B224-4ECBF881062C}" type="presOf" srcId="{A63FF045-1F34-42E5-B177-47E4E162C5FE}" destId="{4EA31052-465E-4EC3-B728-9531D971306A}" srcOrd="0" destOrd="0" presId="urn:microsoft.com/office/officeart/2005/8/layout/default"/>
    <dgm:cxn modelId="{089F6731-198F-42B8-9697-31074AB03C11}" srcId="{22A843B8-039B-440F-A02C-8BB60E2CD3E2}" destId="{476607A5-8299-4ECB-8890-414E0CA23E20}" srcOrd="5" destOrd="0" parTransId="{CCE53969-5D62-4A2F-90AF-760CC07C70EC}" sibTransId="{A5D3B803-B1CC-43B1-A338-78EBDC29F628}"/>
    <dgm:cxn modelId="{248185C5-2FEE-4469-8ACD-407B80634290}" type="presOf" srcId="{5A2813A0-1502-4DA1-8EB2-22ADDEEDE5FD}" destId="{C0434DA9-6045-45CC-8423-3796879C1C42}" srcOrd="0" destOrd="0" presId="urn:microsoft.com/office/officeart/2005/8/layout/default"/>
    <dgm:cxn modelId="{8E82B291-7772-48D7-8A3F-0B0331267246}" srcId="{22A843B8-039B-440F-A02C-8BB60E2CD3E2}" destId="{115EB3D1-DAC9-4A39-9DFB-1A07B7149413}" srcOrd="6" destOrd="0" parTransId="{A317E2D9-272D-4485-B0CD-97EB1D8FB18B}" sibTransId="{557787AB-85D5-4F2F-883B-668EBCE0526B}"/>
    <dgm:cxn modelId="{09473C77-0626-4BEF-9798-AC9C398754FD}" type="presOf" srcId="{115EB3D1-DAC9-4A39-9DFB-1A07B7149413}" destId="{64F36435-CEB6-4B56-81BB-310308482362}" srcOrd="0" destOrd="0" presId="urn:microsoft.com/office/officeart/2005/8/layout/default"/>
    <dgm:cxn modelId="{D437B217-10CF-4048-ADC1-8333838E46DB}" srcId="{22A843B8-039B-440F-A02C-8BB60E2CD3E2}" destId="{058DA561-0048-4BA4-ACC5-61CA9EB20ACE}" srcOrd="2" destOrd="0" parTransId="{5C6F4CB6-2070-4344-B6F6-D2EE349A9C76}" sibTransId="{90288416-AEA1-4C8B-ADDF-664FF2EA0910}"/>
    <dgm:cxn modelId="{E3408694-91B7-4FD8-B2ED-8081E45DE04A}" srcId="{22A843B8-039B-440F-A02C-8BB60E2CD3E2}" destId="{A6B63A9E-522D-43E0-AA4B-B06CB3F2DD6F}" srcOrd="4" destOrd="0" parTransId="{66D70B0A-2277-4485-902C-B4983BA29CFD}" sibTransId="{6B800B97-9773-4DBC-B96F-6367874C2683}"/>
    <dgm:cxn modelId="{0106E68E-A58F-41C6-94AA-5934EAB8A1AD}" srcId="{22A843B8-039B-440F-A02C-8BB60E2CD3E2}" destId="{5A2813A0-1502-4DA1-8EB2-22ADDEEDE5FD}" srcOrd="7" destOrd="0" parTransId="{70278203-8398-4FD4-9311-7C3B069D99AA}" sibTransId="{0B4B57BD-F57E-49BF-9ECF-10C41F1527BC}"/>
    <dgm:cxn modelId="{0FCC3CDE-95B4-4CB4-806D-E033FEB75F18}" type="presParOf" srcId="{5CF72D46-A6B4-4D29-ACB9-89A7F45ED0A8}" destId="{4EA31052-465E-4EC3-B728-9531D971306A}" srcOrd="0" destOrd="0" presId="urn:microsoft.com/office/officeart/2005/8/layout/default"/>
    <dgm:cxn modelId="{56BE6D50-5C81-47FC-8259-59DCC32B4D9B}" type="presParOf" srcId="{5CF72D46-A6B4-4D29-ACB9-89A7F45ED0A8}" destId="{8D5E32FC-866B-42FD-98C1-2733EF57A50A}" srcOrd="1" destOrd="0" presId="urn:microsoft.com/office/officeart/2005/8/layout/default"/>
    <dgm:cxn modelId="{00935085-5542-4805-AD53-77AD9DDBDDBF}" type="presParOf" srcId="{5CF72D46-A6B4-4D29-ACB9-89A7F45ED0A8}" destId="{E8760DA4-3BD9-49FC-B797-1D036D4FF2B7}" srcOrd="2" destOrd="0" presId="urn:microsoft.com/office/officeart/2005/8/layout/default"/>
    <dgm:cxn modelId="{F1AC650D-2431-4657-B1EA-3E3A533A3A62}" type="presParOf" srcId="{5CF72D46-A6B4-4D29-ACB9-89A7F45ED0A8}" destId="{EF217260-5F7C-4B49-8B12-B784887CF11C}" srcOrd="3" destOrd="0" presId="urn:microsoft.com/office/officeart/2005/8/layout/default"/>
    <dgm:cxn modelId="{317F94EA-BFC8-4BD4-866D-8BDAAFFF0F8F}" type="presParOf" srcId="{5CF72D46-A6B4-4D29-ACB9-89A7F45ED0A8}" destId="{7CF46BFD-6C78-4464-A18C-BE5667E5F7BD}" srcOrd="4" destOrd="0" presId="urn:microsoft.com/office/officeart/2005/8/layout/default"/>
    <dgm:cxn modelId="{2E4B8E29-ADEC-47F3-9BAD-B25F60050DB3}" type="presParOf" srcId="{5CF72D46-A6B4-4D29-ACB9-89A7F45ED0A8}" destId="{D8F38E3B-C304-4F6D-A383-7CE8553ED0A9}" srcOrd="5" destOrd="0" presId="urn:microsoft.com/office/officeart/2005/8/layout/default"/>
    <dgm:cxn modelId="{D6AD31CD-E262-4427-8790-8B1D4ED727D4}" type="presParOf" srcId="{5CF72D46-A6B4-4D29-ACB9-89A7F45ED0A8}" destId="{43330F60-0B76-4E3B-AB3E-4B160FAF687E}" srcOrd="6" destOrd="0" presId="urn:microsoft.com/office/officeart/2005/8/layout/default"/>
    <dgm:cxn modelId="{9F85F950-97BE-445D-9DCF-752AA7E72210}" type="presParOf" srcId="{5CF72D46-A6B4-4D29-ACB9-89A7F45ED0A8}" destId="{01353163-7040-440B-8917-5093301B191A}" srcOrd="7" destOrd="0" presId="urn:microsoft.com/office/officeart/2005/8/layout/default"/>
    <dgm:cxn modelId="{A4DA8CF7-50D4-4793-BBC1-3C5056CE986E}" type="presParOf" srcId="{5CF72D46-A6B4-4D29-ACB9-89A7F45ED0A8}" destId="{5655F22A-8B9B-4D26-8695-AEF10ACE41A0}" srcOrd="8" destOrd="0" presId="urn:microsoft.com/office/officeart/2005/8/layout/default"/>
    <dgm:cxn modelId="{D1454618-9787-4F64-B5C3-9AB3C1415F21}" type="presParOf" srcId="{5CF72D46-A6B4-4D29-ACB9-89A7F45ED0A8}" destId="{DBFDB4F6-1734-459E-AAA8-9C47D024103B}" srcOrd="9" destOrd="0" presId="urn:microsoft.com/office/officeart/2005/8/layout/default"/>
    <dgm:cxn modelId="{4005BB5E-B4C3-49F9-A148-E6E44002B8FE}" type="presParOf" srcId="{5CF72D46-A6B4-4D29-ACB9-89A7F45ED0A8}" destId="{C604AB62-3516-4C6B-A56F-9F9477788281}" srcOrd="10" destOrd="0" presId="urn:microsoft.com/office/officeart/2005/8/layout/default"/>
    <dgm:cxn modelId="{AD01027D-8ED1-4050-B945-6579FD5CEFD7}" type="presParOf" srcId="{5CF72D46-A6B4-4D29-ACB9-89A7F45ED0A8}" destId="{2007DE56-0CC7-4C22-BCCF-AFF5189F29E2}" srcOrd="11" destOrd="0" presId="urn:microsoft.com/office/officeart/2005/8/layout/default"/>
    <dgm:cxn modelId="{1C52DF7D-B601-42D5-9D71-6A2A075FA83B}" type="presParOf" srcId="{5CF72D46-A6B4-4D29-ACB9-89A7F45ED0A8}" destId="{64F36435-CEB6-4B56-81BB-310308482362}" srcOrd="12" destOrd="0" presId="urn:microsoft.com/office/officeart/2005/8/layout/default"/>
    <dgm:cxn modelId="{EF991EA0-E753-4F2E-AFB0-664DAA6061B7}" type="presParOf" srcId="{5CF72D46-A6B4-4D29-ACB9-89A7F45ED0A8}" destId="{377AC8F0-70A3-46EF-8276-7F14491FA70E}" srcOrd="13" destOrd="0" presId="urn:microsoft.com/office/officeart/2005/8/layout/default"/>
    <dgm:cxn modelId="{39B4F2ED-2A0F-4199-9D58-811402F552D8}" type="presParOf" srcId="{5CF72D46-A6B4-4D29-ACB9-89A7F45ED0A8}" destId="{C0434DA9-6045-45CC-8423-3796879C1C4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C506AE-F5CB-CA45-8574-3E80920DAC1D}" type="doc">
      <dgm:prSet loTypeId="urn:microsoft.com/office/officeart/2005/8/layout/cycle2" loCatId="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25DAC9A3-AA27-BD46-B01C-C9A9598547AE}">
      <dgm:prSet custT="1"/>
      <dgm:spPr>
        <a:ln>
          <a:solidFill>
            <a:srgbClr val="503278"/>
          </a:solidFill>
        </a:ln>
      </dgm:spPr>
      <dgm:t>
        <a:bodyPr/>
        <a:lstStyle/>
        <a:p>
          <a:pPr rtl="0"/>
          <a:r>
            <a:rPr lang="en-US" sz="1300" b="1" dirty="0" smtClean="0"/>
            <a:t>Clinical Advisory Group (CAG) selects measures</a:t>
          </a:r>
          <a:endParaRPr lang="en-US" sz="1300" b="1" dirty="0"/>
        </a:p>
      </dgm:t>
    </dgm:pt>
    <dgm:pt modelId="{C688F40B-8B0A-FC4C-8691-2F3F8916E7DC}" type="parTrans" cxnId="{9F3398CF-9EC9-6F40-B3C3-C8F4E1DCE98B}">
      <dgm:prSet/>
      <dgm:spPr/>
      <dgm:t>
        <a:bodyPr/>
        <a:lstStyle/>
        <a:p>
          <a:endParaRPr lang="en-US" sz="2400" b="1"/>
        </a:p>
      </dgm:t>
    </dgm:pt>
    <dgm:pt modelId="{0E1445B6-A960-1648-97EC-84272F764478}" type="sibTrans" cxnId="{9F3398CF-9EC9-6F40-B3C3-C8F4E1DCE98B}">
      <dgm:prSet custT="1"/>
      <dgm:spPr>
        <a:solidFill>
          <a:srgbClr val="B69DD7"/>
        </a:solidFill>
      </dgm:spPr>
      <dgm:t>
        <a:bodyPr/>
        <a:lstStyle/>
        <a:p>
          <a:endParaRPr lang="en-US" sz="1400" b="1"/>
        </a:p>
      </dgm:t>
    </dgm:pt>
    <dgm:pt modelId="{D7701072-4DCA-5144-A3E8-F63ABA9098F7}">
      <dgm:prSet custT="1"/>
      <dgm:spPr/>
      <dgm:t>
        <a:bodyPr/>
        <a:lstStyle/>
        <a:p>
          <a:pPr rtl="0"/>
          <a:r>
            <a:rPr lang="en-US" sz="1300" b="1" dirty="0" smtClean="0"/>
            <a:t>OQPS reviews measures</a:t>
          </a:r>
          <a:endParaRPr lang="en-US" sz="1300" b="1" dirty="0"/>
        </a:p>
      </dgm:t>
    </dgm:pt>
    <dgm:pt modelId="{F3506C36-9CEC-2545-A80C-F0CB8C218186}" type="parTrans" cxnId="{CE745FB7-77D1-724E-9931-F70BC10848E7}">
      <dgm:prSet/>
      <dgm:spPr/>
      <dgm:t>
        <a:bodyPr/>
        <a:lstStyle/>
        <a:p>
          <a:endParaRPr lang="en-US" sz="2400" b="1"/>
        </a:p>
      </dgm:t>
    </dgm:pt>
    <dgm:pt modelId="{0EF0F66F-9AF1-9B4C-9019-CB9A8E660B55}" type="sibTrans" cxnId="{CE745FB7-77D1-724E-9931-F70BC10848E7}">
      <dgm:prSet custT="1"/>
      <dgm:spPr>
        <a:solidFill>
          <a:srgbClr val="B69DD7"/>
        </a:solidFill>
      </dgm:spPr>
      <dgm:t>
        <a:bodyPr/>
        <a:lstStyle/>
        <a:p>
          <a:endParaRPr lang="en-US" sz="1400" b="1"/>
        </a:p>
      </dgm:t>
    </dgm:pt>
    <dgm:pt modelId="{03279178-8AE3-C04B-81B3-F79954AEF8D1}">
      <dgm:prSet custT="1"/>
      <dgm:spPr>
        <a:ln>
          <a:solidFill>
            <a:srgbClr val="B69DD7"/>
          </a:solidFill>
        </a:ln>
      </dgm:spPr>
      <dgm:t>
        <a:bodyPr/>
        <a:lstStyle/>
        <a:p>
          <a:pPr rtl="0"/>
          <a:r>
            <a:rPr lang="en-US" sz="1300" b="1" dirty="0" smtClean="0"/>
            <a:t>VBP Workgroup sets measures</a:t>
          </a:r>
          <a:endParaRPr lang="en-US" sz="1300" b="1" dirty="0"/>
        </a:p>
      </dgm:t>
    </dgm:pt>
    <dgm:pt modelId="{960D8532-14DA-D24F-A887-9560A01125AF}" type="parTrans" cxnId="{B9EB4E64-6D85-724F-9535-710FC099CD71}">
      <dgm:prSet/>
      <dgm:spPr/>
      <dgm:t>
        <a:bodyPr/>
        <a:lstStyle/>
        <a:p>
          <a:endParaRPr lang="en-US" sz="2400" b="1"/>
        </a:p>
      </dgm:t>
    </dgm:pt>
    <dgm:pt modelId="{11C9A235-ADB1-3448-9EBC-73CB0EE04A83}" type="sibTrans" cxnId="{B9EB4E64-6D85-724F-9535-710FC099CD71}">
      <dgm:prSet custT="1"/>
      <dgm:spPr>
        <a:solidFill>
          <a:srgbClr val="B69DD7"/>
        </a:solidFill>
      </dgm:spPr>
      <dgm:t>
        <a:bodyPr/>
        <a:lstStyle/>
        <a:p>
          <a:endParaRPr lang="en-US" sz="1400" b="1"/>
        </a:p>
      </dgm:t>
    </dgm:pt>
    <dgm:pt modelId="{3AC71E96-6C5D-7746-BE26-143996D3A8A5}">
      <dgm:prSet custT="1"/>
      <dgm:spPr>
        <a:ln>
          <a:solidFill>
            <a:srgbClr val="F2B800"/>
          </a:solidFill>
        </a:ln>
      </dgm:spPr>
      <dgm:t>
        <a:bodyPr/>
        <a:lstStyle/>
        <a:p>
          <a:pPr rtl="0"/>
          <a:r>
            <a:rPr lang="en-US" sz="1300" b="1" dirty="0" smtClean="0"/>
            <a:t>Start of measurement</a:t>
          </a:r>
          <a:endParaRPr lang="en-US" sz="1300" b="1" dirty="0"/>
        </a:p>
      </dgm:t>
    </dgm:pt>
    <dgm:pt modelId="{816FB1E7-7B27-4E4E-9896-FF528DF4F2C8}" type="parTrans" cxnId="{D2CDA815-9EE3-E244-8538-BEA82339AEBE}">
      <dgm:prSet/>
      <dgm:spPr/>
      <dgm:t>
        <a:bodyPr/>
        <a:lstStyle/>
        <a:p>
          <a:endParaRPr lang="en-US" sz="2400" b="1"/>
        </a:p>
      </dgm:t>
    </dgm:pt>
    <dgm:pt modelId="{E00BF5D4-0058-B044-B78D-797667B1060E}" type="sibTrans" cxnId="{D2CDA815-9EE3-E244-8538-BEA82339AEBE}">
      <dgm:prSet custT="1"/>
      <dgm:spPr>
        <a:solidFill>
          <a:srgbClr val="B69DD7"/>
        </a:solidFill>
      </dgm:spPr>
      <dgm:t>
        <a:bodyPr/>
        <a:lstStyle/>
        <a:p>
          <a:endParaRPr lang="en-US" sz="1400" b="1"/>
        </a:p>
      </dgm:t>
    </dgm:pt>
    <dgm:pt modelId="{03C9AC48-77DF-B64E-9358-0600054FB747}">
      <dgm:prSet custT="1"/>
      <dgm:spPr>
        <a:ln>
          <a:solidFill>
            <a:srgbClr val="B69DD7"/>
          </a:solidFill>
        </a:ln>
      </dgm:spPr>
      <dgm:t>
        <a:bodyPr/>
        <a:lstStyle/>
        <a:p>
          <a:pPr rtl="0"/>
          <a:r>
            <a:rPr lang="en-US" sz="1300" b="1" dirty="0" smtClean="0"/>
            <a:t>End of year: evaluation results reported back to CAG</a:t>
          </a:r>
          <a:endParaRPr lang="en-US" sz="1300" b="1" dirty="0"/>
        </a:p>
      </dgm:t>
    </dgm:pt>
    <dgm:pt modelId="{9B8315FF-3CA5-094D-8638-C3125A3FCB1E}" type="parTrans" cxnId="{C4DB63EE-3E07-3A4E-BF53-25F2A85CBB71}">
      <dgm:prSet/>
      <dgm:spPr/>
      <dgm:t>
        <a:bodyPr/>
        <a:lstStyle/>
        <a:p>
          <a:endParaRPr lang="en-US" sz="2400" b="1"/>
        </a:p>
      </dgm:t>
    </dgm:pt>
    <dgm:pt modelId="{4E52C27C-C382-A74E-BD1A-C46D83E9848E}" type="sibTrans" cxnId="{C4DB63EE-3E07-3A4E-BF53-25F2A85CBB71}">
      <dgm:prSet custT="1"/>
      <dgm:spPr>
        <a:solidFill>
          <a:srgbClr val="B69DD7"/>
        </a:solidFill>
      </dgm:spPr>
      <dgm:t>
        <a:bodyPr/>
        <a:lstStyle/>
        <a:p>
          <a:endParaRPr lang="en-US" sz="1400" b="1"/>
        </a:p>
      </dgm:t>
    </dgm:pt>
    <dgm:pt modelId="{9AA634D7-C576-3C44-8115-5E32236A6807}" type="pres">
      <dgm:prSet presAssocID="{68C506AE-F5CB-CA45-8574-3E80920DAC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72D031-009D-9F49-A19F-6B6863EC1436}" type="pres">
      <dgm:prSet presAssocID="{25DAC9A3-AA27-BD46-B01C-C9A9598547AE}" presName="node" presStyleLbl="node1" presStyleIdx="0" presStyleCnt="5" custScaleX="107231" custScaleY="107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B1A27-91BC-F04A-BB47-E05DDA3B1B28}" type="pres">
      <dgm:prSet presAssocID="{0E1445B6-A960-1648-97EC-84272F76447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9D54A7-896C-1049-A80F-8A2EFCFFB625}" type="pres">
      <dgm:prSet presAssocID="{0E1445B6-A960-1648-97EC-84272F76447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5FAF389-BA6C-8741-B912-9F72D4E847A6}" type="pres">
      <dgm:prSet presAssocID="{D7701072-4DCA-5144-A3E8-F63ABA9098F7}" presName="node" presStyleLbl="node1" presStyleIdx="1" presStyleCnt="5" custScaleX="107231" custScaleY="107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1AC5A-6D6A-814E-B8CB-7DD05BEA9132}" type="pres">
      <dgm:prSet presAssocID="{0EF0F66F-9AF1-9B4C-9019-CB9A8E660B5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41BE48C-3FA9-5C40-AB63-750175BE2CDC}" type="pres">
      <dgm:prSet presAssocID="{0EF0F66F-9AF1-9B4C-9019-CB9A8E660B5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482A601-C3D3-5A40-8AAD-3B72A54A2966}" type="pres">
      <dgm:prSet presAssocID="{03279178-8AE3-C04B-81B3-F79954AEF8D1}" presName="node" presStyleLbl="node1" presStyleIdx="2" presStyleCnt="5" custScaleX="107231" custScaleY="107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9361E-2006-6A48-8272-A97081F3AAE8}" type="pres">
      <dgm:prSet presAssocID="{11C9A235-ADB1-3448-9EBC-73CB0EE04A8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2E72499-DF35-0944-A80C-9B0107EC8CFB}" type="pres">
      <dgm:prSet presAssocID="{11C9A235-ADB1-3448-9EBC-73CB0EE04A8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49F0FD1-716A-E84B-AD13-E6A634ED616F}" type="pres">
      <dgm:prSet presAssocID="{3AC71E96-6C5D-7746-BE26-143996D3A8A5}" presName="node" presStyleLbl="node1" presStyleIdx="3" presStyleCnt="5" custScaleX="107231" custScaleY="107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0D6AF-6215-6D46-8250-9A6D03160A98}" type="pres">
      <dgm:prSet presAssocID="{E00BF5D4-0058-B044-B78D-797667B1060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F7A7E2C-8C8E-EB45-B4D0-CC5F972452A4}" type="pres">
      <dgm:prSet presAssocID="{E00BF5D4-0058-B044-B78D-797667B1060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5551768-A370-994B-BEE6-CBCC070E136C}" type="pres">
      <dgm:prSet presAssocID="{03C9AC48-77DF-B64E-9358-0600054FB747}" presName="node" presStyleLbl="node1" presStyleIdx="4" presStyleCnt="5" custScaleX="107231" custScaleY="107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794D4-7138-6F4E-A175-EC2DC4ECC30B}" type="pres">
      <dgm:prSet presAssocID="{4E52C27C-C382-A74E-BD1A-C46D83E9848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8161CA6-E30B-8E4F-8E96-0F2861EBE685}" type="pres">
      <dgm:prSet presAssocID="{4E52C27C-C382-A74E-BD1A-C46D83E9848E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E66C916-C73D-49F2-86AE-78A9E7F76AF4}" type="presOf" srcId="{0EF0F66F-9AF1-9B4C-9019-CB9A8E660B55}" destId="{E41BE48C-3FA9-5C40-AB63-750175BE2CDC}" srcOrd="1" destOrd="0" presId="urn:microsoft.com/office/officeart/2005/8/layout/cycle2"/>
    <dgm:cxn modelId="{142B50C1-AA79-49EA-8233-E4699DCDA93C}" type="presOf" srcId="{0E1445B6-A960-1648-97EC-84272F764478}" destId="{A45B1A27-91BC-F04A-BB47-E05DDA3B1B28}" srcOrd="0" destOrd="0" presId="urn:microsoft.com/office/officeart/2005/8/layout/cycle2"/>
    <dgm:cxn modelId="{A58B98AA-3FDC-4913-842D-CA08934CDF38}" type="presOf" srcId="{E00BF5D4-0058-B044-B78D-797667B1060E}" destId="{7D10D6AF-6215-6D46-8250-9A6D03160A98}" srcOrd="0" destOrd="0" presId="urn:microsoft.com/office/officeart/2005/8/layout/cycle2"/>
    <dgm:cxn modelId="{0A74D2AA-6D18-431E-A1D0-B09ACB419523}" type="presOf" srcId="{03279178-8AE3-C04B-81B3-F79954AEF8D1}" destId="{7482A601-C3D3-5A40-8AAD-3B72A54A2966}" srcOrd="0" destOrd="0" presId="urn:microsoft.com/office/officeart/2005/8/layout/cycle2"/>
    <dgm:cxn modelId="{B9EB4E64-6D85-724F-9535-710FC099CD71}" srcId="{68C506AE-F5CB-CA45-8574-3E80920DAC1D}" destId="{03279178-8AE3-C04B-81B3-F79954AEF8D1}" srcOrd="2" destOrd="0" parTransId="{960D8532-14DA-D24F-A887-9560A01125AF}" sibTransId="{11C9A235-ADB1-3448-9EBC-73CB0EE04A83}"/>
    <dgm:cxn modelId="{15848AE0-9ABF-4C61-B8AF-41134E465CD2}" type="presOf" srcId="{25DAC9A3-AA27-BD46-B01C-C9A9598547AE}" destId="{6172D031-009D-9F49-A19F-6B6863EC1436}" srcOrd="0" destOrd="0" presId="urn:microsoft.com/office/officeart/2005/8/layout/cycle2"/>
    <dgm:cxn modelId="{47FE48DF-A290-4B3A-BFC9-4621C5EA72BF}" type="presOf" srcId="{4E52C27C-C382-A74E-BD1A-C46D83E9848E}" destId="{18161CA6-E30B-8E4F-8E96-0F2861EBE685}" srcOrd="1" destOrd="0" presId="urn:microsoft.com/office/officeart/2005/8/layout/cycle2"/>
    <dgm:cxn modelId="{CE745FB7-77D1-724E-9931-F70BC10848E7}" srcId="{68C506AE-F5CB-CA45-8574-3E80920DAC1D}" destId="{D7701072-4DCA-5144-A3E8-F63ABA9098F7}" srcOrd="1" destOrd="0" parTransId="{F3506C36-9CEC-2545-A80C-F0CB8C218186}" sibTransId="{0EF0F66F-9AF1-9B4C-9019-CB9A8E660B55}"/>
    <dgm:cxn modelId="{9E9F320A-20F5-46F8-8882-C1B4749EB485}" type="presOf" srcId="{4E52C27C-C382-A74E-BD1A-C46D83E9848E}" destId="{9F0794D4-7138-6F4E-A175-EC2DC4ECC30B}" srcOrd="0" destOrd="0" presId="urn:microsoft.com/office/officeart/2005/8/layout/cycle2"/>
    <dgm:cxn modelId="{E96A597E-7A95-4395-A65E-70EF8FD30C9F}" type="presOf" srcId="{68C506AE-F5CB-CA45-8574-3E80920DAC1D}" destId="{9AA634D7-C576-3C44-8115-5E32236A6807}" srcOrd="0" destOrd="0" presId="urn:microsoft.com/office/officeart/2005/8/layout/cycle2"/>
    <dgm:cxn modelId="{0F3436FB-A9F1-477C-8959-D4B108570BEE}" type="presOf" srcId="{3AC71E96-6C5D-7746-BE26-143996D3A8A5}" destId="{549F0FD1-716A-E84B-AD13-E6A634ED616F}" srcOrd="0" destOrd="0" presId="urn:microsoft.com/office/officeart/2005/8/layout/cycle2"/>
    <dgm:cxn modelId="{6EC5DDCF-58A2-475B-A294-A9B306EBADAB}" type="presOf" srcId="{D7701072-4DCA-5144-A3E8-F63ABA9098F7}" destId="{15FAF389-BA6C-8741-B912-9F72D4E847A6}" srcOrd="0" destOrd="0" presId="urn:microsoft.com/office/officeart/2005/8/layout/cycle2"/>
    <dgm:cxn modelId="{9111DD5B-813D-4349-9298-5987AFC3EAFF}" type="presOf" srcId="{03C9AC48-77DF-B64E-9358-0600054FB747}" destId="{95551768-A370-994B-BEE6-CBCC070E136C}" srcOrd="0" destOrd="0" presId="urn:microsoft.com/office/officeart/2005/8/layout/cycle2"/>
    <dgm:cxn modelId="{3E92B0A3-4BA4-49F7-A6FE-965ED550A2C3}" type="presOf" srcId="{E00BF5D4-0058-B044-B78D-797667B1060E}" destId="{DF7A7E2C-8C8E-EB45-B4D0-CC5F972452A4}" srcOrd="1" destOrd="0" presId="urn:microsoft.com/office/officeart/2005/8/layout/cycle2"/>
    <dgm:cxn modelId="{D2CDA815-9EE3-E244-8538-BEA82339AEBE}" srcId="{68C506AE-F5CB-CA45-8574-3E80920DAC1D}" destId="{3AC71E96-6C5D-7746-BE26-143996D3A8A5}" srcOrd="3" destOrd="0" parTransId="{816FB1E7-7B27-4E4E-9896-FF528DF4F2C8}" sibTransId="{E00BF5D4-0058-B044-B78D-797667B1060E}"/>
    <dgm:cxn modelId="{DC5D55D4-27DF-41D0-8EDC-5F914EFE85F6}" type="presOf" srcId="{0E1445B6-A960-1648-97EC-84272F764478}" destId="{899D54A7-896C-1049-A80F-8A2EFCFFB625}" srcOrd="1" destOrd="0" presId="urn:microsoft.com/office/officeart/2005/8/layout/cycle2"/>
    <dgm:cxn modelId="{6FE94CBA-A711-4041-9765-F566CEBD0449}" type="presOf" srcId="{0EF0F66F-9AF1-9B4C-9019-CB9A8E660B55}" destId="{7EC1AC5A-6D6A-814E-B8CB-7DD05BEA9132}" srcOrd="0" destOrd="0" presId="urn:microsoft.com/office/officeart/2005/8/layout/cycle2"/>
    <dgm:cxn modelId="{C4DB63EE-3E07-3A4E-BF53-25F2A85CBB71}" srcId="{68C506AE-F5CB-CA45-8574-3E80920DAC1D}" destId="{03C9AC48-77DF-B64E-9358-0600054FB747}" srcOrd="4" destOrd="0" parTransId="{9B8315FF-3CA5-094D-8638-C3125A3FCB1E}" sibTransId="{4E52C27C-C382-A74E-BD1A-C46D83E9848E}"/>
    <dgm:cxn modelId="{32941840-E996-4320-82AC-37AFBA707917}" type="presOf" srcId="{11C9A235-ADB1-3448-9EBC-73CB0EE04A83}" destId="{82E72499-DF35-0944-A80C-9B0107EC8CFB}" srcOrd="1" destOrd="0" presId="urn:microsoft.com/office/officeart/2005/8/layout/cycle2"/>
    <dgm:cxn modelId="{9F3398CF-9EC9-6F40-B3C3-C8F4E1DCE98B}" srcId="{68C506AE-F5CB-CA45-8574-3E80920DAC1D}" destId="{25DAC9A3-AA27-BD46-B01C-C9A9598547AE}" srcOrd="0" destOrd="0" parTransId="{C688F40B-8B0A-FC4C-8691-2F3F8916E7DC}" sibTransId="{0E1445B6-A960-1648-97EC-84272F764478}"/>
    <dgm:cxn modelId="{CB6C81C7-B7F4-4D22-9A17-A017D99BBA5D}" type="presOf" srcId="{11C9A235-ADB1-3448-9EBC-73CB0EE04A83}" destId="{9379361E-2006-6A48-8272-A97081F3AAE8}" srcOrd="0" destOrd="0" presId="urn:microsoft.com/office/officeart/2005/8/layout/cycle2"/>
    <dgm:cxn modelId="{629C151C-A8A1-4065-BC1A-FA1627B24FCE}" type="presParOf" srcId="{9AA634D7-C576-3C44-8115-5E32236A6807}" destId="{6172D031-009D-9F49-A19F-6B6863EC1436}" srcOrd="0" destOrd="0" presId="urn:microsoft.com/office/officeart/2005/8/layout/cycle2"/>
    <dgm:cxn modelId="{EEDE6AD5-1D69-4AB0-8D6E-750E2E1DCFFF}" type="presParOf" srcId="{9AA634D7-C576-3C44-8115-5E32236A6807}" destId="{A45B1A27-91BC-F04A-BB47-E05DDA3B1B28}" srcOrd="1" destOrd="0" presId="urn:microsoft.com/office/officeart/2005/8/layout/cycle2"/>
    <dgm:cxn modelId="{9AD6BD9A-3943-4DDE-ADA9-435DF1BE72EA}" type="presParOf" srcId="{A45B1A27-91BC-F04A-BB47-E05DDA3B1B28}" destId="{899D54A7-896C-1049-A80F-8A2EFCFFB625}" srcOrd="0" destOrd="0" presId="urn:microsoft.com/office/officeart/2005/8/layout/cycle2"/>
    <dgm:cxn modelId="{C8A18CAA-56B5-44C7-B1C9-C50A4EE5C747}" type="presParOf" srcId="{9AA634D7-C576-3C44-8115-5E32236A6807}" destId="{15FAF389-BA6C-8741-B912-9F72D4E847A6}" srcOrd="2" destOrd="0" presId="urn:microsoft.com/office/officeart/2005/8/layout/cycle2"/>
    <dgm:cxn modelId="{E6BF4C23-68EE-4134-9C3E-49AE114EAE86}" type="presParOf" srcId="{9AA634D7-C576-3C44-8115-5E32236A6807}" destId="{7EC1AC5A-6D6A-814E-B8CB-7DD05BEA9132}" srcOrd="3" destOrd="0" presId="urn:microsoft.com/office/officeart/2005/8/layout/cycle2"/>
    <dgm:cxn modelId="{63F66319-B60C-4839-8DDA-71FDD1323721}" type="presParOf" srcId="{7EC1AC5A-6D6A-814E-B8CB-7DD05BEA9132}" destId="{E41BE48C-3FA9-5C40-AB63-750175BE2CDC}" srcOrd="0" destOrd="0" presId="urn:microsoft.com/office/officeart/2005/8/layout/cycle2"/>
    <dgm:cxn modelId="{0F67097A-2C63-4915-B8A3-1DE22BD358F3}" type="presParOf" srcId="{9AA634D7-C576-3C44-8115-5E32236A6807}" destId="{7482A601-C3D3-5A40-8AAD-3B72A54A2966}" srcOrd="4" destOrd="0" presId="urn:microsoft.com/office/officeart/2005/8/layout/cycle2"/>
    <dgm:cxn modelId="{DB14AC6E-9880-4095-8409-E4CBDB87DE68}" type="presParOf" srcId="{9AA634D7-C576-3C44-8115-5E32236A6807}" destId="{9379361E-2006-6A48-8272-A97081F3AAE8}" srcOrd="5" destOrd="0" presId="urn:microsoft.com/office/officeart/2005/8/layout/cycle2"/>
    <dgm:cxn modelId="{1D9D64F2-ECD3-42FC-A6E4-FB60013EA056}" type="presParOf" srcId="{9379361E-2006-6A48-8272-A97081F3AAE8}" destId="{82E72499-DF35-0944-A80C-9B0107EC8CFB}" srcOrd="0" destOrd="0" presId="urn:microsoft.com/office/officeart/2005/8/layout/cycle2"/>
    <dgm:cxn modelId="{A797086D-0DA0-43C6-B519-18A5905C2118}" type="presParOf" srcId="{9AA634D7-C576-3C44-8115-5E32236A6807}" destId="{549F0FD1-716A-E84B-AD13-E6A634ED616F}" srcOrd="6" destOrd="0" presId="urn:microsoft.com/office/officeart/2005/8/layout/cycle2"/>
    <dgm:cxn modelId="{BA310979-7A9A-4803-9941-CC9B51D23441}" type="presParOf" srcId="{9AA634D7-C576-3C44-8115-5E32236A6807}" destId="{7D10D6AF-6215-6D46-8250-9A6D03160A98}" srcOrd="7" destOrd="0" presId="urn:microsoft.com/office/officeart/2005/8/layout/cycle2"/>
    <dgm:cxn modelId="{9F83C1AB-A87E-48F8-B7BA-65A64BA31352}" type="presParOf" srcId="{7D10D6AF-6215-6D46-8250-9A6D03160A98}" destId="{DF7A7E2C-8C8E-EB45-B4D0-CC5F972452A4}" srcOrd="0" destOrd="0" presId="urn:microsoft.com/office/officeart/2005/8/layout/cycle2"/>
    <dgm:cxn modelId="{1485DD86-6BCA-4E8E-9668-B20D4FDEADE9}" type="presParOf" srcId="{9AA634D7-C576-3C44-8115-5E32236A6807}" destId="{95551768-A370-994B-BEE6-CBCC070E136C}" srcOrd="8" destOrd="0" presId="urn:microsoft.com/office/officeart/2005/8/layout/cycle2"/>
    <dgm:cxn modelId="{6F099730-2893-435E-9E47-A1703B0CFC75}" type="presParOf" srcId="{9AA634D7-C576-3C44-8115-5E32236A6807}" destId="{9F0794D4-7138-6F4E-A175-EC2DC4ECC30B}" srcOrd="9" destOrd="0" presId="urn:microsoft.com/office/officeart/2005/8/layout/cycle2"/>
    <dgm:cxn modelId="{4F52229A-0F4F-4A72-A5C8-2EB9051B2CDA}" type="presParOf" srcId="{9F0794D4-7138-6F4E-A175-EC2DC4ECC30B}" destId="{18161CA6-E30B-8E4F-8E96-0F2861EBE68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18BF2-A792-4DF1-8FE5-BADC8E271AFD}">
      <dsp:nvSpPr>
        <dsp:cNvPr id="0" name=""/>
        <dsp:cNvSpPr/>
      </dsp:nvSpPr>
      <dsp:spPr>
        <a:xfrm>
          <a:off x="2020743" y="2324245"/>
          <a:ext cx="2511205" cy="2090199"/>
        </a:xfrm>
        <a:prstGeom prst="ellipse">
          <a:avLst/>
        </a:prstGeom>
        <a:solidFill>
          <a:srgbClr val="503278"/>
        </a:solidFill>
        <a:ln w="12700" cap="flat" cmpd="sng" algn="ctr">
          <a:solidFill>
            <a:srgbClr val="503278"/>
          </a:solidFill>
          <a:prstDash val="solid"/>
          <a:miter lim="800000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Goal: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Reduce avoidable hospital use – Emergency Department (ED) and Inpatient – by </a:t>
          </a:r>
          <a:r>
            <a:rPr lang="en-US" sz="1500" b="1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25% over</a:t>
          </a: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5+ years of DSRIP </a:t>
          </a:r>
          <a:endParaRPr lang="en-US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8500" y="2630348"/>
        <a:ext cx="1775691" cy="1477993"/>
      </dsp:txXfrm>
    </dsp:sp>
    <dsp:sp modelId="{46C0E789-0F00-4064-900D-25AA1A92995D}">
      <dsp:nvSpPr>
        <dsp:cNvPr id="0" name=""/>
        <dsp:cNvSpPr/>
      </dsp:nvSpPr>
      <dsp:spPr>
        <a:xfrm rot="11700000">
          <a:off x="820820" y="2621759"/>
          <a:ext cx="1212807" cy="504229"/>
        </a:xfrm>
        <a:prstGeom prst="leftArrow">
          <a:avLst>
            <a:gd name="adj1" fmla="val 60000"/>
            <a:gd name="adj2" fmla="val 50000"/>
          </a:avLst>
        </a:prstGeom>
        <a:solidFill>
          <a:srgbClr val="F2B8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A5A0F-ECFA-4E99-8C5C-63D153C20985}">
      <dsp:nvSpPr>
        <dsp:cNvPr id="0" name=""/>
        <dsp:cNvSpPr/>
      </dsp:nvSpPr>
      <dsp:spPr>
        <a:xfrm>
          <a:off x="218911" y="2074732"/>
          <a:ext cx="1245144" cy="1284387"/>
        </a:xfrm>
        <a:prstGeom prst="roundRect">
          <a:avLst>
            <a:gd name="adj" fmla="val 10000"/>
          </a:avLst>
        </a:prstGeom>
        <a:solidFill>
          <a:srgbClr val="5032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Remove Silos</a:t>
          </a:r>
          <a:endParaRPr lang="en-US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380" y="2111201"/>
        <a:ext cx="1172206" cy="1211449"/>
      </dsp:txXfrm>
    </dsp:sp>
    <dsp:sp modelId="{CD050FFC-1DFC-47C6-BBC2-8DF305345AF8}">
      <dsp:nvSpPr>
        <dsp:cNvPr id="0" name=""/>
        <dsp:cNvSpPr/>
      </dsp:nvSpPr>
      <dsp:spPr>
        <a:xfrm rot="14700000">
          <a:off x="1816610" y="1451763"/>
          <a:ext cx="1366231" cy="504229"/>
        </a:xfrm>
        <a:prstGeom prst="leftArrow">
          <a:avLst>
            <a:gd name="adj1" fmla="val 60000"/>
            <a:gd name="adj2" fmla="val 50000"/>
          </a:avLst>
        </a:prstGeom>
        <a:solidFill>
          <a:srgbClr val="F2B8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A7A4D-1C24-4001-8582-B29462178A93}">
      <dsp:nvSpPr>
        <dsp:cNvPr id="0" name=""/>
        <dsp:cNvSpPr/>
      </dsp:nvSpPr>
      <dsp:spPr>
        <a:xfrm>
          <a:off x="1588456" y="442571"/>
          <a:ext cx="1245144" cy="1284387"/>
        </a:xfrm>
        <a:prstGeom prst="roundRect">
          <a:avLst>
            <a:gd name="adj" fmla="val 10000"/>
          </a:avLst>
        </a:prstGeom>
        <a:solidFill>
          <a:srgbClr val="5032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Develop Integrated Delivery Systems</a:t>
          </a:r>
          <a:endParaRPr lang="en-US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4925" y="479040"/>
        <a:ext cx="1172206" cy="1211449"/>
      </dsp:txXfrm>
    </dsp:sp>
    <dsp:sp modelId="{0D1E605D-228C-41EA-A414-F8EEB76C80FE}">
      <dsp:nvSpPr>
        <dsp:cNvPr id="0" name=""/>
        <dsp:cNvSpPr/>
      </dsp:nvSpPr>
      <dsp:spPr>
        <a:xfrm rot="17700000">
          <a:off x="3369849" y="1451763"/>
          <a:ext cx="1366231" cy="504229"/>
        </a:xfrm>
        <a:prstGeom prst="leftArrow">
          <a:avLst>
            <a:gd name="adj1" fmla="val 60000"/>
            <a:gd name="adj2" fmla="val 50000"/>
          </a:avLst>
        </a:prstGeom>
        <a:solidFill>
          <a:srgbClr val="F2B8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B34B4-9420-4C69-80BF-9D924D41B49A}">
      <dsp:nvSpPr>
        <dsp:cNvPr id="0" name=""/>
        <dsp:cNvSpPr/>
      </dsp:nvSpPr>
      <dsp:spPr>
        <a:xfrm>
          <a:off x="3719090" y="354754"/>
          <a:ext cx="1245144" cy="1460020"/>
        </a:xfrm>
        <a:prstGeom prst="roundRect">
          <a:avLst>
            <a:gd name="adj" fmla="val 10000"/>
          </a:avLst>
        </a:prstGeom>
        <a:solidFill>
          <a:srgbClr val="5032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Enhance PC and Community-based Services</a:t>
          </a:r>
          <a:endParaRPr lang="en-US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5559" y="391223"/>
        <a:ext cx="1172206" cy="1387082"/>
      </dsp:txXfrm>
    </dsp:sp>
    <dsp:sp modelId="{4E428A8F-F09E-40CF-BB00-E369B7DC68E3}">
      <dsp:nvSpPr>
        <dsp:cNvPr id="0" name=""/>
        <dsp:cNvSpPr/>
      </dsp:nvSpPr>
      <dsp:spPr>
        <a:xfrm rot="20700000">
          <a:off x="4519063" y="2621759"/>
          <a:ext cx="1212807" cy="504229"/>
        </a:xfrm>
        <a:prstGeom prst="leftArrow">
          <a:avLst>
            <a:gd name="adj1" fmla="val 60000"/>
            <a:gd name="adj2" fmla="val 50000"/>
          </a:avLst>
        </a:prstGeom>
        <a:solidFill>
          <a:srgbClr val="F2B8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EE34A-35A8-418F-87BC-B098F70B5D4F}">
      <dsp:nvSpPr>
        <dsp:cNvPr id="0" name=""/>
        <dsp:cNvSpPr/>
      </dsp:nvSpPr>
      <dsp:spPr>
        <a:xfrm>
          <a:off x="5088636" y="2074732"/>
          <a:ext cx="1245144" cy="1284387"/>
        </a:xfrm>
        <a:prstGeom prst="roundRect">
          <a:avLst>
            <a:gd name="adj" fmla="val 10000"/>
          </a:avLst>
        </a:prstGeom>
        <a:solidFill>
          <a:srgbClr val="5032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Integrate BH and PC</a:t>
          </a:r>
          <a:endParaRPr lang="en-US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5105" y="2111201"/>
        <a:ext cx="1172206" cy="1211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31052-465E-4EC3-B728-9531D971306A}">
      <dsp:nvSpPr>
        <dsp:cNvPr id="0" name=""/>
        <dsp:cNvSpPr/>
      </dsp:nvSpPr>
      <dsp:spPr>
        <a:xfrm>
          <a:off x="110791" y="121306"/>
          <a:ext cx="1964639" cy="1178783"/>
        </a:xfrm>
        <a:prstGeom prst="rect">
          <a:avLst/>
        </a:prstGeom>
        <a:solidFill>
          <a:srgbClr val="503278"/>
        </a:solidFill>
        <a:ln w="12700" cap="flat" cmpd="sng" algn="ctr">
          <a:solidFill>
            <a:srgbClr val="503278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3.a.i:</a:t>
          </a:r>
          <a:r>
            <a:rPr lang="en-US" sz="1600" kern="1200" dirty="0" smtClean="0"/>
            <a:t> Integration of primary care services and behavioral health</a:t>
          </a:r>
          <a:endParaRPr lang="en-US" sz="1600" kern="1200" dirty="0"/>
        </a:p>
      </dsp:txBody>
      <dsp:txXfrm>
        <a:off x="110791" y="121306"/>
        <a:ext cx="1964639" cy="1178783"/>
      </dsp:txXfrm>
    </dsp:sp>
    <dsp:sp modelId="{E8760DA4-3BD9-49FC-B797-1D036D4FF2B7}">
      <dsp:nvSpPr>
        <dsp:cNvPr id="0" name=""/>
        <dsp:cNvSpPr/>
      </dsp:nvSpPr>
      <dsp:spPr>
        <a:xfrm>
          <a:off x="2271895" y="121306"/>
          <a:ext cx="1964639" cy="1178783"/>
        </a:xfrm>
        <a:prstGeom prst="rect">
          <a:avLst/>
        </a:prstGeom>
        <a:solidFill>
          <a:srgbClr val="F2B800"/>
        </a:solidFill>
        <a:ln w="12700" cap="flat" cmpd="sng" algn="ctr">
          <a:solidFill>
            <a:srgbClr val="503278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3.a.ii:</a:t>
          </a:r>
          <a:r>
            <a:rPr lang="en-US" sz="1600" kern="1200" dirty="0" smtClean="0">
              <a:solidFill>
                <a:schemeClr val="tx1"/>
              </a:solidFill>
            </a:rPr>
            <a:t> Behavioral health community crisis stabilization services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271895" y="121306"/>
        <a:ext cx="1964639" cy="1178783"/>
      </dsp:txXfrm>
    </dsp:sp>
    <dsp:sp modelId="{7CF46BFD-6C78-4464-A18C-BE5667E5F7BD}">
      <dsp:nvSpPr>
        <dsp:cNvPr id="0" name=""/>
        <dsp:cNvSpPr/>
      </dsp:nvSpPr>
      <dsp:spPr>
        <a:xfrm>
          <a:off x="4432998" y="121306"/>
          <a:ext cx="1964639" cy="1178783"/>
        </a:xfrm>
        <a:prstGeom prst="rect">
          <a:avLst/>
        </a:prstGeom>
        <a:solidFill>
          <a:srgbClr val="503278"/>
        </a:solidFill>
        <a:ln w="12700" cap="flat" cmpd="sng" algn="ctr">
          <a:solidFill>
            <a:srgbClr val="503278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3.d.ii: </a:t>
          </a:r>
          <a:r>
            <a:rPr lang="en-US" sz="1600" kern="1200" dirty="0" smtClean="0"/>
            <a:t>Expansion of asthma home-based self-management programs</a:t>
          </a:r>
          <a:endParaRPr lang="en-US" sz="1600" kern="1200" dirty="0"/>
        </a:p>
      </dsp:txBody>
      <dsp:txXfrm>
        <a:off x="4432998" y="121306"/>
        <a:ext cx="1964639" cy="1178783"/>
      </dsp:txXfrm>
    </dsp:sp>
    <dsp:sp modelId="{43330F60-0B76-4E3B-AB3E-4B160FAF687E}">
      <dsp:nvSpPr>
        <dsp:cNvPr id="0" name=""/>
        <dsp:cNvSpPr/>
      </dsp:nvSpPr>
      <dsp:spPr>
        <a:xfrm>
          <a:off x="6594101" y="121306"/>
          <a:ext cx="1964639" cy="1178783"/>
        </a:xfrm>
        <a:prstGeom prst="rect">
          <a:avLst/>
        </a:prstGeom>
        <a:solidFill>
          <a:srgbClr val="F2B800"/>
        </a:solidFill>
        <a:ln w="12700" cap="flat" cmpd="sng" algn="ctr">
          <a:solidFill>
            <a:srgbClr val="503278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3.d.iii: </a:t>
          </a:r>
          <a:r>
            <a:rPr lang="en-US" sz="1600" kern="1200" dirty="0" smtClean="0">
              <a:solidFill>
                <a:schemeClr val="tx1"/>
              </a:solidFill>
            </a:rPr>
            <a:t>Evidence based medicine guidelines for asthma treatment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594101" y="121306"/>
        <a:ext cx="1964639" cy="1178783"/>
      </dsp:txXfrm>
    </dsp:sp>
    <dsp:sp modelId="{5655F22A-8B9B-4D26-8695-AEF10ACE41A0}">
      <dsp:nvSpPr>
        <dsp:cNvPr id="0" name=""/>
        <dsp:cNvSpPr/>
      </dsp:nvSpPr>
      <dsp:spPr>
        <a:xfrm>
          <a:off x="8755204" y="121306"/>
          <a:ext cx="1964639" cy="1178783"/>
        </a:xfrm>
        <a:prstGeom prst="rect">
          <a:avLst/>
        </a:prstGeom>
        <a:solidFill>
          <a:srgbClr val="503278"/>
        </a:solidFill>
        <a:ln w="12700" cap="flat" cmpd="sng" algn="ctr">
          <a:solidFill>
            <a:srgbClr val="503278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3.f.i:</a:t>
          </a:r>
          <a:r>
            <a:rPr lang="en-US" sz="1600" kern="1200" dirty="0" smtClean="0"/>
            <a:t> Increase support programs for maternal &amp; child health</a:t>
          </a:r>
          <a:endParaRPr lang="en-US" sz="1600" kern="1200" dirty="0"/>
        </a:p>
      </dsp:txBody>
      <dsp:txXfrm>
        <a:off x="8755204" y="121306"/>
        <a:ext cx="1964639" cy="1178783"/>
      </dsp:txXfrm>
    </dsp:sp>
    <dsp:sp modelId="{C604AB62-3516-4C6B-A56F-9F9477788281}">
      <dsp:nvSpPr>
        <dsp:cNvPr id="0" name=""/>
        <dsp:cNvSpPr/>
      </dsp:nvSpPr>
      <dsp:spPr>
        <a:xfrm>
          <a:off x="2271895" y="1375504"/>
          <a:ext cx="1964639" cy="1178783"/>
        </a:xfrm>
        <a:prstGeom prst="rect">
          <a:avLst/>
        </a:prstGeom>
        <a:solidFill>
          <a:srgbClr val="503278"/>
        </a:solidFill>
        <a:ln w="12700" cap="flat" cmpd="sng" algn="ctr">
          <a:solidFill>
            <a:srgbClr val="503278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4.a.i: </a:t>
          </a:r>
          <a:r>
            <a:rPr lang="en-US" sz="1600" kern="1200" dirty="0" smtClean="0"/>
            <a:t>Promote mental, emotional, and behavioral well-being in communities</a:t>
          </a:r>
          <a:endParaRPr lang="en-US" sz="1600" kern="1200" dirty="0"/>
        </a:p>
      </dsp:txBody>
      <dsp:txXfrm>
        <a:off x="2271895" y="1375504"/>
        <a:ext cx="1964639" cy="1178783"/>
      </dsp:txXfrm>
    </dsp:sp>
    <dsp:sp modelId="{64F36435-CEB6-4B56-81BB-310308482362}">
      <dsp:nvSpPr>
        <dsp:cNvPr id="0" name=""/>
        <dsp:cNvSpPr/>
      </dsp:nvSpPr>
      <dsp:spPr>
        <a:xfrm>
          <a:off x="4432998" y="1375504"/>
          <a:ext cx="1964639" cy="1178783"/>
        </a:xfrm>
        <a:prstGeom prst="rect">
          <a:avLst/>
        </a:prstGeom>
        <a:solidFill>
          <a:srgbClr val="F2B800"/>
        </a:solidFill>
        <a:ln w="12700" cap="flat" cmpd="sng" algn="ctr">
          <a:solidFill>
            <a:srgbClr val="503278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4.a.iii: </a:t>
          </a:r>
          <a:r>
            <a:rPr lang="en-US" sz="1600" kern="1200" dirty="0" smtClean="0">
              <a:solidFill>
                <a:schemeClr val="tx1"/>
              </a:solidFill>
            </a:rPr>
            <a:t>Strengthen mental health and substance use infrastructure across systems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432998" y="1375504"/>
        <a:ext cx="1964639" cy="1178783"/>
      </dsp:txXfrm>
    </dsp:sp>
    <dsp:sp modelId="{C0434DA9-6045-45CC-8423-3796879C1C42}">
      <dsp:nvSpPr>
        <dsp:cNvPr id="0" name=""/>
        <dsp:cNvSpPr/>
      </dsp:nvSpPr>
      <dsp:spPr>
        <a:xfrm>
          <a:off x="6594101" y="1375504"/>
          <a:ext cx="1964639" cy="1178783"/>
        </a:xfrm>
        <a:prstGeom prst="rect">
          <a:avLst/>
        </a:prstGeom>
        <a:solidFill>
          <a:srgbClr val="503278"/>
        </a:solidFill>
        <a:ln w="12700" cap="flat" cmpd="sng" algn="ctr">
          <a:solidFill>
            <a:srgbClr val="503278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4.d.i:</a:t>
          </a:r>
          <a:r>
            <a:rPr lang="en-US" sz="1600" kern="1200" dirty="0" smtClean="0"/>
            <a:t> Reduce premature births</a:t>
          </a:r>
          <a:endParaRPr lang="en-US" sz="1600" kern="1200" dirty="0"/>
        </a:p>
      </dsp:txBody>
      <dsp:txXfrm>
        <a:off x="6594101" y="1375504"/>
        <a:ext cx="1964639" cy="1178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2D031-009D-9F49-A19F-6B6863EC1436}">
      <dsp:nvSpPr>
        <dsp:cNvPr id="0" name=""/>
        <dsp:cNvSpPr/>
      </dsp:nvSpPr>
      <dsp:spPr>
        <a:xfrm>
          <a:off x="2472152" y="-54760"/>
          <a:ext cx="1645921" cy="1645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032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Clinical Advisory Group (CAG) selects measures</a:t>
          </a:r>
          <a:endParaRPr lang="en-US" sz="1300" b="1" kern="1200" dirty="0"/>
        </a:p>
      </dsp:txBody>
      <dsp:txXfrm>
        <a:off x="2713192" y="186280"/>
        <a:ext cx="1163841" cy="1163841"/>
      </dsp:txXfrm>
    </dsp:sp>
    <dsp:sp modelId="{A45B1A27-91BC-F04A-BB47-E05DDA3B1B28}">
      <dsp:nvSpPr>
        <dsp:cNvPr id="0" name=""/>
        <dsp:cNvSpPr/>
      </dsp:nvSpPr>
      <dsp:spPr>
        <a:xfrm rot="2160000">
          <a:off x="4044844" y="1180776"/>
          <a:ext cx="349282" cy="518039"/>
        </a:xfrm>
        <a:prstGeom prst="rightArrow">
          <a:avLst>
            <a:gd name="adj1" fmla="val 60000"/>
            <a:gd name="adj2" fmla="val 50000"/>
          </a:avLst>
        </a:prstGeom>
        <a:solidFill>
          <a:srgbClr val="B69D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>
        <a:off x="4054850" y="1253588"/>
        <a:ext cx="244497" cy="310823"/>
      </dsp:txXfrm>
    </dsp:sp>
    <dsp:sp modelId="{15FAF389-BA6C-8741-B912-9F72D4E847A6}">
      <dsp:nvSpPr>
        <dsp:cNvPr id="0" name=""/>
        <dsp:cNvSpPr/>
      </dsp:nvSpPr>
      <dsp:spPr>
        <a:xfrm>
          <a:off x="4336892" y="1300052"/>
          <a:ext cx="1645921" cy="1645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OQPS reviews measures</a:t>
          </a:r>
          <a:endParaRPr lang="en-US" sz="1300" b="1" kern="1200" dirty="0"/>
        </a:p>
      </dsp:txBody>
      <dsp:txXfrm>
        <a:off x="4577932" y="1541092"/>
        <a:ext cx="1163841" cy="1163841"/>
      </dsp:txXfrm>
    </dsp:sp>
    <dsp:sp modelId="{7EC1AC5A-6D6A-814E-B8CB-7DD05BEA9132}">
      <dsp:nvSpPr>
        <dsp:cNvPr id="0" name=""/>
        <dsp:cNvSpPr/>
      </dsp:nvSpPr>
      <dsp:spPr>
        <a:xfrm rot="6480000">
          <a:off x="4632132" y="2950659"/>
          <a:ext cx="349282" cy="518039"/>
        </a:xfrm>
        <a:prstGeom prst="rightArrow">
          <a:avLst>
            <a:gd name="adj1" fmla="val 60000"/>
            <a:gd name="adj2" fmla="val 50000"/>
          </a:avLst>
        </a:prstGeom>
        <a:solidFill>
          <a:srgbClr val="B69D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 rot="10800000">
        <a:off x="4700715" y="3004439"/>
        <a:ext cx="244497" cy="310823"/>
      </dsp:txXfrm>
    </dsp:sp>
    <dsp:sp modelId="{7482A601-C3D3-5A40-8AAD-3B72A54A2966}">
      <dsp:nvSpPr>
        <dsp:cNvPr id="0" name=""/>
        <dsp:cNvSpPr/>
      </dsp:nvSpPr>
      <dsp:spPr>
        <a:xfrm>
          <a:off x="3624625" y="3492186"/>
          <a:ext cx="1645921" cy="1645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69D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VBP Workgroup sets measures</a:t>
          </a:r>
          <a:endParaRPr lang="en-US" sz="1300" b="1" kern="1200" dirty="0"/>
        </a:p>
      </dsp:txBody>
      <dsp:txXfrm>
        <a:off x="3865665" y="3733226"/>
        <a:ext cx="1163841" cy="1163841"/>
      </dsp:txXfrm>
    </dsp:sp>
    <dsp:sp modelId="{9379361E-2006-6A48-8272-A97081F3AAE8}">
      <dsp:nvSpPr>
        <dsp:cNvPr id="0" name=""/>
        <dsp:cNvSpPr/>
      </dsp:nvSpPr>
      <dsp:spPr>
        <a:xfrm rot="10800000">
          <a:off x="3130356" y="4056127"/>
          <a:ext cx="349282" cy="518039"/>
        </a:xfrm>
        <a:prstGeom prst="rightArrow">
          <a:avLst>
            <a:gd name="adj1" fmla="val 60000"/>
            <a:gd name="adj2" fmla="val 50000"/>
          </a:avLst>
        </a:prstGeom>
        <a:solidFill>
          <a:srgbClr val="B69D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 rot="10800000">
        <a:off x="3235141" y="4159735"/>
        <a:ext cx="244497" cy="310823"/>
      </dsp:txXfrm>
    </dsp:sp>
    <dsp:sp modelId="{549F0FD1-716A-E84B-AD13-E6A634ED616F}">
      <dsp:nvSpPr>
        <dsp:cNvPr id="0" name=""/>
        <dsp:cNvSpPr/>
      </dsp:nvSpPr>
      <dsp:spPr>
        <a:xfrm>
          <a:off x="1319679" y="3492186"/>
          <a:ext cx="1645921" cy="1645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B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Start of measurement</a:t>
          </a:r>
          <a:endParaRPr lang="en-US" sz="1300" b="1" kern="1200" dirty="0"/>
        </a:p>
      </dsp:txBody>
      <dsp:txXfrm>
        <a:off x="1560719" y="3733226"/>
        <a:ext cx="1163841" cy="1163841"/>
      </dsp:txXfrm>
    </dsp:sp>
    <dsp:sp modelId="{7D10D6AF-6215-6D46-8250-9A6D03160A98}">
      <dsp:nvSpPr>
        <dsp:cNvPr id="0" name=""/>
        <dsp:cNvSpPr/>
      </dsp:nvSpPr>
      <dsp:spPr>
        <a:xfrm rot="15120000">
          <a:off x="1614919" y="2969462"/>
          <a:ext cx="349282" cy="518039"/>
        </a:xfrm>
        <a:prstGeom prst="rightArrow">
          <a:avLst>
            <a:gd name="adj1" fmla="val 60000"/>
            <a:gd name="adj2" fmla="val 50000"/>
          </a:avLst>
        </a:prstGeom>
        <a:solidFill>
          <a:srgbClr val="B69D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 rot="10800000">
        <a:off x="1683502" y="3122898"/>
        <a:ext cx="244497" cy="310823"/>
      </dsp:txXfrm>
    </dsp:sp>
    <dsp:sp modelId="{95551768-A370-994B-BEE6-CBCC070E136C}">
      <dsp:nvSpPr>
        <dsp:cNvPr id="0" name=""/>
        <dsp:cNvSpPr/>
      </dsp:nvSpPr>
      <dsp:spPr>
        <a:xfrm>
          <a:off x="607411" y="1300052"/>
          <a:ext cx="1645921" cy="1645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69D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End of year: evaluation results reported back to CAG</a:t>
          </a:r>
          <a:endParaRPr lang="en-US" sz="1300" b="1" kern="1200" dirty="0"/>
        </a:p>
      </dsp:txBody>
      <dsp:txXfrm>
        <a:off x="848451" y="1541092"/>
        <a:ext cx="1163841" cy="1163841"/>
      </dsp:txXfrm>
    </dsp:sp>
    <dsp:sp modelId="{9F0794D4-7138-6F4E-A175-EC2DC4ECC30B}">
      <dsp:nvSpPr>
        <dsp:cNvPr id="0" name=""/>
        <dsp:cNvSpPr/>
      </dsp:nvSpPr>
      <dsp:spPr>
        <a:xfrm rot="19440000">
          <a:off x="2180103" y="1192397"/>
          <a:ext cx="349282" cy="518039"/>
        </a:xfrm>
        <a:prstGeom prst="rightArrow">
          <a:avLst>
            <a:gd name="adj1" fmla="val 60000"/>
            <a:gd name="adj2" fmla="val 50000"/>
          </a:avLst>
        </a:prstGeom>
        <a:solidFill>
          <a:srgbClr val="B69D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>
        <a:off x="2190109" y="1326801"/>
        <a:ext cx="244497" cy="310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96AB2-63B3-4E11-A9B3-55008BF0A182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6ABBB-0BF1-470F-9231-9B43F83014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4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AA696-521A-45F4-B8FE-F17A8235C325}" type="datetimeFigureOut">
              <a:rPr lang="en-US" smtClean="0"/>
              <a:t>10/18/2016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4C8C-E9A7-4BE4-9A46-7FDEF41F3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5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4C8C-E9A7-4BE4-9A46-7FDEF41F34D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95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 smtClean="0"/>
              <a:t>Accessed May 27, 2016.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FFB26-B80D-4A16-B994-B352F821DBC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19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FFB26-B80D-4A16-B994-B352F821DBC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45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</a:t>
            </a:r>
            <a:r>
              <a:rPr lang="en-US" sz="2000" dirty="0" smtClean="0"/>
              <a:t>VBP Bootcamp Series Session 1</a:t>
            </a:r>
            <a:r>
              <a:rPr lang="en-US" sz="2000" baseline="0" dirty="0" smtClean="0"/>
              <a:t> - </a:t>
            </a:r>
            <a:r>
              <a:rPr lang="en-US" sz="1200" dirty="0" smtClean="0"/>
              <a:t>Region 1: Capital Region, Mid-Hudson, Southern Tier. June 2016.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3418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</a:t>
            </a:r>
            <a:r>
              <a:rPr lang="en-US" baseline="0" dirty="0" smtClean="0"/>
              <a:t> Care Compass CBOs Final 20160914(f).pptx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/>
          <a:lstStyle/>
          <a:p>
            <a:fld id="{8592E723-F28B-403D-A8B9-069F86F64F0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93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Accessed June 20, 2016.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E723-F28B-403D-A8B9-069F86F64F0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07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E723-F28B-403D-A8B9-069F86F64F0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18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E723-F28B-403D-A8B9-069F86F64F0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02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Kate and Dr. Alicandro if they want to look</a:t>
            </a:r>
            <a:r>
              <a:rPr lang="en-US" baseline="0" dirty="0" smtClean="0"/>
              <a:t> at the list and inform us if there are any changes they want to make by EOD tomorrow – want to get the invite out.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Do we want only one person per organization? (Kate previously suggested this) – mention that we may be inviting multiple people per organization, but requesting that only one person attend these meetings. Figure amongst the group who will attend.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Looking for more pediatric payer side (Amanda f/u with Lana, Jeanne, Kate for names they mentioned during the call)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 the invite, mention expectations and goals (expect individuals to participate in-person and do work in between meetings)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E723-F28B-403D-A8B9-069F86F64F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35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if they have</a:t>
            </a:r>
            <a:r>
              <a:rPr lang="en-US" baseline="0" dirty="0" smtClean="0"/>
              <a:t> email addresses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E723-F28B-403D-A8B9-069F86F64F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65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FFB26-B80D-4A16-B994-B352F821DBC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7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4C8C-E9A7-4BE4-9A46-7FDEF41F34D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10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Accessed May 27, 2016.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E723-F28B-403D-A8B9-069F86F64F0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09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FFB26-B80D-4A16-B994-B352F821DBC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6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20160919_Draft - NYSRA Annual Summit Presentation(f2).pptx</a:t>
            </a:r>
          </a:p>
          <a:p>
            <a:endParaRPr lang="en-US" dirty="0" smtClean="0"/>
          </a:p>
          <a:p>
            <a:r>
              <a:rPr lang="en-US" dirty="0" smtClean="0"/>
              <a:t>HW: Confirmed.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4C8C-E9A7-4BE4-9A46-7FDEF41F34D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7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Care Compass CBOs Final 20160914(f).pptx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4C8C-E9A7-4BE4-9A46-7FDEF41F34D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82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</a:t>
            </a:r>
            <a:r>
              <a:rPr lang="en-US" baseline="0" dirty="0" smtClean="0"/>
              <a:t> Care Compass CBOs Final 20160914(f).pptx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4C8C-E9A7-4BE4-9A46-7FDEF41F34D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7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Accessed 9 May 2016.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E723-F28B-403D-A8B9-069F86F64F0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16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DC6FA8-79E7-4A99-8BA2-85990F12E1D2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88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40D75-D256-4D6E-977D-6CB9E16964A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9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20160919_Draft - NYSRA Annual Summit Presentation(f2).pptx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HW: Confirmed.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4C8C-E9A7-4BE4-9A46-7FDEF41F34D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9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88" y="6365721"/>
            <a:ext cx="19542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662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64E7F1-F6F5-46D6-B964-384B1580F996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68EE8-2548-4B81-96CA-2A79AF6555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88" y="6365721"/>
            <a:ext cx="19542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86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CE1C3A-41A6-4A8F-A572-CC798E77A688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68EE8-2548-4B81-96CA-2A79AF6555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88" y="6365721"/>
            <a:ext cx="19542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50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670940"/>
            <a:ext cx="12192000" cy="119860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545570"/>
            <a:ext cx="12192000" cy="125370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5" y="177110"/>
            <a:ext cx="4370762" cy="746047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7224" y="1828800"/>
            <a:ext cx="9439275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57225" y="2566988"/>
            <a:ext cx="9439274" cy="149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6F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Insert subtitle(s) here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08545" y="6096814"/>
            <a:ext cx="2075688" cy="420624"/>
          </a:xfrm>
          <a:prstGeom prst="rect">
            <a:avLst/>
          </a:prstGeom>
        </p:spPr>
        <p:txBody>
          <a:bodyPr tIns="0" bIns="0" anchor="t"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May 20, 2016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7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73192"/>
            <a:ext cx="10515600" cy="1052434"/>
          </a:xfrm>
        </p:spPr>
        <p:txBody>
          <a:bodyPr>
            <a:normAutofit/>
          </a:bodyPr>
          <a:lstStyle>
            <a:lvl1pPr>
              <a:defRPr sz="3400"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6352627"/>
            <a:ext cx="1954776" cy="439658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9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6352627"/>
            <a:ext cx="1954776" cy="43965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6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56860"/>
            <a:ext cx="10515600" cy="1168765"/>
          </a:xfrm>
        </p:spPr>
        <p:txBody>
          <a:bodyPr>
            <a:normAutofit/>
          </a:bodyPr>
          <a:lstStyle>
            <a:lvl1pPr>
              <a:defRPr sz="3400"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6352627"/>
            <a:ext cx="1954776" cy="43965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85817"/>
            <a:ext cx="10515600" cy="1004539"/>
          </a:xfrm>
        </p:spPr>
        <p:txBody>
          <a:bodyPr>
            <a:normAutofit/>
          </a:bodyPr>
          <a:lstStyle>
            <a:lvl1pPr>
              <a:defRPr sz="3400"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level\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6352627"/>
            <a:ext cx="1954776" cy="43965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8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6352627"/>
            <a:ext cx="1954776" cy="43965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16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6352627"/>
            <a:ext cx="1954776" cy="43965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2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816864"/>
            <a:ext cx="3932237" cy="1240535"/>
          </a:xfrm>
        </p:spPr>
        <p:txBody>
          <a:bodyPr anchor="b"/>
          <a:lstStyle>
            <a:lvl1pPr>
              <a:defRPr sz="3200">
                <a:solidFill>
                  <a:srgbClr val="503278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816865"/>
            <a:ext cx="6172200" cy="504418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6352627"/>
            <a:ext cx="1954776" cy="43965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5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88" y="6365721"/>
            <a:ext cx="19542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0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01836"/>
            <a:ext cx="3932237" cy="135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503278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01837"/>
            <a:ext cx="6172200" cy="5159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6352627"/>
            <a:ext cx="1954776" cy="43965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9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670940"/>
            <a:ext cx="12192000" cy="119860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545570"/>
            <a:ext cx="12192000" cy="125370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46" y="6338276"/>
            <a:ext cx="1729442" cy="44028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1911" y="982076"/>
            <a:ext cx="7045325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en-US" dirty="0" smtClean="0"/>
              <a:t>Contact Person Information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11911" y="1905000"/>
            <a:ext cx="2887193" cy="47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Contact Us: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1911" y="2406183"/>
            <a:ext cx="3132137" cy="768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503278"/>
                </a:solidFill>
              </a:defRPr>
            </a:lvl1pPr>
          </a:lstStyle>
          <a:p>
            <a:pPr lvl="0"/>
            <a:r>
              <a:rPr lang="en-US" dirty="0" smtClean="0"/>
              <a:t>Email Address(</a:t>
            </a:r>
            <a:r>
              <a:rPr lang="en-US" dirty="0" err="1" smtClean="0"/>
              <a:t>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4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9C487-D2C4-446D-B2E6-1918B57AC7A7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68EE8-2548-4B81-96CA-2A79AF6555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670940"/>
            <a:ext cx="12192000" cy="119860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545570"/>
            <a:ext cx="12192000" cy="125370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46" y="6338276"/>
            <a:ext cx="1729442" cy="44028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6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88" y="6365721"/>
            <a:ext cx="19542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25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620792"/>
            <a:ext cx="10515600" cy="1052434"/>
          </a:xfrm>
        </p:spPr>
        <p:txBody>
          <a:bodyPr>
            <a:normAutofit/>
          </a:bodyPr>
          <a:lstStyle>
            <a:lvl1pPr>
              <a:defRPr sz="3400"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6352627"/>
            <a:ext cx="1954776" cy="439658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0438544" y="150268"/>
            <a:ext cx="1571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CE9ADF6-6342-443D-8A6E-6608A8547094}" type="slidenum">
              <a:rPr lang="en-US" sz="1600" smtClean="0">
                <a:solidFill>
                  <a:schemeClr val="bg1"/>
                </a:solidFill>
              </a:rPr>
              <a:pPr algn="r"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73192"/>
            <a:ext cx="10515600" cy="1052434"/>
          </a:xfrm>
        </p:spPr>
        <p:txBody>
          <a:bodyPr>
            <a:normAutofit/>
          </a:bodyPr>
          <a:lstStyle>
            <a:lvl1pPr>
              <a:defRPr sz="3400"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9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6352627"/>
            <a:ext cx="1954776" cy="43965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070848" y="155579"/>
            <a:ext cx="3121152" cy="3905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Insert Slide Number Here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70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73192"/>
            <a:ext cx="10515600" cy="1052434"/>
          </a:xfrm>
        </p:spPr>
        <p:txBody>
          <a:bodyPr/>
          <a:lstStyle>
            <a:lvl1pPr>
              <a:defRPr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40058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6352627"/>
            <a:ext cx="1954776" cy="43965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231775" y="155575"/>
            <a:ext cx="3806825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Put Date Here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070848" y="155575"/>
            <a:ext cx="3121152" cy="3905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Insert Slide Number Here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438544" y="150268"/>
            <a:ext cx="1571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CE9ADF6-6342-443D-8A6E-6608A8547094}" type="slidenum">
              <a:rPr lang="en-US" sz="1600" smtClean="0">
                <a:solidFill>
                  <a:schemeClr val="bg1"/>
                </a:solidFill>
              </a:rPr>
              <a:pPr algn="r"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73192"/>
            <a:ext cx="10515600" cy="1052434"/>
          </a:xfrm>
        </p:spPr>
        <p:txBody>
          <a:bodyPr/>
          <a:lstStyle>
            <a:lvl1pPr>
              <a:defRPr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40058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B8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1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6352627"/>
            <a:ext cx="1954776" cy="43965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31780" y="155581"/>
            <a:ext cx="3806825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070848" y="155581"/>
            <a:ext cx="3121152" cy="3905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Insert Slide Number Here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231774" y="155227"/>
            <a:ext cx="3806825" cy="3905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June 30, 2015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438544" y="150268"/>
            <a:ext cx="1571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CE9ADF6-6342-443D-8A6E-6608A8547094}" type="slidenum">
              <a:rPr lang="en-US" sz="1600" smtClean="0">
                <a:solidFill>
                  <a:schemeClr val="bg1"/>
                </a:solidFill>
              </a:rPr>
              <a:pPr algn="r"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56860"/>
            <a:ext cx="10515600" cy="1168765"/>
          </a:xfrm>
        </p:spPr>
        <p:txBody>
          <a:bodyPr/>
          <a:lstStyle>
            <a:lvl1pPr>
              <a:defRPr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B8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6352627"/>
            <a:ext cx="1954776" cy="439658"/>
          </a:xfrm>
          <a:prstGeom prst="rect">
            <a:avLst/>
          </a:prstGeom>
        </p:spPr>
      </p:pic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231775" y="155575"/>
            <a:ext cx="3806825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Put Date Here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070848" y="155575"/>
            <a:ext cx="3121152" cy="3905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Insert Slide Number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55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56860"/>
            <a:ext cx="10515600" cy="1168765"/>
          </a:xfrm>
        </p:spPr>
        <p:txBody>
          <a:bodyPr/>
          <a:lstStyle>
            <a:lvl1pPr>
              <a:defRPr b="0">
                <a:solidFill>
                  <a:srgbClr val="503278"/>
                </a:solidFill>
                <a:latin typeface="+mj-lt"/>
              </a:defRPr>
            </a:lvl1pPr>
          </a:lstStyle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Text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B8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6352627"/>
            <a:ext cx="1954776" cy="439658"/>
          </a:xfrm>
          <a:prstGeom prst="rect">
            <a:avLst/>
          </a:prstGeom>
        </p:spPr>
      </p:pic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231775" y="155575"/>
            <a:ext cx="3806825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Put Date Here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070848" y="155575"/>
            <a:ext cx="3121152" cy="3905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Insert Slide Number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EF91CF-ED42-4244-A4D3-5A4C8549F0BF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68EE8-2548-4B81-96CA-2A79AF6555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88" y="6365721"/>
            <a:ext cx="19542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59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84A00-ACB6-48E4-9157-62BA56D3E268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68EE8-2548-4B81-96CA-2A79AF6555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88" y="6365721"/>
            <a:ext cx="19542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AB5264-9690-49CD-8FAC-017FC00CB7A5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68EE8-2548-4B81-96CA-2A79AF6555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88" y="6365721"/>
            <a:ext cx="19542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3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4B4D5-11D6-4F75-98DC-EA4A55F18F8B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68EE8-2548-4B81-96CA-2A79AF6555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88" y="6365721"/>
            <a:ext cx="19542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8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2914DB-DE15-4635-B663-B963A30361EB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68EE8-2548-4B81-96CA-2A79AF6555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88" y="6365721"/>
            <a:ext cx="19542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1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48FCBF-5C83-48A0-ACC4-E7764D9EDE8E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68EE8-2548-4B81-96CA-2A79AF6555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88" y="6365721"/>
            <a:ext cx="19542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3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349F27-43AF-4B14-80FB-418E2E3CB123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68EE8-2548-4B81-96CA-2A79AF6555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B8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88" y="6365721"/>
            <a:ext cx="19542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9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75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554731" y="14290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768EE8-2548-4B81-96CA-2A79AF6555F1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9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4" r:id="rId11"/>
    <p:sldLayoutId id="2147483678" r:id="rId12"/>
    <p:sldLayoutId id="2147483679" r:id="rId13"/>
    <p:sldLayoutId id="2147483681" r:id="rId14"/>
    <p:sldLayoutId id="2147483683" r:id="rId15"/>
    <p:sldLayoutId id="2147483685" r:id="rId16"/>
    <p:sldLayoutId id="2147483686" r:id="rId17"/>
    <p:sldLayoutId id="2147483687" r:id="rId1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4X7og_56XM&amp;feature=youtu.b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ny.gov/health_care/medicaid/redesign/dsrip/vbp_library/index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alicandro@ipro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5" Type="http://schemas.openxmlformats.org/officeDocument/2006/relationships/hyperlink" Target="mailto:lana.earle@health.ny.gov" TargetMode="External"/><Relationship Id="rId4" Type="http://schemas.openxmlformats.org/officeDocument/2006/relationships/hyperlink" Target="mailto:kbreslin@scaany.or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ny.gov/health_care/medicaid/redesign/dsrip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jpeg"/><Relationship Id="rId4" Type="http://schemas.openxmlformats.org/officeDocument/2006/relationships/hyperlink" Target="mailto:dsrip@health.ny.g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70940"/>
            <a:ext cx="12192000" cy="119860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545570"/>
            <a:ext cx="12192000" cy="125370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" y="6057900"/>
            <a:ext cx="230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19, 2016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017" y="1452142"/>
            <a:ext cx="109048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for a Value-Based Payment Strategy for Children’s Health Care in New York</a:t>
            </a:r>
            <a:endParaRPr lang="en-US" sz="3200" b="1" dirty="0" smtClean="0">
              <a:solidFill>
                <a:srgbClr val="503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503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503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503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solidFill>
                <a:srgbClr val="503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503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5" y="177110"/>
            <a:ext cx="4370762" cy="746047"/>
          </a:xfrm>
          <a:prstGeom prst="rect">
            <a:avLst/>
          </a:prstGeom>
        </p:spPr>
      </p:pic>
      <p:sp>
        <p:nvSpPr>
          <p:cNvPr id="9" name="Text Placeholder 7"/>
          <p:cNvSpPr txBox="1">
            <a:spLocks/>
          </p:cNvSpPr>
          <p:nvPr/>
        </p:nvSpPr>
        <p:spPr>
          <a:xfrm>
            <a:off x="432017" y="2963461"/>
            <a:ext cx="6169199" cy="25043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 smtClean="0"/>
          </a:p>
          <a:p>
            <a:endParaRPr lang="en-US" sz="2000" b="1" dirty="0" smtClean="0"/>
          </a:p>
          <a:p>
            <a:pPr marL="0" indent="0">
              <a:buNone/>
            </a:pPr>
            <a:r>
              <a:rPr lang="en-CA" altLang="en-US" sz="2000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Douglas Fish, MD</a:t>
            </a:r>
            <a:r>
              <a:rPr lang="en-US" altLang="en-US" sz="2000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Director</a:t>
            </a:r>
            <a:br>
              <a:rPr lang="en-US" altLang="en-US" sz="2000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Program Development and Management</a:t>
            </a:r>
            <a:r>
              <a:rPr lang="en-US" altLang="en-US" sz="2000" dirty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Health Insurance Programs, NYSDOH</a:t>
            </a:r>
            <a:endParaRPr lang="en-CA" altLang="en-US" sz="2000" dirty="0" smtClean="0">
              <a:solidFill>
                <a:srgbClr val="503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49871" y="166709"/>
            <a:ext cx="519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DSRIP </a:t>
            </a:r>
            <a:r>
              <a:rPr lang="en-US" b="1" dirty="0"/>
              <a:t>Program </a:t>
            </a:r>
            <a:r>
              <a:rPr lang="en-US" b="1" dirty="0" smtClean="0"/>
              <a:t>and Children’s Healthcare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30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October 2016</a:t>
            </a:r>
            <a:endParaRPr lang="en-CA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86388933"/>
              </p:ext>
            </p:extLst>
          </p:nvPr>
        </p:nvGraphicFramePr>
        <p:xfrm>
          <a:off x="680682" y="3844005"/>
          <a:ext cx="10830636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" y="6492240"/>
            <a:ext cx="546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Source: New York State DSRIP Project Toolkit. NYSDOH DSRIP Website.</a:t>
            </a:r>
            <a:endParaRPr lang="en-US" sz="1050" i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0682" y="870792"/>
            <a:ext cx="11670792" cy="692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5032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PPS DSRIP Projects that Impact Children’s Healthcare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517175" y="1657131"/>
            <a:ext cx="9157649" cy="2068941"/>
            <a:chOff x="814136" y="4504854"/>
            <a:chExt cx="9157649" cy="2068941"/>
          </a:xfrm>
        </p:grpSpPr>
        <p:sp>
          <p:nvSpPr>
            <p:cNvPr id="10" name="Rounded Rectangle 9"/>
            <p:cNvSpPr/>
            <p:nvPr/>
          </p:nvSpPr>
          <p:spPr>
            <a:xfrm>
              <a:off x="814136" y="4504854"/>
              <a:ext cx="9157649" cy="2068941"/>
            </a:xfrm>
            <a:prstGeom prst="roundRect">
              <a:avLst/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b="1" dirty="0" smtClean="0">
                  <a:solidFill>
                    <a:srgbClr val="503278"/>
                  </a:solidFill>
                </a:rPr>
                <a:t>DSRIP Project Organization</a:t>
              </a:r>
              <a:endParaRPr lang="en-US" sz="2400" b="1" dirty="0">
                <a:solidFill>
                  <a:srgbClr val="503278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166793" y="5787716"/>
              <a:ext cx="2445831" cy="61763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Domain 2:</a:t>
              </a:r>
            </a:p>
            <a:p>
              <a:pPr algn="ctr"/>
              <a:r>
                <a:rPr lang="en-US" sz="1600" dirty="0" smtClean="0"/>
                <a:t>System Transformation</a:t>
              </a:r>
              <a:endParaRPr lang="en-US" sz="16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175196" y="5787716"/>
              <a:ext cx="2445831" cy="61763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Domain 4:</a:t>
              </a:r>
            </a:p>
            <a:p>
              <a:pPr algn="ctr"/>
              <a:r>
                <a:rPr lang="en-US" sz="1600" dirty="0" smtClean="0"/>
                <a:t>Population Health</a:t>
              </a:r>
              <a:endParaRPr lang="en-US" sz="16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70994" y="5787716"/>
              <a:ext cx="2445831" cy="61763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Domain 3:</a:t>
              </a:r>
            </a:p>
            <a:p>
              <a:pPr algn="ctr"/>
              <a:r>
                <a:rPr lang="en-US" sz="1600" dirty="0" smtClean="0"/>
                <a:t>Clinical Improvement</a:t>
              </a:r>
              <a:endParaRPr lang="en-US" sz="16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166792" y="5095218"/>
              <a:ext cx="8454233" cy="61763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Domain 1:</a:t>
              </a:r>
            </a:p>
            <a:p>
              <a:pPr algn="ctr"/>
              <a:r>
                <a:rPr lang="en-US" sz="1600" dirty="0" smtClean="0"/>
                <a:t>Organizational Components</a:t>
              </a:r>
              <a:endParaRPr lang="en-US" sz="1600" dirty="0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287324" y="5642666"/>
              <a:ext cx="204768" cy="215236"/>
            </a:xfrm>
            <a:prstGeom prst="downArrow">
              <a:avLst/>
            </a:prstGeom>
            <a:solidFill>
              <a:srgbClr val="5A336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5229434" y="5652023"/>
              <a:ext cx="204768" cy="215236"/>
            </a:xfrm>
            <a:prstGeom prst="downArrow">
              <a:avLst/>
            </a:prstGeom>
            <a:solidFill>
              <a:srgbClr val="5A336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8193343" y="5647346"/>
              <a:ext cx="204768" cy="215236"/>
            </a:xfrm>
            <a:prstGeom prst="downArrow">
              <a:avLst/>
            </a:prstGeom>
            <a:solidFill>
              <a:srgbClr val="5A336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Down Arrow 17"/>
          <p:cNvSpPr/>
          <p:nvPr/>
        </p:nvSpPr>
        <p:spPr>
          <a:xfrm>
            <a:off x="5891231" y="3674809"/>
            <a:ext cx="204768" cy="215236"/>
          </a:xfrm>
          <a:prstGeom prst="downArrow">
            <a:avLst/>
          </a:prstGeom>
          <a:solidFill>
            <a:srgbClr val="5A336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DSRIP Health Outcomes for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DSRIP’s healthcare transformation will likely have the greatest effect on children in Medicaid, as avoiding poor health outcomes throughout childhood will lead to a lifetime of </a:t>
            </a:r>
            <a:r>
              <a:rPr lang="en-US" altLang="en-US" sz="2000" dirty="0" smtClean="0"/>
              <a:t>improved health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r>
              <a:rPr lang="en-US" altLang="en-US" sz="2000" dirty="0"/>
              <a:t>The move from hospital-based care to home </a:t>
            </a:r>
            <a:r>
              <a:rPr lang="en-US" altLang="en-US" sz="2000" dirty="0" smtClean="0"/>
              <a:t>and </a:t>
            </a:r>
            <a:r>
              <a:rPr lang="en-US" altLang="en-US" sz="2000" dirty="0"/>
              <a:t>community-based care </a:t>
            </a:r>
            <a:r>
              <a:rPr lang="en-US" altLang="en-US" sz="2000" dirty="0" smtClean="0"/>
              <a:t>will have </a:t>
            </a:r>
            <a:r>
              <a:rPr lang="en-US" altLang="en-US" sz="2000" dirty="0"/>
              <a:t>a </a:t>
            </a:r>
            <a:r>
              <a:rPr lang="en-US" altLang="en-US" sz="2000" dirty="0" smtClean="0"/>
              <a:t>noticeable </a:t>
            </a:r>
            <a:r>
              <a:rPr lang="en-US" altLang="en-US" sz="2000" dirty="0"/>
              <a:t>effect on this population by avoiding unnecessary hospitalizations and ER visits </a:t>
            </a:r>
            <a:r>
              <a:rPr lang="en-US" altLang="en-US" sz="2000" b="1" i="1" dirty="0"/>
              <a:t>throughout childhood and into adulthood</a:t>
            </a:r>
            <a:br>
              <a:rPr lang="en-US" altLang="en-US" sz="2000" b="1" i="1" dirty="0"/>
            </a:br>
            <a:endParaRPr lang="en-US" altLang="en-US" sz="2000" b="1" i="1" dirty="0"/>
          </a:p>
          <a:p>
            <a:r>
              <a:rPr lang="en-US" altLang="en-US" sz="2000" dirty="0"/>
              <a:t>Unnecessary hospitalizations will be reduced by DSRIP programs that emphasize proactive management of high risk children through early detection</a:t>
            </a:r>
            <a:br>
              <a:rPr lang="en-US" altLang="en-US" sz="2000" dirty="0"/>
            </a:br>
            <a:endParaRPr lang="en-US" altLang="en-US" sz="2000" dirty="0"/>
          </a:p>
          <a:p>
            <a:r>
              <a:rPr lang="en-US" altLang="en-US" sz="2000" dirty="0"/>
              <a:t>The progression from </a:t>
            </a:r>
            <a:r>
              <a:rPr lang="en-US" altLang="en-US" sz="2000" dirty="0" smtClean="0"/>
              <a:t>healthcare </a:t>
            </a:r>
            <a:r>
              <a:rPr lang="en-US" altLang="en-US" sz="2000" dirty="0"/>
              <a:t>and behavioral health silos to integrated delivery systems will give children access to a higher performing continuum of care and integrated behavioral health benefits within their respective PPS networks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October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99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October 2016</a:t>
            </a:r>
            <a:endParaRPr lang="en-CA" dirty="0"/>
          </a:p>
        </p:txBody>
      </p:sp>
      <p:sp>
        <p:nvSpPr>
          <p:cNvPr id="8" name="Oval 7"/>
          <p:cNvSpPr/>
          <p:nvPr/>
        </p:nvSpPr>
        <p:spPr>
          <a:xfrm>
            <a:off x="4135326" y="1815464"/>
            <a:ext cx="3782291" cy="3782291"/>
          </a:xfrm>
          <a:prstGeom prst="ellipse">
            <a:avLst/>
          </a:prstGeom>
          <a:gradFill flip="none" rotWithShape="1">
            <a:gsLst>
              <a:gs pos="0">
                <a:srgbClr val="503278">
                  <a:tint val="66000"/>
                  <a:satMod val="160000"/>
                </a:srgbClr>
              </a:gs>
              <a:gs pos="50000">
                <a:srgbClr val="503278">
                  <a:tint val="44500"/>
                  <a:satMod val="160000"/>
                </a:srgbClr>
              </a:gs>
              <a:gs pos="100000">
                <a:srgbClr val="50327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5032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96485" y="3706608"/>
            <a:ext cx="1725305" cy="1725305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735526" y="3706608"/>
            <a:ext cx="1725305" cy="1725305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61427" y="5023768"/>
            <a:ext cx="2873899" cy="641043"/>
          </a:xfrm>
          <a:prstGeom prst="rect">
            <a:avLst/>
          </a:prstGeom>
          <a:solidFill>
            <a:srgbClr val="50327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Projects highly relevant to children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65512" y="1842984"/>
            <a:ext cx="2873899" cy="641044"/>
          </a:xfrm>
          <a:prstGeom prst="rect">
            <a:avLst/>
          </a:prstGeom>
          <a:solidFill>
            <a:srgbClr val="50327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DSRIP Projects</a:t>
            </a: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2698377" y="4500906"/>
            <a:ext cx="2679578" cy="522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0" idx="0"/>
          </p:cNvCxnSpPr>
          <p:nvPr/>
        </p:nvCxnSpPr>
        <p:spPr>
          <a:xfrm flipH="1" flipV="1">
            <a:off x="6684793" y="4500906"/>
            <a:ext cx="2822172" cy="5192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>
            <a:off x="2702462" y="2484028"/>
            <a:ext cx="1549444" cy="556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9" idx="2"/>
          </p:cNvCxnSpPr>
          <p:nvPr/>
        </p:nvCxnSpPr>
        <p:spPr>
          <a:xfrm flipH="1">
            <a:off x="6024745" y="2484028"/>
            <a:ext cx="3482221" cy="888543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382965" y="6036502"/>
            <a:ext cx="7403592" cy="5392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For projects in the overlapping area,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i="1" dirty="0" smtClean="0">
                <a:solidFill>
                  <a:schemeClr val="tx1"/>
                </a:solidFill>
              </a:rPr>
              <a:t>hildren’s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i="1" dirty="0" smtClean="0">
                <a:solidFill>
                  <a:schemeClr val="tx1"/>
                </a:solidFill>
              </a:rPr>
              <a:t>ental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i="1" dirty="0" smtClean="0">
                <a:solidFill>
                  <a:schemeClr val="tx1"/>
                </a:solidFill>
              </a:rPr>
              <a:t>ealth providers are the most valuable providers to PPS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 rot="5400000">
            <a:off x="5863200" y="3302352"/>
            <a:ext cx="323090" cy="519366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8070016" y="1842984"/>
            <a:ext cx="2873899" cy="641044"/>
          </a:xfrm>
          <a:prstGeom prst="rect">
            <a:avLst/>
          </a:prstGeom>
          <a:solidFill>
            <a:srgbClr val="50327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Children’s mental health project opportunities 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8070015" y="5020138"/>
            <a:ext cx="2873899" cy="641044"/>
          </a:xfrm>
          <a:prstGeom prst="rect">
            <a:avLst/>
          </a:prstGeom>
          <a:solidFill>
            <a:srgbClr val="50327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Projects related to Mental Health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841248" y="658368"/>
            <a:ext cx="11171830" cy="692649"/>
          </a:xfrm>
        </p:spPr>
        <p:txBody>
          <a:bodyPr>
            <a:noAutofit/>
          </a:bodyPr>
          <a:lstStyle/>
          <a:p>
            <a:r>
              <a:rPr lang="en-US" sz="4100" dirty="0" smtClean="0"/>
              <a:t>Opportunities for Children’s Mental Health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21792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" name="Content Placeholder 2"/>
          <p:cNvSpPr>
            <a:spLocks noGrp="1"/>
          </p:cNvSpPr>
          <p:nvPr>
            <p:ph idx="1"/>
          </p:nvPr>
        </p:nvSpPr>
        <p:spPr bwMode="auto">
          <a:xfrm>
            <a:off x="825129" y="1214298"/>
            <a:ext cx="11120437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Below is just a small sample of some of the metrics on which the PPSs will be measured.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Children’s Health Providers will be vital to ensuring these metrics are met: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41248" y="658368"/>
            <a:ext cx="10515600" cy="58209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100" dirty="0" smtClean="0"/>
              <a:t>Children’s Health and DSRIP – Metrics</a:t>
            </a:r>
            <a:endParaRPr lang="en-US" sz="41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85393" y="1936954"/>
          <a:ext cx="11560173" cy="2140874"/>
        </p:xfrm>
        <a:graphic>
          <a:graphicData uri="http://schemas.openxmlformats.org/drawingml/2006/table">
            <a:tbl>
              <a:tblPr/>
              <a:tblGrid>
                <a:gridCol w="520310"/>
                <a:gridCol w="155122"/>
                <a:gridCol w="3294500"/>
                <a:gridCol w="1633343"/>
                <a:gridCol w="672553"/>
                <a:gridCol w="1364322"/>
                <a:gridCol w="1249283"/>
                <a:gridCol w="1360735"/>
                <a:gridCol w="1310005"/>
              </a:tblGrid>
              <a:tr h="189942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"/>
                        </a:rPr>
                        <a:t>Domain 3 – Clinical Improvement Metrics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259">
                <a:tc gridSpan="7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"/>
                        </a:rPr>
                        <a:t>DY</a:t>
                      </a:r>
                      <a:r>
                        <a:rPr lang="en-US" sz="1200" b="1" i="0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"/>
                        </a:rPr>
                        <a:t>2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"/>
                        </a:rPr>
                        <a:t> &amp; DY3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"/>
                        </a:rPr>
                        <a:t>DY4 &amp; DY5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</a:tr>
              <a:tr h="16725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"/>
                        </a:rPr>
                        <a:t>Measure Name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"/>
                        </a:rPr>
                        <a:t>Measure Steward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"/>
                        </a:rPr>
                        <a:t>NQF</a:t>
                      </a:r>
                      <a:r>
                        <a:rPr lang="en-US" sz="1200" b="1" baseline="30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"/>
                        </a:rPr>
                        <a:t>#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"/>
                        </a:rPr>
                        <a:t>Source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"/>
                        </a:rPr>
                        <a:t>Measure Type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"/>
                        </a:rPr>
                        <a:t>P4R</a:t>
                      </a:r>
                      <a:r>
                        <a:rPr lang="en-US" sz="1200" b="1" i="0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"/>
                        </a:rPr>
                        <a:t>/ P4P</a:t>
                      </a:r>
                      <a:r>
                        <a:rPr lang="en-US" sz="1200" b="1" i="0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"/>
                        </a:rPr>
                        <a:t>P4R/ P4P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</a:tr>
              <a:tr h="167259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"/>
                        </a:rPr>
                        <a:t>3.a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"/>
                        </a:rPr>
                        <a:t> – Behavioral Health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9D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238"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Follow-up care for Children Prescribed ADHD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"/>
                      </a:endParaRPr>
                    </a:p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Medications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NCQA</a:t>
                      </a:r>
                      <a:r>
                        <a:rPr lang="en-US" sz="12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0103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Claims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Process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Reporting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Performance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62"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Follow-up after hospitalization for Mental Illness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NCQA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0576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Claims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Process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Reporting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Performance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</a:tr>
              <a:tr h="279862"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Screening for Clinical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Depression and follow-up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CMA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0418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Medical Record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Process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Reporting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Performance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238"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Adherence to Antipsychotic Medications for People with Schizophrenia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NCQA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1879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Claims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Process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Performance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Performance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</a:tr>
            </a:tbl>
          </a:graphicData>
        </a:graphic>
      </p:graphicFrame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41300" y="150268"/>
            <a:ext cx="5486400" cy="363624"/>
          </a:xfrm>
        </p:spPr>
        <p:txBody>
          <a:bodyPr/>
          <a:lstStyle/>
          <a:p>
            <a:r>
              <a:rPr lang="en-CA" dirty="0" smtClean="0"/>
              <a:t>October 2016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12238" y="6570812"/>
            <a:ext cx="103208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Source</a:t>
            </a:r>
            <a:r>
              <a:rPr lang="en-US" sz="1050" i="1" dirty="0"/>
              <a:t>: DSRIP Measure Specification and Reporting Manual: Measurement Year </a:t>
            </a:r>
            <a:r>
              <a:rPr lang="en-US" sz="1050" i="1" dirty="0" smtClean="0"/>
              <a:t>1. </a:t>
            </a:r>
            <a:r>
              <a:rPr lang="en-US" sz="1050" i="1" dirty="0"/>
              <a:t>NYSDOH DSRIP Website</a:t>
            </a:r>
            <a:r>
              <a:rPr lang="en-US" sz="1050" i="1" dirty="0" smtClean="0"/>
              <a:t>. Published February 25, 2016.</a:t>
            </a:r>
            <a:endParaRPr lang="en-US" sz="1050" i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85394" y="4074450"/>
          <a:ext cx="11560172" cy="2129474"/>
        </p:xfrm>
        <a:graphic>
          <a:graphicData uri="http://schemas.openxmlformats.org/drawingml/2006/table">
            <a:tbl>
              <a:tblPr/>
              <a:tblGrid>
                <a:gridCol w="675432"/>
                <a:gridCol w="3294499"/>
                <a:gridCol w="1633343"/>
                <a:gridCol w="672553"/>
                <a:gridCol w="1364322"/>
                <a:gridCol w="1249283"/>
                <a:gridCol w="1360735"/>
                <a:gridCol w="1310005"/>
              </a:tblGrid>
              <a:tr h="226746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"/>
                        </a:rPr>
                        <a:t>3.d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"/>
                        </a:rPr>
                        <a:t> - Asthma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9D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746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PDI</a:t>
                      </a:r>
                      <a:r>
                        <a:rPr lang="en-US" sz="12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# 14 Pediatric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Asthma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AHRQ</a:t>
                      </a:r>
                      <a:r>
                        <a:rPr lang="en-US" sz="12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0638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Claims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Outcome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Performance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Performance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Asthma Medication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Ratio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NCQA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1800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Claims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Process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Performance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Performance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</a:tr>
              <a:tr h="315506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Medication Managed for People with Asthma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NCQA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1799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Claims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Process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Performance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Performance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46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3.f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- Perinatal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9D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746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PQI</a:t>
                      </a:r>
                      <a:r>
                        <a:rPr lang="en-US" sz="12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 # 9 Low Birth Weight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AHRQ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0278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Claims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Outcome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Performance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Performance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</a:tr>
              <a:tr h="226746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Well Care Visits in the first 15 months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NCQA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1392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Claims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Process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Reporting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Performance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746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Childhood Immunization Status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NCQA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0038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Medical Record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Process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Reporting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Performance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AE6"/>
                    </a:solidFill>
                  </a:tcPr>
                </a:tc>
              </a:tr>
              <a:tr h="226746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Lead Screening in Children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NCQA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Medical Record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Process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Reporting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Performance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2238" y="6224870"/>
            <a:ext cx="92013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1. </a:t>
            </a:r>
            <a:r>
              <a:rPr lang="en-US" sz="1050" i="1" dirty="0"/>
              <a:t>National Quality </a:t>
            </a:r>
            <a:r>
              <a:rPr lang="en-US" sz="1050" i="1" dirty="0" smtClean="0"/>
              <a:t>Forum 2. DSRIP Year, 3.</a:t>
            </a:r>
            <a:r>
              <a:rPr lang="en-US" sz="1050" i="1" dirty="0">
                <a:solidFill>
                  <a:prstClr val="black"/>
                </a:solidFill>
              </a:rPr>
              <a:t> </a:t>
            </a:r>
            <a:r>
              <a:rPr lang="en-US" sz="1050" i="1" dirty="0" smtClean="0"/>
              <a:t>Pay for Reporting </a:t>
            </a:r>
            <a:r>
              <a:rPr lang="en-US" sz="1050" i="1" dirty="0" smtClean="0">
                <a:solidFill>
                  <a:prstClr val="black"/>
                </a:solidFill>
              </a:rPr>
              <a:t>4. Pay for Performance, 5</a:t>
            </a:r>
            <a:r>
              <a:rPr lang="en-US" sz="1050" i="1" dirty="0">
                <a:solidFill>
                  <a:prstClr val="black"/>
                </a:solidFill>
              </a:rPr>
              <a:t>. National Committee for Quality </a:t>
            </a:r>
            <a:r>
              <a:rPr lang="en-US" sz="1050" i="1" dirty="0" smtClean="0">
                <a:solidFill>
                  <a:prstClr val="black"/>
                </a:solidFill>
              </a:rPr>
              <a:t>Assurance, 6</a:t>
            </a:r>
            <a:r>
              <a:rPr lang="en-US" sz="1050" i="1" dirty="0">
                <a:solidFill>
                  <a:prstClr val="black"/>
                </a:solidFill>
              </a:rPr>
              <a:t>. Agency for Healthcare Research and Quality </a:t>
            </a:r>
            <a:r>
              <a:rPr lang="en-US" sz="1050" i="1" dirty="0" smtClean="0">
                <a:solidFill>
                  <a:prstClr val="black"/>
                </a:solidFill>
              </a:rPr>
              <a:t>, 7.Pediatric Discharge Indicator  8</a:t>
            </a:r>
            <a:r>
              <a:rPr lang="en-US" sz="1050" i="1" dirty="0">
                <a:solidFill>
                  <a:prstClr val="black"/>
                </a:solidFill>
              </a:rPr>
              <a:t>. Pediatric Quality </a:t>
            </a:r>
            <a:r>
              <a:rPr lang="en-US" sz="1050" i="1" dirty="0" smtClean="0">
                <a:solidFill>
                  <a:prstClr val="black"/>
                </a:solidFill>
              </a:rPr>
              <a:t>Indicator 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32439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2016</a:t>
            </a:r>
            <a:endParaRPr lang="en-CA" dirty="0"/>
          </a:p>
        </p:txBody>
      </p:sp>
      <p:grpSp>
        <p:nvGrpSpPr>
          <p:cNvPr id="3" name="Group 2"/>
          <p:cNvGrpSpPr/>
          <p:nvPr/>
        </p:nvGrpSpPr>
        <p:grpSpPr>
          <a:xfrm>
            <a:off x="646113" y="2286000"/>
            <a:ext cx="10590212" cy="3762375"/>
            <a:chOff x="617538" y="2079625"/>
            <a:chExt cx="10590212" cy="3286125"/>
          </a:xfrm>
        </p:grpSpPr>
        <p:sp>
          <p:nvSpPr>
            <p:cNvPr id="33" name="Rectangle 32"/>
            <p:cNvSpPr/>
            <p:nvPr/>
          </p:nvSpPr>
          <p:spPr>
            <a:xfrm>
              <a:off x="3132138" y="2084388"/>
              <a:ext cx="1720850" cy="3222625"/>
            </a:xfrm>
            <a:prstGeom prst="rect">
              <a:avLst/>
            </a:prstGeom>
            <a:solidFill>
              <a:srgbClr val="503278"/>
            </a:solidFill>
            <a:ln w="127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dirty="0" smtClean="0">
                  <a:solidFill>
                    <a:schemeClr val="bg1"/>
                  </a:solidFill>
                </a:rPr>
                <a:t>Engagemen</a:t>
              </a:r>
              <a:r>
                <a:rPr lang="en-US" sz="1400" b="1" i="1" dirty="0">
                  <a:solidFill>
                    <a:schemeClr val="bg1"/>
                  </a:solidFill>
                </a:rPr>
                <a:t>t</a:t>
              </a:r>
              <a:endParaRPr lang="en-US" sz="1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11525" y="4067175"/>
              <a:ext cx="1371600" cy="99695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Care managed by a coordinated set of integrated providers</a:t>
              </a:r>
            </a:p>
          </p:txBody>
        </p:sp>
        <p:sp>
          <p:nvSpPr>
            <p:cNvPr id="63495" name="TextBox 33"/>
            <p:cNvSpPr txBox="1">
              <a:spLocks noChangeArrowheads="1"/>
            </p:cNvSpPr>
            <p:nvPr/>
          </p:nvSpPr>
          <p:spPr bwMode="auto">
            <a:xfrm>
              <a:off x="9015413" y="4243388"/>
              <a:ext cx="219233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solidFill>
                    <a:srgbClr val="00B050"/>
                  </a:solidFill>
                </a:rPr>
                <a:t>Value to the child, the family, and the healthcare system</a:t>
              </a:r>
            </a:p>
          </p:txBody>
        </p:sp>
        <p:sp>
          <p:nvSpPr>
            <p:cNvPr id="63496" name="TextBox 36"/>
            <p:cNvSpPr txBox="1">
              <a:spLocks noChangeArrowheads="1"/>
            </p:cNvSpPr>
            <p:nvPr/>
          </p:nvSpPr>
          <p:spPr bwMode="auto">
            <a:xfrm>
              <a:off x="8743950" y="4365625"/>
              <a:ext cx="3444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B050"/>
                  </a:solidFill>
                </a:rPr>
                <a:t>=</a:t>
              </a:r>
            </a:p>
          </p:txBody>
        </p:sp>
        <p:cxnSp>
          <p:nvCxnSpPr>
            <p:cNvPr id="40" name="Straight Arrow Connector 39"/>
            <p:cNvCxnSpPr>
              <a:stCxn id="63503" idx="3"/>
            </p:cNvCxnSpPr>
            <p:nvPr/>
          </p:nvCxnSpPr>
          <p:spPr>
            <a:xfrm flipV="1">
              <a:off x="2433638" y="4457700"/>
              <a:ext cx="884237" cy="69215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42" idx="1"/>
            </p:cNvCxnSpPr>
            <p:nvPr/>
          </p:nvCxnSpPr>
          <p:spPr>
            <a:xfrm>
              <a:off x="2433638" y="2295525"/>
              <a:ext cx="838200" cy="8001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1077786" y="3223419"/>
              <a:ext cx="1442593" cy="996950"/>
            </a:xfrm>
            <a:prstGeom prst="rect">
              <a:avLst/>
            </a:prstGeom>
            <a:noFill/>
            <a:ln w="28575">
              <a:solidFill>
                <a:srgbClr val="5032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Child in Medicaid with a chronic health condition</a:t>
              </a:r>
            </a:p>
          </p:txBody>
        </p:sp>
        <p:sp>
          <p:nvSpPr>
            <p:cNvPr id="63503" name="TextBox 49"/>
            <p:cNvSpPr txBox="1">
              <a:spLocks noChangeArrowheads="1"/>
            </p:cNvSpPr>
            <p:nvPr/>
          </p:nvSpPr>
          <p:spPr bwMode="auto">
            <a:xfrm>
              <a:off x="620713" y="4933950"/>
              <a:ext cx="1812925" cy="431800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2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After</a:t>
              </a:r>
              <a:r>
                <a:rPr lang="en-US" altLang="en-US" b="1" dirty="0"/>
                <a:t> </a:t>
              </a:r>
              <a:r>
                <a:rPr lang="en-US" altLang="en-US" sz="2200" b="1" dirty="0">
                  <a:solidFill>
                    <a:srgbClr val="00B050"/>
                  </a:solidFill>
                  <a:cs typeface="Arial" panose="020B0604020202020204" pitchFamily="34" charset="0"/>
                </a:rPr>
                <a:t>DSRIP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84763" y="2084388"/>
              <a:ext cx="1720850" cy="3222625"/>
            </a:xfrm>
            <a:prstGeom prst="rect">
              <a:avLst/>
            </a:prstGeom>
            <a:solidFill>
              <a:srgbClr val="503278"/>
            </a:solidFill>
            <a:ln w="127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dirty="0">
                  <a:solidFill>
                    <a:schemeClr val="bg1"/>
                  </a:solidFill>
                </a:rPr>
                <a:t>Delivery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37388" y="2084388"/>
              <a:ext cx="1720850" cy="3222625"/>
            </a:xfrm>
            <a:prstGeom prst="rect">
              <a:avLst/>
            </a:prstGeom>
            <a:solidFill>
              <a:srgbClr val="503278"/>
            </a:solidFill>
            <a:ln w="127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dirty="0">
                  <a:solidFill>
                    <a:schemeClr val="bg1"/>
                  </a:solidFill>
                </a:rPr>
                <a:t>Outcome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271838" y="2597150"/>
              <a:ext cx="1371600" cy="9969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Intermittent care provided by separate providers, as necessary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224463" y="2597150"/>
              <a:ext cx="1371600" cy="9969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Unnecessary ER visits &amp; hospitalizations in childhood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175500" y="2597150"/>
              <a:ext cx="1371600" cy="9969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Unnecessary ER visits &amp; hospitalizations throughout adulthood</a:t>
              </a:r>
            </a:p>
          </p:txBody>
        </p:sp>
        <p:sp>
          <p:nvSpPr>
            <p:cNvPr id="63509" name="TextBox 50"/>
            <p:cNvSpPr txBox="1">
              <a:spLocks noChangeArrowheads="1"/>
            </p:cNvSpPr>
            <p:nvPr/>
          </p:nvSpPr>
          <p:spPr bwMode="auto">
            <a:xfrm>
              <a:off x="8990013" y="2639993"/>
              <a:ext cx="219392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solidFill>
                    <a:srgbClr val="FF0000"/>
                  </a:solidFill>
                </a:rPr>
                <a:t>Unnecessary strain on the child, the family, and the </a:t>
              </a:r>
              <a:r>
                <a:rPr lang="en-US" altLang="en-US" sz="1400" b="1" dirty="0" smtClean="0">
                  <a:solidFill>
                    <a:srgbClr val="FF0000"/>
                  </a:solidFill>
                </a:rPr>
                <a:t>healthcare </a:t>
              </a:r>
              <a:r>
                <a:rPr lang="en-US" altLang="en-US" sz="1400" b="1" dirty="0">
                  <a:solidFill>
                    <a:srgbClr val="FF0000"/>
                  </a:solidFill>
                </a:rPr>
                <a:t>system</a:t>
              </a:r>
            </a:p>
          </p:txBody>
        </p:sp>
        <p:sp>
          <p:nvSpPr>
            <p:cNvPr id="63510" name="TextBox 51"/>
            <p:cNvSpPr txBox="1">
              <a:spLocks noChangeArrowheads="1"/>
            </p:cNvSpPr>
            <p:nvPr/>
          </p:nvSpPr>
          <p:spPr bwMode="auto">
            <a:xfrm>
              <a:off x="617538" y="2079625"/>
              <a:ext cx="1809750" cy="4302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200" b="1" dirty="0">
                  <a:solidFill>
                    <a:srgbClr val="FF0000"/>
                  </a:solidFill>
                </a:rPr>
                <a:t>Today 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6607175" y="3090863"/>
              <a:ext cx="579438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512" name="TextBox 53"/>
            <p:cNvSpPr txBox="1">
              <a:spLocks noChangeArrowheads="1"/>
            </p:cNvSpPr>
            <p:nvPr/>
          </p:nvSpPr>
          <p:spPr bwMode="auto">
            <a:xfrm>
              <a:off x="8748713" y="2901950"/>
              <a:ext cx="3444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60975" y="4067175"/>
              <a:ext cx="1371600" cy="99695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Preventive </a:t>
              </a:r>
              <a:r>
                <a:rPr lang="en-US" sz="1200" b="1" dirty="0">
                  <a:solidFill>
                    <a:schemeClr val="bg1"/>
                  </a:solidFill>
                </a:rPr>
                <a:t>healthcare provides the resources the child requires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212013" y="4067175"/>
              <a:ext cx="1371600" cy="99695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Integrated care follows through adolescence into adulthood</a:t>
              </a:r>
            </a:p>
          </p:txBody>
        </p:sp>
        <p:cxnSp>
          <p:nvCxnSpPr>
            <p:cNvPr id="43" name="Straight Arrow Connector 42"/>
            <p:cNvCxnSpPr>
              <a:stCxn id="26" idx="3"/>
              <a:endCxn id="29" idx="1"/>
            </p:cNvCxnSpPr>
            <p:nvPr/>
          </p:nvCxnSpPr>
          <p:spPr>
            <a:xfrm>
              <a:off x="4683125" y="4565650"/>
              <a:ext cx="57785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9" idx="3"/>
              <a:endCxn id="31" idx="1"/>
            </p:cNvCxnSpPr>
            <p:nvPr/>
          </p:nvCxnSpPr>
          <p:spPr>
            <a:xfrm>
              <a:off x="6632575" y="4565650"/>
              <a:ext cx="57943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4643438" y="3074988"/>
              <a:ext cx="58102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le 1"/>
          <p:cNvSpPr txBox="1">
            <a:spLocks/>
          </p:cNvSpPr>
          <p:nvPr/>
        </p:nvSpPr>
        <p:spPr>
          <a:xfrm>
            <a:off x="841248" y="658368"/>
            <a:ext cx="10515600" cy="1131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5032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DSRIP Health Outcomes for Children: An Example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95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167128"/>
            <a:ext cx="10515600" cy="2852737"/>
          </a:xfrm>
        </p:spPr>
        <p:txBody>
          <a:bodyPr>
            <a:normAutofit/>
          </a:bodyPr>
          <a:lstStyle/>
          <a:p>
            <a:r>
              <a:rPr lang="en-US" b="1" dirty="0" smtClean="0"/>
              <a:t>Moving Towards Value Based Payments (VBP)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80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75488" y="658368"/>
            <a:ext cx="11424882" cy="95315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Reforming the Payment System and Moving from Volume to Value</a:t>
            </a:r>
            <a:endParaRPr lang="en-US" sz="3600" dirty="0">
              <a:solidFill>
                <a:srgbClr val="503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ate Placeholder 1"/>
          <p:cNvSpPr txBox="1">
            <a:spLocks/>
          </p:cNvSpPr>
          <p:nvPr/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2016</a:t>
            </a:r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19712" y="1833814"/>
            <a:ext cx="8510375" cy="1928576"/>
            <a:chOff x="2660904" y="1638604"/>
            <a:chExt cx="6775704" cy="1993710"/>
          </a:xfrm>
        </p:grpSpPr>
        <p:sp>
          <p:nvSpPr>
            <p:cNvPr id="15" name="Left-Right Arrow 14"/>
            <p:cNvSpPr/>
            <p:nvPr/>
          </p:nvSpPr>
          <p:spPr>
            <a:xfrm>
              <a:off x="2660904" y="1638604"/>
              <a:ext cx="6775704" cy="709258"/>
            </a:xfrm>
            <a:prstGeom prst="leftRightArrow">
              <a:avLst/>
            </a:prstGeom>
            <a:solidFill>
              <a:srgbClr val="F2B800"/>
            </a:solidFill>
            <a:ln>
              <a:solidFill>
                <a:srgbClr val="50327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Value Based Payments (VBP)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60904" y="2388412"/>
              <a:ext cx="1527048" cy="1241756"/>
            </a:xfrm>
            <a:prstGeom prst="rect">
              <a:avLst/>
            </a:prstGeom>
            <a:solidFill>
              <a:srgbClr val="50327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 approach to Medicaid reimbursement that rewards value over volume</a:t>
              </a:r>
              <a:endParaRPr 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45508" y="2388412"/>
              <a:ext cx="1527048" cy="1241756"/>
            </a:xfrm>
            <a:prstGeom prst="rect">
              <a:avLst/>
            </a:prstGeom>
            <a:solidFill>
              <a:srgbClr val="50327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 approach to incentivize providers through shared savings and financial risk </a:t>
              </a:r>
              <a:endParaRPr 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30112" y="2399080"/>
              <a:ext cx="1527048" cy="1233234"/>
            </a:xfrm>
            <a:prstGeom prst="rect">
              <a:avLst/>
            </a:prstGeom>
            <a:solidFill>
              <a:srgbClr val="50327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method to directly tie payment to providers with quality of care and health outcomes </a:t>
              </a:r>
              <a:endParaRPr 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09560" y="2388412"/>
              <a:ext cx="1527048" cy="1241756"/>
            </a:xfrm>
            <a:prstGeom prst="rect">
              <a:avLst/>
            </a:prstGeom>
            <a:solidFill>
              <a:srgbClr val="50327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component of DSRIP that is key to the sustainability of the program</a:t>
              </a:r>
              <a:endParaRPr 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Content Placeholder 6"/>
          <p:cNvSpPr txBox="1">
            <a:spLocks/>
          </p:cNvSpPr>
          <p:nvPr/>
        </p:nvSpPr>
        <p:spPr>
          <a:xfrm>
            <a:off x="1508357" y="3973978"/>
            <a:ext cx="10094495" cy="12795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HH care management payments will be part of VBP arrangements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VBP will ensure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DSRIP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transformation efforts remain successful 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5068801" y="5768683"/>
            <a:ext cx="1594272" cy="571039"/>
          </a:xfrm>
          <a:prstGeom prst="rightArrow">
            <a:avLst/>
          </a:prstGeom>
          <a:solidFill>
            <a:srgbClr val="F2B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12239" y="5233023"/>
            <a:ext cx="4460223" cy="1868505"/>
            <a:chOff x="498102" y="1231247"/>
            <a:chExt cx="2651602" cy="1339616"/>
          </a:xfrm>
        </p:grpSpPr>
        <p:grpSp>
          <p:nvGrpSpPr>
            <p:cNvPr id="29" name="Group 49"/>
            <p:cNvGrpSpPr/>
            <p:nvPr/>
          </p:nvGrpSpPr>
          <p:grpSpPr>
            <a:xfrm>
              <a:off x="498102" y="1760903"/>
              <a:ext cx="2651602" cy="220660"/>
              <a:chOff x="-430673" y="2675498"/>
              <a:chExt cx="3171838" cy="261576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-430673" y="2675498"/>
                <a:ext cx="828492" cy="261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cap="al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Volume</a:t>
                </a:r>
                <a:endParaRPr lang="en-US" sz="1400" b="1" cap="al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960716" y="2675499"/>
                <a:ext cx="780449" cy="261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cap="al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Value</a:t>
                </a:r>
                <a:endParaRPr lang="en-US" sz="1400" b="1" cap="al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Pie 29"/>
            <p:cNvSpPr/>
            <p:nvPr/>
          </p:nvSpPr>
          <p:spPr>
            <a:xfrm>
              <a:off x="1177033" y="1231247"/>
              <a:ext cx="1371600" cy="1339616"/>
            </a:xfrm>
            <a:prstGeom prst="pie">
              <a:avLst>
                <a:gd name="adj1" fmla="val 10813894"/>
                <a:gd name="adj2" fmla="val 21594290"/>
              </a:avLst>
            </a:prstGeom>
            <a:solidFill>
              <a:srgbClr val="503278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rot="21120840">
              <a:off x="1338552" y="1729897"/>
              <a:ext cx="441088" cy="205044"/>
              <a:chOff x="1312069" y="1816894"/>
              <a:chExt cx="578747" cy="269036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H="1" flipV="1">
                <a:off x="1312069" y="1816894"/>
                <a:ext cx="556594" cy="219076"/>
              </a:xfrm>
              <a:prstGeom prst="line">
                <a:avLst/>
              </a:prstGeom>
              <a:ln w="22225" cap="rnd">
                <a:solidFill>
                  <a:srgbClr val="437175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 flipV="1">
                <a:off x="1312069" y="1816894"/>
                <a:ext cx="534598" cy="269036"/>
              </a:xfrm>
              <a:prstGeom prst="line">
                <a:avLst/>
              </a:prstGeom>
              <a:ln w="22225" cap="rnd">
                <a:solidFill>
                  <a:srgbClr val="F2B8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Isosceles Triangle 34"/>
              <p:cNvSpPr/>
              <p:nvPr/>
            </p:nvSpPr>
            <p:spPr>
              <a:xfrm rot="17664171">
                <a:off x="1667415" y="1798586"/>
                <a:ext cx="64294" cy="382508"/>
              </a:xfrm>
              <a:prstGeom prst="triangle">
                <a:avLst>
                  <a:gd name="adj" fmla="val 47132"/>
                </a:avLst>
              </a:prstGeom>
              <a:solidFill>
                <a:srgbClr val="437175"/>
              </a:solidFill>
              <a:ln>
                <a:solidFill>
                  <a:srgbClr val="F2B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l"/>
                <a:endParaRPr lang="en-US" sz="15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Pie 31"/>
            <p:cNvSpPr/>
            <p:nvPr/>
          </p:nvSpPr>
          <p:spPr>
            <a:xfrm flipH="1">
              <a:off x="1784599" y="1828082"/>
              <a:ext cx="156467" cy="152818"/>
            </a:xfrm>
            <a:prstGeom prst="pie">
              <a:avLst>
                <a:gd name="adj1" fmla="val 10856432"/>
                <a:gd name="adj2" fmla="val 18165"/>
              </a:avLst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627076" y="5233023"/>
            <a:ext cx="4361688" cy="1927780"/>
            <a:chOff x="490482" y="2414142"/>
            <a:chExt cx="2651602" cy="1339616"/>
          </a:xfrm>
        </p:grpSpPr>
        <p:grpSp>
          <p:nvGrpSpPr>
            <p:cNvPr id="43" name="Group 42"/>
            <p:cNvGrpSpPr/>
            <p:nvPr/>
          </p:nvGrpSpPr>
          <p:grpSpPr>
            <a:xfrm>
              <a:off x="490482" y="2414142"/>
              <a:ext cx="2651602" cy="1339616"/>
              <a:chOff x="498102" y="1231247"/>
              <a:chExt cx="2651602" cy="1339616"/>
            </a:xfrm>
          </p:grpSpPr>
          <p:grpSp>
            <p:nvGrpSpPr>
              <p:cNvPr id="48" name="Group 49"/>
              <p:cNvGrpSpPr/>
              <p:nvPr/>
            </p:nvGrpSpPr>
            <p:grpSpPr>
              <a:xfrm>
                <a:off x="498102" y="1760921"/>
                <a:ext cx="2651602" cy="213876"/>
                <a:chOff x="-430673" y="2675498"/>
                <a:chExt cx="3171838" cy="253532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-430673" y="2675498"/>
                  <a:ext cx="828492" cy="253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cap="al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Volume</a:t>
                  </a:r>
                  <a:endParaRPr lang="en-US" sz="1400" b="1" cap="al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1960716" y="2675499"/>
                  <a:ext cx="780449" cy="253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cap="al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Value</a:t>
                  </a:r>
                  <a:endParaRPr lang="en-US" sz="1400" b="1" cap="al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9" name="Pie 48"/>
              <p:cNvSpPr/>
              <p:nvPr/>
            </p:nvSpPr>
            <p:spPr>
              <a:xfrm>
                <a:off x="1177033" y="1231247"/>
                <a:ext cx="1371600" cy="1339616"/>
              </a:xfrm>
              <a:prstGeom prst="pie">
                <a:avLst>
                  <a:gd name="adj1" fmla="val 10789923"/>
                  <a:gd name="adj2" fmla="val 21547280"/>
                </a:avLst>
              </a:prstGeom>
              <a:solidFill>
                <a:srgbClr val="503278"/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Pie 49"/>
              <p:cNvSpPr/>
              <p:nvPr/>
            </p:nvSpPr>
            <p:spPr>
              <a:xfrm flipH="1">
                <a:off x="1784599" y="1828082"/>
                <a:ext cx="156467" cy="152818"/>
              </a:xfrm>
              <a:prstGeom prst="pie">
                <a:avLst>
                  <a:gd name="adj1" fmla="val 10709115"/>
                  <a:gd name="adj2" fmla="val 18165"/>
                </a:avLst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 rot="910061" flipH="1">
              <a:off x="1951351" y="2940545"/>
              <a:ext cx="434046" cy="205044"/>
              <a:chOff x="1312069" y="1816894"/>
              <a:chExt cx="569507" cy="269036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1312069" y="1816894"/>
                <a:ext cx="556594" cy="219076"/>
              </a:xfrm>
              <a:prstGeom prst="line">
                <a:avLst/>
              </a:prstGeom>
              <a:ln w="22225" cap="rnd">
                <a:solidFill>
                  <a:srgbClr val="437175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1312069" y="1816894"/>
                <a:ext cx="534598" cy="269036"/>
              </a:xfrm>
              <a:prstGeom prst="line">
                <a:avLst/>
              </a:prstGeom>
              <a:ln w="22225" cap="rnd">
                <a:solidFill>
                  <a:srgbClr val="F2B8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Isosceles Triangle 46"/>
              <p:cNvSpPr/>
              <p:nvPr/>
            </p:nvSpPr>
            <p:spPr>
              <a:xfrm rot="17664171">
                <a:off x="1644377" y="1766393"/>
                <a:ext cx="59987" cy="414411"/>
              </a:xfrm>
              <a:prstGeom prst="triangle">
                <a:avLst>
                  <a:gd name="adj" fmla="val 47132"/>
                </a:avLst>
              </a:prstGeom>
              <a:solidFill>
                <a:srgbClr val="437175"/>
              </a:solidFill>
              <a:ln>
                <a:solidFill>
                  <a:srgbClr val="F2B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610" tIns="54610" rIns="54610" bIns="54610" rtlCol="0" anchor="ctr"/>
              <a:lstStyle/>
              <a:p>
                <a:pPr algn="l"/>
                <a:endParaRPr lang="en-US" sz="15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1152041" y="6495500"/>
            <a:ext cx="86181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New York State Department of Health Medicaid Redesign Team. A Path Towards Value Based Payment, New York State Roadmap for Medicaid Payment Reform. NYSDOH DSRIP Website. Published March 2016. </a:t>
            </a:r>
            <a:endParaRPr lang="en-US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4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42" y="715086"/>
            <a:ext cx="10515600" cy="10524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VBP Implementation Timeline</a:t>
            </a:r>
            <a:endParaRPr lang="en-US" sz="3600" dirty="0"/>
          </a:p>
        </p:txBody>
      </p:sp>
      <p:sp>
        <p:nvSpPr>
          <p:cNvPr id="41" name="Oval 40"/>
          <p:cNvSpPr/>
          <p:nvPr/>
        </p:nvSpPr>
        <p:spPr>
          <a:xfrm>
            <a:off x="4655911" y="5711344"/>
            <a:ext cx="495300" cy="4953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smtClean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84511" y="5847072"/>
            <a:ext cx="5565626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0" rIns="0" bIns="0" numCol="1" spcCol="1270" anchor="ctr" anchorCtr="0">
            <a:sp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 finalized; 2016 update submitted to CMS</a:t>
            </a:r>
            <a:endParaRPr lang="en-US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66554" y="5055686"/>
            <a:ext cx="4877361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0" rIns="0" bIns="0" numCol="1" spcCol="1270" anchor="ctr" anchorCtr="0">
            <a:sp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Subcommittee and Clinical Advisory Groups</a:t>
            </a:r>
            <a:endParaRPr lang="en-US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97025" y="4059520"/>
            <a:ext cx="2295500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0" rIns="0" bIns="0" numCol="1" spcCol="1270" anchor="ctr" anchorCtr="0">
            <a:sp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Bootcamps</a:t>
            </a:r>
            <a:endParaRPr lang="en-US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45287" y="2724206"/>
            <a:ext cx="1115690" cy="249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0" rIns="0" bIns="0" numCol="1" spcCol="1270" anchor="ctr" anchorCtr="0">
            <a:sp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Sites</a:t>
            </a:r>
            <a:endParaRPr lang="en-US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7747" y="5844764"/>
            <a:ext cx="103874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2015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7437" y="5030295"/>
            <a:ext cx="275716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2015 – January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2165" y="4045670"/>
            <a:ext cx="283410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2016 –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2016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4684" y="2710356"/>
            <a:ext cx="248786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2016 – June 2018</a:t>
            </a:r>
          </a:p>
        </p:txBody>
      </p:sp>
      <p:grpSp>
        <p:nvGrpSpPr>
          <p:cNvPr id="32" name="Group 18"/>
          <p:cNvGrpSpPr>
            <a:grpSpLocks noChangeAspect="1"/>
          </p:cNvGrpSpPr>
          <p:nvPr/>
        </p:nvGrpSpPr>
        <p:grpSpPr bwMode="auto">
          <a:xfrm>
            <a:off x="4735335" y="5821294"/>
            <a:ext cx="315864" cy="274688"/>
            <a:chOff x="3257" y="1413"/>
            <a:chExt cx="583" cy="507"/>
          </a:xfrm>
          <a:solidFill>
            <a:schemeClr val="bg1"/>
          </a:solidFill>
        </p:grpSpPr>
        <p:sp>
          <p:nvSpPr>
            <p:cNvPr id="33" name="Freeform 19"/>
            <p:cNvSpPr>
              <a:spLocks noEditPoints="1"/>
            </p:cNvSpPr>
            <p:nvPr/>
          </p:nvSpPr>
          <p:spPr bwMode="auto">
            <a:xfrm>
              <a:off x="3424" y="1413"/>
              <a:ext cx="416" cy="502"/>
            </a:xfrm>
            <a:custGeom>
              <a:avLst/>
              <a:gdLst/>
              <a:ahLst/>
              <a:cxnLst>
                <a:cxn ang="0">
                  <a:pos x="110" y="66"/>
                </a:cxn>
                <a:cxn ang="0">
                  <a:pos x="110" y="49"/>
                </a:cxn>
                <a:cxn ang="0">
                  <a:pos x="50" y="57"/>
                </a:cxn>
                <a:cxn ang="0">
                  <a:pos x="59" y="106"/>
                </a:cxn>
                <a:cxn ang="0">
                  <a:pos x="119" y="98"/>
                </a:cxn>
                <a:cxn ang="0">
                  <a:pos x="59" y="89"/>
                </a:cxn>
                <a:cxn ang="0">
                  <a:pos x="59" y="106"/>
                </a:cxn>
                <a:cxn ang="0">
                  <a:pos x="60" y="179"/>
                </a:cxn>
                <a:cxn ang="0">
                  <a:pos x="226" y="171"/>
                </a:cxn>
                <a:cxn ang="0">
                  <a:pos x="60" y="162"/>
                </a:cxn>
                <a:cxn ang="0">
                  <a:pos x="272" y="108"/>
                </a:cxn>
                <a:cxn ang="0">
                  <a:pos x="160" y="0"/>
                </a:cxn>
                <a:cxn ang="0">
                  <a:pos x="0" y="46"/>
                </a:cxn>
                <a:cxn ang="0">
                  <a:pos x="21" y="168"/>
                </a:cxn>
                <a:cxn ang="0">
                  <a:pos x="46" y="21"/>
                </a:cxn>
                <a:cxn ang="0">
                  <a:pos x="146" y="81"/>
                </a:cxn>
                <a:cxn ang="0">
                  <a:pos x="254" y="127"/>
                </a:cxn>
                <a:cxn ang="0">
                  <a:pos x="229" y="311"/>
                </a:cxn>
                <a:cxn ang="0">
                  <a:pos x="90" y="327"/>
                </a:cxn>
                <a:cxn ang="0">
                  <a:pos x="197" y="332"/>
                </a:cxn>
                <a:cxn ang="0">
                  <a:pos x="229" y="332"/>
                </a:cxn>
                <a:cxn ang="0">
                  <a:pos x="229" y="332"/>
                </a:cxn>
                <a:cxn ang="0">
                  <a:pos x="275" y="115"/>
                </a:cxn>
                <a:cxn ang="0">
                  <a:pos x="192" y="106"/>
                </a:cxn>
                <a:cxn ang="0">
                  <a:pos x="167" y="33"/>
                </a:cxn>
                <a:cxn ang="0">
                  <a:pos x="192" y="106"/>
                </a:cxn>
                <a:cxn ang="0">
                  <a:pos x="217" y="264"/>
                </a:cxn>
                <a:cxn ang="0">
                  <a:pos x="217" y="246"/>
                </a:cxn>
                <a:cxn ang="0">
                  <a:pos x="93" y="255"/>
                </a:cxn>
                <a:cxn ang="0">
                  <a:pos x="226" y="213"/>
                </a:cxn>
                <a:cxn ang="0">
                  <a:pos x="79" y="204"/>
                </a:cxn>
                <a:cxn ang="0">
                  <a:pos x="79" y="222"/>
                </a:cxn>
                <a:cxn ang="0">
                  <a:pos x="226" y="213"/>
                </a:cxn>
              </a:cxnLst>
              <a:rect l="0" t="0" r="r" b="b"/>
              <a:pathLst>
                <a:path w="275" h="332">
                  <a:moveTo>
                    <a:pt x="59" y="66"/>
                  </a:moveTo>
                  <a:cubicBezTo>
                    <a:pt x="110" y="66"/>
                    <a:pt x="110" y="66"/>
                    <a:pt x="110" y="66"/>
                  </a:cubicBezTo>
                  <a:cubicBezTo>
                    <a:pt x="115" y="66"/>
                    <a:pt x="119" y="62"/>
                    <a:pt x="119" y="57"/>
                  </a:cubicBezTo>
                  <a:cubicBezTo>
                    <a:pt x="119" y="53"/>
                    <a:pt x="115" y="49"/>
                    <a:pt x="110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4" y="49"/>
                    <a:pt x="50" y="53"/>
                    <a:pt x="50" y="57"/>
                  </a:cubicBezTo>
                  <a:cubicBezTo>
                    <a:pt x="50" y="62"/>
                    <a:pt x="54" y="66"/>
                    <a:pt x="59" y="66"/>
                  </a:cubicBezTo>
                  <a:close/>
                  <a:moveTo>
                    <a:pt x="59" y="106"/>
                  </a:moveTo>
                  <a:cubicBezTo>
                    <a:pt x="110" y="106"/>
                    <a:pt x="110" y="106"/>
                    <a:pt x="110" y="106"/>
                  </a:cubicBezTo>
                  <a:cubicBezTo>
                    <a:pt x="115" y="106"/>
                    <a:pt x="119" y="102"/>
                    <a:pt x="119" y="98"/>
                  </a:cubicBezTo>
                  <a:cubicBezTo>
                    <a:pt x="119" y="93"/>
                    <a:pt x="115" y="89"/>
                    <a:pt x="110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4" y="89"/>
                    <a:pt x="50" y="93"/>
                    <a:pt x="50" y="98"/>
                  </a:cubicBezTo>
                  <a:cubicBezTo>
                    <a:pt x="50" y="102"/>
                    <a:pt x="54" y="106"/>
                    <a:pt x="59" y="106"/>
                  </a:cubicBezTo>
                  <a:close/>
                  <a:moveTo>
                    <a:pt x="51" y="171"/>
                  </a:moveTo>
                  <a:cubicBezTo>
                    <a:pt x="51" y="176"/>
                    <a:pt x="55" y="179"/>
                    <a:pt x="60" y="179"/>
                  </a:cubicBezTo>
                  <a:cubicBezTo>
                    <a:pt x="217" y="179"/>
                    <a:pt x="217" y="179"/>
                    <a:pt x="217" y="179"/>
                  </a:cubicBezTo>
                  <a:cubicBezTo>
                    <a:pt x="222" y="179"/>
                    <a:pt x="226" y="176"/>
                    <a:pt x="226" y="171"/>
                  </a:cubicBezTo>
                  <a:cubicBezTo>
                    <a:pt x="226" y="166"/>
                    <a:pt x="222" y="162"/>
                    <a:pt x="217" y="162"/>
                  </a:cubicBezTo>
                  <a:cubicBezTo>
                    <a:pt x="60" y="162"/>
                    <a:pt x="60" y="162"/>
                    <a:pt x="60" y="162"/>
                  </a:cubicBezTo>
                  <a:cubicBezTo>
                    <a:pt x="55" y="162"/>
                    <a:pt x="51" y="166"/>
                    <a:pt x="51" y="171"/>
                  </a:cubicBezTo>
                  <a:close/>
                  <a:moveTo>
                    <a:pt x="272" y="108"/>
                  </a:moveTo>
                  <a:cubicBezTo>
                    <a:pt x="167" y="3"/>
                    <a:pt x="167" y="3"/>
                    <a:pt x="167" y="3"/>
                  </a:cubicBezTo>
                  <a:cubicBezTo>
                    <a:pt x="165" y="1"/>
                    <a:pt x="162" y="0"/>
                    <a:pt x="16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32"/>
                    <a:pt x="32" y="21"/>
                    <a:pt x="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46" y="106"/>
                    <a:pt x="167" y="127"/>
                    <a:pt x="192" y="127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4" y="286"/>
                    <a:pt x="254" y="286"/>
                    <a:pt x="254" y="286"/>
                  </a:cubicBezTo>
                  <a:cubicBezTo>
                    <a:pt x="254" y="300"/>
                    <a:pt x="243" y="311"/>
                    <a:pt x="229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90" y="327"/>
                    <a:pt x="90" y="327"/>
                    <a:pt x="90" y="327"/>
                  </a:cubicBezTo>
                  <a:cubicBezTo>
                    <a:pt x="90" y="329"/>
                    <a:pt x="90" y="330"/>
                    <a:pt x="90" y="332"/>
                  </a:cubicBezTo>
                  <a:cubicBezTo>
                    <a:pt x="135" y="332"/>
                    <a:pt x="197" y="332"/>
                    <a:pt x="197" y="332"/>
                  </a:cubicBezTo>
                  <a:cubicBezTo>
                    <a:pt x="197" y="332"/>
                    <a:pt x="197" y="332"/>
                    <a:pt x="197" y="332"/>
                  </a:cubicBezTo>
                  <a:cubicBezTo>
                    <a:pt x="229" y="332"/>
                    <a:pt x="229" y="332"/>
                    <a:pt x="229" y="332"/>
                  </a:cubicBezTo>
                  <a:cubicBezTo>
                    <a:pt x="229" y="332"/>
                    <a:pt x="229" y="332"/>
                    <a:pt x="229" y="332"/>
                  </a:cubicBezTo>
                  <a:cubicBezTo>
                    <a:pt x="229" y="332"/>
                    <a:pt x="229" y="332"/>
                    <a:pt x="229" y="332"/>
                  </a:cubicBezTo>
                  <a:cubicBezTo>
                    <a:pt x="254" y="332"/>
                    <a:pt x="275" y="311"/>
                    <a:pt x="275" y="286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2"/>
                    <a:pt x="274" y="110"/>
                    <a:pt x="272" y="108"/>
                  </a:cubicBezTo>
                  <a:close/>
                  <a:moveTo>
                    <a:pt x="192" y="106"/>
                  </a:moveTo>
                  <a:cubicBezTo>
                    <a:pt x="178" y="106"/>
                    <a:pt x="167" y="95"/>
                    <a:pt x="167" y="81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240" y="106"/>
                    <a:pt x="240" y="106"/>
                    <a:pt x="240" y="106"/>
                  </a:cubicBezTo>
                  <a:lnTo>
                    <a:pt x="192" y="106"/>
                  </a:lnTo>
                  <a:close/>
                  <a:moveTo>
                    <a:pt x="101" y="264"/>
                  </a:moveTo>
                  <a:cubicBezTo>
                    <a:pt x="217" y="264"/>
                    <a:pt x="217" y="264"/>
                    <a:pt x="217" y="264"/>
                  </a:cubicBezTo>
                  <a:cubicBezTo>
                    <a:pt x="222" y="264"/>
                    <a:pt x="226" y="260"/>
                    <a:pt x="226" y="255"/>
                  </a:cubicBezTo>
                  <a:cubicBezTo>
                    <a:pt x="226" y="250"/>
                    <a:pt x="222" y="246"/>
                    <a:pt x="217" y="246"/>
                  </a:cubicBezTo>
                  <a:cubicBezTo>
                    <a:pt x="101" y="246"/>
                    <a:pt x="101" y="246"/>
                    <a:pt x="101" y="246"/>
                  </a:cubicBezTo>
                  <a:cubicBezTo>
                    <a:pt x="97" y="246"/>
                    <a:pt x="93" y="250"/>
                    <a:pt x="93" y="255"/>
                  </a:cubicBezTo>
                  <a:cubicBezTo>
                    <a:pt x="93" y="260"/>
                    <a:pt x="97" y="264"/>
                    <a:pt x="101" y="264"/>
                  </a:cubicBezTo>
                  <a:close/>
                  <a:moveTo>
                    <a:pt x="226" y="213"/>
                  </a:moveTo>
                  <a:cubicBezTo>
                    <a:pt x="226" y="208"/>
                    <a:pt x="222" y="204"/>
                    <a:pt x="217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5" y="204"/>
                    <a:pt x="71" y="208"/>
                    <a:pt x="71" y="213"/>
                  </a:cubicBezTo>
                  <a:cubicBezTo>
                    <a:pt x="71" y="218"/>
                    <a:pt x="75" y="222"/>
                    <a:pt x="79" y="222"/>
                  </a:cubicBezTo>
                  <a:cubicBezTo>
                    <a:pt x="217" y="222"/>
                    <a:pt x="217" y="222"/>
                    <a:pt x="217" y="222"/>
                  </a:cubicBezTo>
                  <a:cubicBezTo>
                    <a:pt x="222" y="222"/>
                    <a:pt x="226" y="218"/>
                    <a:pt x="226" y="2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3438" y="1819"/>
              <a:ext cx="94" cy="101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55" y="65"/>
                </a:cxn>
                <a:cxn ang="0">
                  <a:pos x="61" y="61"/>
                </a:cxn>
                <a:cxn ang="0">
                  <a:pos x="54" y="0"/>
                </a:cxn>
                <a:cxn ang="0">
                  <a:pos x="0" y="38"/>
                </a:cxn>
              </a:cxnLst>
              <a:rect l="0" t="0" r="r" b="b"/>
              <a:pathLst>
                <a:path w="62" h="67">
                  <a:moveTo>
                    <a:pt x="0" y="38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9" y="67"/>
                    <a:pt x="62" y="65"/>
                    <a:pt x="61" y="61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3257" y="1563"/>
              <a:ext cx="125" cy="112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45" y="4"/>
                </a:cxn>
                <a:cxn ang="0">
                  <a:pos x="8" y="30"/>
                </a:cxn>
                <a:cxn ang="0">
                  <a:pos x="5" y="49"/>
                </a:cxn>
                <a:cxn ang="0">
                  <a:pos x="22" y="74"/>
                </a:cxn>
                <a:cxn ang="0">
                  <a:pos x="82" y="32"/>
                </a:cxn>
                <a:cxn ang="0">
                  <a:pos x="64" y="8"/>
                </a:cxn>
              </a:cxnLst>
              <a:rect l="0" t="0" r="r" b="b"/>
              <a:pathLst>
                <a:path w="82" h="74">
                  <a:moveTo>
                    <a:pt x="64" y="8"/>
                  </a:moveTo>
                  <a:cubicBezTo>
                    <a:pt x="60" y="1"/>
                    <a:pt x="51" y="0"/>
                    <a:pt x="45" y="4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2" y="34"/>
                    <a:pt x="0" y="43"/>
                    <a:pt x="5" y="49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82" y="32"/>
                    <a:pt x="82" y="32"/>
                    <a:pt x="82" y="32"/>
                  </a:cubicBezTo>
                  <a:lnTo>
                    <a:pt x="64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3307" y="1635"/>
              <a:ext cx="202" cy="221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64"/>
                </a:cxn>
                <a:cxn ang="0">
                  <a:pos x="111" y="221"/>
                </a:cxn>
                <a:cxn ang="0">
                  <a:pos x="202" y="158"/>
                </a:cxn>
                <a:cxn ang="0">
                  <a:pos x="91" y="0"/>
                </a:cxn>
              </a:cxnLst>
              <a:rect l="0" t="0" r="r" b="b"/>
              <a:pathLst>
                <a:path w="202" h="221">
                  <a:moveTo>
                    <a:pt x="91" y="0"/>
                  </a:moveTo>
                  <a:lnTo>
                    <a:pt x="0" y="64"/>
                  </a:lnTo>
                  <a:lnTo>
                    <a:pt x="111" y="221"/>
                  </a:lnTo>
                  <a:lnTo>
                    <a:pt x="202" y="158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8" name="Freeform 37"/>
          <p:cNvSpPr/>
          <p:nvPr/>
        </p:nvSpPr>
        <p:spPr>
          <a:xfrm rot="20387923">
            <a:off x="2430277" y="2348638"/>
            <a:ext cx="5107668" cy="3027197"/>
          </a:xfrm>
          <a:custGeom>
            <a:avLst/>
            <a:gdLst>
              <a:gd name="connsiteX0" fmla="*/ 0 w 6621137"/>
              <a:gd name="connsiteY0" fmla="*/ 4065224 h 4065224"/>
              <a:gd name="connsiteX1" fmla="*/ 5144877 w 6621137"/>
              <a:gd name="connsiteY1" fmla="*/ 1002535 h 4065224"/>
              <a:gd name="connsiteX2" fmla="*/ 4450814 w 6621137"/>
              <a:gd name="connsiteY2" fmla="*/ 683046 h 4065224"/>
              <a:gd name="connsiteX3" fmla="*/ 6125378 w 6621137"/>
              <a:gd name="connsiteY3" fmla="*/ 0 h 4065224"/>
              <a:gd name="connsiteX4" fmla="*/ 6621137 w 6621137"/>
              <a:gd name="connsiteY4" fmla="*/ 1685581 h 4065224"/>
              <a:gd name="connsiteX5" fmla="*/ 6114361 w 6621137"/>
              <a:gd name="connsiteY5" fmla="*/ 1388125 h 4065224"/>
              <a:gd name="connsiteX6" fmla="*/ 0 w 6621137"/>
              <a:gd name="connsiteY6" fmla="*/ 4065224 h 4065224"/>
              <a:gd name="connsiteX0" fmla="*/ 0 w 6621137"/>
              <a:gd name="connsiteY0" fmla="*/ 4065224 h 4065224"/>
              <a:gd name="connsiteX1" fmla="*/ 5144877 w 6621137"/>
              <a:gd name="connsiteY1" fmla="*/ 1002535 h 4065224"/>
              <a:gd name="connsiteX2" fmla="*/ 4450814 w 6621137"/>
              <a:gd name="connsiteY2" fmla="*/ 683046 h 4065224"/>
              <a:gd name="connsiteX3" fmla="*/ 6125378 w 6621137"/>
              <a:gd name="connsiteY3" fmla="*/ 0 h 4065224"/>
              <a:gd name="connsiteX4" fmla="*/ 6621137 w 6621137"/>
              <a:gd name="connsiteY4" fmla="*/ 1685581 h 4065224"/>
              <a:gd name="connsiteX5" fmla="*/ 6114361 w 6621137"/>
              <a:gd name="connsiteY5" fmla="*/ 1388125 h 4065224"/>
              <a:gd name="connsiteX6" fmla="*/ 0 w 6621137"/>
              <a:gd name="connsiteY6" fmla="*/ 4065224 h 4065224"/>
              <a:gd name="connsiteX0" fmla="*/ 0 w 6621137"/>
              <a:gd name="connsiteY0" fmla="*/ 4065224 h 4099635"/>
              <a:gd name="connsiteX1" fmla="*/ 5144877 w 6621137"/>
              <a:gd name="connsiteY1" fmla="*/ 1002535 h 4099635"/>
              <a:gd name="connsiteX2" fmla="*/ 4450814 w 6621137"/>
              <a:gd name="connsiteY2" fmla="*/ 683046 h 4099635"/>
              <a:gd name="connsiteX3" fmla="*/ 6125378 w 6621137"/>
              <a:gd name="connsiteY3" fmla="*/ 0 h 4099635"/>
              <a:gd name="connsiteX4" fmla="*/ 6621137 w 6621137"/>
              <a:gd name="connsiteY4" fmla="*/ 1685581 h 4099635"/>
              <a:gd name="connsiteX5" fmla="*/ 6114361 w 6621137"/>
              <a:gd name="connsiteY5" fmla="*/ 1388125 h 4099635"/>
              <a:gd name="connsiteX6" fmla="*/ 0 w 6621137"/>
              <a:gd name="connsiteY6" fmla="*/ 4065224 h 4099635"/>
              <a:gd name="connsiteX0" fmla="*/ 0 w 6621137"/>
              <a:gd name="connsiteY0" fmla="*/ 4065224 h 4092150"/>
              <a:gd name="connsiteX1" fmla="*/ 5144877 w 6621137"/>
              <a:gd name="connsiteY1" fmla="*/ 1002535 h 4092150"/>
              <a:gd name="connsiteX2" fmla="*/ 4450814 w 6621137"/>
              <a:gd name="connsiteY2" fmla="*/ 683046 h 4092150"/>
              <a:gd name="connsiteX3" fmla="*/ 6125378 w 6621137"/>
              <a:gd name="connsiteY3" fmla="*/ 0 h 4092150"/>
              <a:gd name="connsiteX4" fmla="*/ 6621137 w 6621137"/>
              <a:gd name="connsiteY4" fmla="*/ 1685581 h 4092150"/>
              <a:gd name="connsiteX5" fmla="*/ 6114361 w 6621137"/>
              <a:gd name="connsiteY5" fmla="*/ 1388125 h 4092150"/>
              <a:gd name="connsiteX6" fmla="*/ 0 w 6621137"/>
              <a:gd name="connsiteY6" fmla="*/ 4065224 h 4092150"/>
              <a:gd name="connsiteX0" fmla="*/ 0 w 6621137"/>
              <a:gd name="connsiteY0" fmla="*/ 4065224 h 4092150"/>
              <a:gd name="connsiteX1" fmla="*/ 5144877 w 6621137"/>
              <a:gd name="connsiteY1" fmla="*/ 1002535 h 4092150"/>
              <a:gd name="connsiteX2" fmla="*/ 4450814 w 6621137"/>
              <a:gd name="connsiteY2" fmla="*/ 683046 h 4092150"/>
              <a:gd name="connsiteX3" fmla="*/ 6125378 w 6621137"/>
              <a:gd name="connsiteY3" fmla="*/ 0 h 4092150"/>
              <a:gd name="connsiteX4" fmla="*/ 6621137 w 6621137"/>
              <a:gd name="connsiteY4" fmla="*/ 1685581 h 4092150"/>
              <a:gd name="connsiteX5" fmla="*/ 6114361 w 6621137"/>
              <a:gd name="connsiteY5" fmla="*/ 1388125 h 4092150"/>
              <a:gd name="connsiteX6" fmla="*/ 0 w 6621137"/>
              <a:gd name="connsiteY6" fmla="*/ 4065224 h 4092150"/>
              <a:gd name="connsiteX0" fmla="*/ 0 w 6621137"/>
              <a:gd name="connsiteY0" fmla="*/ 4065224 h 4092150"/>
              <a:gd name="connsiteX1" fmla="*/ 5144877 w 6621137"/>
              <a:gd name="connsiteY1" fmla="*/ 1002535 h 4092150"/>
              <a:gd name="connsiteX2" fmla="*/ 4450814 w 6621137"/>
              <a:gd name="connsiteY2" fmla="*/ 683046 h 4092150"/>
              <a:gd name="connsiteX3" fmla="*/ 6125378 w 6621137"/>
              <a:gd name="connsiteY3" fmla="*/ 0 h 4092150"/>
              <a:gd name="connsiteX4" fmla="*/ 6621137 w 6621137"/>
              <a:gd name="connsiteY4" fmla="*/ 1685581 h 4092150"/>
              <a:gd name="connsiteX5" fmla="*/ 6114361 w 6621137"/>
              <a:gd name="connsiteY5" fmla="*/ 1388125 h 4092150"/>
              <a:gd name="connsiteX6" fmla="*/ 0 w 6621137"/>
              <a:gd name="connsiteY6" fmla="*/ 4065224 h 4092150"/>
              <a:gd name="connsiteX0" fmla="*/ 0 w 6621137"/>
              <a:gd name="connsiteY0" fmla="*/ 4065224 h 4092150"/>
              <a:gd name="connsiteX1" fmla="*/ 5144877 w 6621137"/>
              <a:gd name="connsiteY1" fmla="*/ 1002535 h 4092150"/>
              <a:gd name="connsiteX2" fmla="*/ 4549966 w 6621137"/>
              <a:gd name="connsiteY2" fmla="*/ 738130 h 4092150"/>
              <a:gd name="connsiteX3" fmla="*/ 6125378 w 6621137"/>
              <a:gd name="connsiteY3" fmla="*/ 0 h 4092150"/>
              <a:gd name="connsiteX4" fmla="*/ 6621137 w 6621137"/>
              <a:gd name="connsiteY4" fmla="*/ 1685581 h 4092150"/>
              <a:gd name="connsiteX5" fmla="*/ 6114361 w 6621137"/>
              <a:gd name="connsiteY5" fmla="*/ 1388125 h 4092150"/>
              <a:gd name="connsiteX6" fmla="*/ 0 w 6621137"/>
              <a:gd name="connsiteY6" fmla="*/ 4065224 h 4092150"/>
              <a:gd name="connsiteX0" fmla="*/ 0 w 6577069"/>
              <a:gd name="connsiteY0" fmla="*/ 4065224 h 4092150"/>
              <a:gd name="connsiteX1" fmla="*/ 5144877 w 6577069"/>
              <a:gd name="connsiteY1" fmla="*/ 1002535 h 4092150"/>
              <a:gd name="connsiteX2" fmla="*/ 4549966 w 6577069"/>
              <a:gd name="connsiteY2" fmla="*/ 738130 h 4092150"/>
              <a:gd name="connsiteX3" fmla="*/ 6125378 w 6577069"/>
              <a:gd name="connsiteY3" fmla="*/ 0 h 4092150"/>
              <a:gd name="connsiteX4" fmla="*/ 6577069 w 6577069"/>
              <a:gd name="connsiteY4" fmla="*/ 1619480 h 4092150"/>
              <a:gd name="connsiteX5" fmla="*/ 6114361 w 6577069"/>
              <a:gd name="connsiteY5" fmla="*/ 1388125 h 4092150"/>
              <a:gd name="connsiteX6" fmla="*/ 0 w 6577069"/>
              <a:gd name="connsiteY6" fmla="*/ 4065224 h 4092150"/>
              <a:gd name="connsiteX0" fmla="*/ 0 w 6665204"/>
              <a:gd name="connsiteY0" fmla="*/ 4065224 h 4092150"/>
              <a:gd name="connsiteX1" fmla="*/ 5144877 w 6665204"/>
              <a:gd name="connsiteY1" fmla="*/ 1002535 h 4092150"/>
              <a:gd name="connsiteX2" fmla="*/ 4549966 w 6665204"/>
              <a:gd name="connsiteY2" fmla="*/ 738130 h 4092150"/>
              <a:gd name="connsiteX3" fmla="*/ 6125378 w 6665204"/>
              <a:gd name="connsiteY3" fmla="*/ 0 h 4092150"/>
              <a:gd name="connsiteX4" fmla="*/ 6665204 w 6665204"/>
              <a:gd name="connsiteY4" fmla="*/ 1663547 h 4092150"/>
              <a:gd name="connsiteX5" fmla="*/ 6114361 w 6665204"/>
              <a:gd name="connsiteY5" fmla="*/ 1388125 h 4092150"/>
              <a:gd name="connsiteX6" fmla="*/ 0 w 6665204"/>
              <a:gd name="connsiteY6" fmla="*/ 4065224 h 4092150"/>
              <a:gd name="connsiteX0" fmla="*/ 0 w 6665204"/>
              <a:gd name="connsiteY0" fmla="*/ 4065224 h 4092150"/>
              <a:gd name="connsiteX1" fmla="*/ 5144877 w 6665204"/>
              <a:gd name="connsiteY1" fmla="*/ 1002535 h 4092150"/>
              <a:gd name="connsiteX2" fmla="*/ 4549966 w 6665204"/>
              <a:gd name="connsiteY2" fmla="*/ 738130 h 4092150"/>
              <a:gd name="connsiteX3" fmla="*/ 6191479 w 6665204"/>
              <a:gd name="connsiteY3" fmla="*/ 0 h 4092150"/>
              <a:gd name="connsiteX4" fmla="*/ 6665204 w 6665204"/>
              <a:gd name="connsiteY4" fmla="*/ 1663547 h 4092150"/>
              <a:gd name="connsiteX5" fmla="*/ 6114361 w 6665204"/>
              <a:gd name="connsiteY5" fmla="*/ 1388125 h 4092150"/>
              <a:gd name="connsiteX6" fmla="*/ 0 w 6665204"/>
              <a:gd name="connsiteY6" fmla="*/ 4065224 h 40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5204" h="4092150">
                <a:moveTo>
                  <a:pt x="0" y="4065224"/>
                </a:moveTo>
                <a:cubicBezTo>
                  <a:pt x="3433590" y="3892627"/>
                  <a:pt x="4873128" y="1803094"/>
                  <a:pt x="5144877" y="1002535"/>
                </a:cubicBezTo>
                <a:lnTo>
                  <a:pt x="4549966" y="738130"/>
                </a:lnTo>
                <a:lnTo>
                  <a:pt x="6191479" y="0"/>
                </a:lnTo>
                <a:lnTo>
                  <a:pt x="6665204" y="1663547"/>
                </a:lnTo>
                <a:lnTo>
                  <a:pt x="6114361" y="1388125"/>
                </a:lnTo>
                <a:cubicBezTo>
                  <a:pt x="4825389" y="3844886"/>
                  <a:pt x="1949985" y="4208443"/>
                  <a:pt x="0" y="4065224"/>
                </a:cubicBezTo>
                <a:close/>
              </a:path>
            </a:pathLst>
          </a:cu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smtClean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711454" y="2718929"/>
            <a:ext cx="259856" cy="259853"/>
          </a:xfrm>
          <a:prstGeom prst="ellipse">
            <a:avLst/>
          </a:prstGeom>
          <a:solidFill>
            <a:srgbClr val="503278"/>
          </a:solidFill>
          <a:ln w="38100">
            <a:solidFill>
              <a:srgbClr val="5032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smtClean="0">
              <a:solidFill>
                <a:schemeClr val="bg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082804" y="4054243"/>
            <a:ext cx="259856" cy="259853"/>
          </a:xfrm>
          <a:prstGeom prst="ellipse">
            <a:avLst/>
          </a:prstGeom>
          <a:solidFill>
            <a:srgbClr val="503278"/>
          </a:solidFill>
          <a:ln w="38100">
            <a:solidFill>
              <a:srgbClr val="5032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smtClean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091286" y="5016268"/>
            <a:ext cx="259856" cy="259853"/>
          </a:xfrm>
          <a:prstGeom prst="ellipse">
            <a:avLst/>
          </a:prstGeom>
          <a:solidFill>
            <a:srgbClr val="503278"/>
          </a:solidFill>
          <a:ln w="38100">
            <a:solidFill>
              <a:srgbClr val="5032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smtClean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581975" y="5829068"/>
            <a:ext cx="259856" cy="259853"/>
          </a:xfrm>
          <a:prstGeom prst="ellipse">
            <a:avLst/>
          </a:prstGeom>
          <a:solidFill>
            <a:srgbClr val="503278"/>
          </a:solidFill>
          <a:ln w="38100">
            <a:solidFill>
              <a:srgbClr val="5032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smtClean="0">
              <a:solidFill>
                <a:schemeClr val="bg1"/>
              </a:solidFill>
            </a:endParaRPr>
          </a:p>
        </p:txBody>
      </p:sp>
      <p:cxnSp>
        <p:nvCxnSpPr>
          <p:cNvPr id="49" name="Straight Connector 48"/>
          <p:cNvCxnSpPr>
            <a:stCxn id="47" idx="6"/>
            <a:endCxn id="41" idx="2"/>
          </p:cNvCxnSpPr>
          <p:nvPr/>
        </p:nvCxnSpPr>
        <p:spPr>
          <a:xfrm flipV="1">
            <a:off x="3841831" y="5958994"/>
            <a:ext cx="814080" cy="1"/>
          </a:xfrm>
          <a:prstGeom prst="line">
            <a:avLst/>
          </a:prstGeom>
          <a:ln w="12700">
            <a:solidFill>
              <a:srgbClr val="0091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179911" y="4898544"/>
            <a:ext cx="495300" cy="495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smtClean="0">
              <a:solidFill>
                <a:schemeClr val="bg1"/>
              </a:solidFill>
            </a:endParaRPr>
          </a:p>
        </p:txBody>
      </p:sp>
      <p:cxnSp>
        <p:nvCxnSpPr>
          <p:cNvPr id="53" name="Straight Connector 52"/>
          <p:cNvCxnSpPr>
            <a:stCxn id="46" idx="6"/>
            <a:endCxn id="52" idx="2"/>
          </p:cNvCxnSpPr>
          <p:nvPr/>
        </p:nvCxnSpPr>
        <p:spPr>
          <a:xfrm flipV="1">
            <a:off x="5351142" y="5146194"/>
            <a:ext cx="828769" cy="1"/>
          </a:xfrm>
          <a:prstGeom prst="line">
            <a:avLst/>
          </a:prstGeom>
          <a:ln w="12700">
            <a:solidFill>
              <a:srgbClr val="0091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118"/>
          <p:cNvSpPr>
            <a:spLocks noEditPoints="1"/>
          </p:cNvSpPr>
          <p:nvPr/>
        </p:nvSpPr>
        <p:spPr bwMode="auto">
          <a:xfrm>
            <a:off x="6294810" y="5024869"/>
            <a:ext cx="280390" cy="245378"/>
          </a:xfrm>
          <a:custGeom>
            <a:avLst/>
            <a:gdLst/>
            <a:ahLst/>
            <a:cxnLst>
              <a:cxn ang="0">
                <a:pos x="306" y="296"/>
              </a:cxn>
              <a:cxn ang="0">
                <a:pos x="264" y="264"/>
              </a:cxn>
              <a:cxn ang="0">
                <a:pos x="510" y="296"/>
              </a:cxn>
              <a:cxn ang="0">
                <a:pos x="545" y="272"/>
              </a:cxn>
              <a:cxn ang="0">
                <a:pos x="510" y="296"/>
              </a:cxn>
              <a:cxn ang="0">
                <a:pos x="187" y="301"/>
              </a:cxn>
              <a:cxn ang="0">
                <a:pos x="187" y="333"/>
              </a:cxn>
              <a:cxn ang="0">
                <a:pos x="217" y="326"/>
              </a:cxn>
              <a:cxn ang="0">
                <a:pos x="221" y="301"/>
              </a:cxn>
              <a:cxn ang="0">
                <a:pos x="601" y="326"/>
              </a:cxn>
              <a:cxn ang="0">
                <a:pos x="660" y="254"/>
              </a:cxn>
              <a:cxn ang="0">
                <a:pos x="691" y="144"/>
              </a:cxn>
              <a:cxn ang="0">
                <a:pos x="545" y="72"/>
              </a:cxn>
              <a:cxn ang="0">
                <a:pos x="557" y="137"/>
              </a:cxn>
              <a:cxn ang="0">
                <a:pos x="535" y="239"/>
              </a:cxn>
              <a:cxn ang="0">
                <a:pos x="601" y="326"/>
              </a:cxn>
              <a:cxn ang="0">
                <a:pos x="153" y="221"/>
              </a:cxn>
              <a:cxn ang="0">
                <a:pos x="204" y="272"/>
              </a:cxn>
              <a:cxn ang="0">
                <a:pos x="255" y="221"/>
              </a:cxn>
              <a:cxn ang="0">
                <a:pos x="260" y="137"/>
              </a:cxn>
              <a:cxn ang="0">
                <a:pos x="272" y="66"/>
              </a:cxn>
              <a:cxn ang="0">
                <a:pos x="204" y="34"/>
              </a:cxn>
              <a:cxn ang="0">
                <a:pos x="136" y="136"/>
              </a:cxn>
              <a:cxn ang="0">
                <a:pos x="134" y="184"/>
              </a:cxn>
              <a:cxn ang="0">
                <a:pos x="147" y="356"/>
              </a:cxn>
              <a:cxn ang="0">
                <a:pos x="145" y="264"/>
              </a:cxn>
              <a:cxn ang="0">
                <a:pos x="0" y="587"/>
              </a:cxn>
              <a:cxn ang="0">
                <a:pos x="147" y="356"/>
              </a:cxn>
              <a:cxn ang="0">
                <a:pos x="681" y="272"/>
              </a:cxn>
              <a:cxn ang="0">
                <a:pos x="655" y="340"/>
              </a:cxn>
              <a:cxn ang="0">
                <a:pos x="670" y="356"/>
              </a:cxn>
              <a:cxn ang="0">
                <a:pos x="733" y="613"/>
              </a:cxn>
              <a:cxn ang="0">
                <a:pos x="783" y="317"/>
              </a:cxn>
              <a:cxn ang="0">
                <a:pos x="340" y="272"/>
              </a:cxn>
              <a:cxn ang="0">
                <a:pos x="409" y="340"/>
              </a:cxn>
              <a:cxn ang="0">
                <a:pos x="477" y="272"/>
              </a:cxn>
              <a:cxn ang="0">
                <a:pos x="515" y="212"/>
              </a:cxn>
              <a:cxn ang="0">
                <a:pos x="510" y="144"/>
              </a:cxn>
              <a:cxn ang="0">
                <a:pos x="473" y="32"/>
              </a:cxn>
              <a:cxn ang="0">
                <a:pos x="306" y="85"/>
              </a:cxn>
              <a:cxn ang="0">
                <a:pos x="289" y="153"/>
              </a:cxn>
              <a:cxn ang="0">
                <a:pos x="321" y="217"/>
              </a:cxn>
              <a:cxn ang="0">
                <a:pos x="493" y="325"/>
              </a:cxn>
              <a:cxn ang="0">
                <a:pos x="442" y="451"/>
              </a:cxn>
              <a:cxn ang="0">
                <a:pos x="442" y="383"/>
              </a:cxn>
              <a:cxn ang="0">
                <a:pos x="374" y="383"/>
              </a:cxn>
              <a:cxn ang="0">
                <a:pos x="374" y="451"/>
              </a:cxn>
              <a:cxn ang="0">
                <a:pos x="324" y="325"/>
              </a:cxn>
              <a:cxn ang="0">
                <a:pos x="119" y="681"/>
              </a:cxn>
              <a:cxn ang="0">
                <a:pos x="698" y="681"/>
              </a:cxn>
            </a:cxnLst>
            <a:rect l="0" t="0" r="r" b="b"/>
            <a:pathLst>
              <a:path w="817" h="715">
                <a:moveTo>
                  <a:pt x="247" y="316"/>
                </a:moveTo>
                <a:cubicBezTo>
                  <a:pt x="264" y="310"/>
                  <a:pt x="283" y="303"/>
                  <a:pt x="306" y="296"/>
                </a:cubicBezTo>
                <a:cubicBezTo>
                  <a:pt x="306" y="277"/>
                  <a:pt x="306" y="277"/>
                  <a:pt x="306" y="277"/>
                </a:cubicBezTo>
                <a:cubicBezTo>
                  <a:pt x="284" y="270"/>
                  <a:pt x="264" y="264"/>
                  <a:pt x="264" y="264"/>
                </a:cubicBezTo>
                <a:lnTo>
                  <a:pt x="247" y="316"/>
                </a:lnTo>
                <a:close/>
                <a:moveTo>
                  <a:pt x="510" y="296"/>
                </a:moveTo>
                <a:cubicBezTo>
                  <a:pt x="516" y="297"/>
                  <a:pt x="521" y="299"/>
                  <a:pt x="527" y="301"/>
                </a:cubicBezTo>
                <a:cubicBezTo>
                  <a:pt x="545" y="272"/>
                  <a:pt x="545" y="272"/>
                  <a:pt x="545" y="272"/>
                </a:cubicBezTo>
                <a:cubicBezTo>
                  <a:pt x="545" y="272"/>
                  <a:pt x="529" y="278"/>
                  <a:pt x="510" y="286"/>
                </a:cubicBezTo>
                <a:lnTo>
                  <a:pt x="510" y="296"/>
                </a:lnTo>
                <a:close/>
                <a:moveTo>
                  <a:pt x="204" y="285"/>
                </a:moveTo>
                <a:cubicBezTo>
                  <a:pt x="187" y="301"/>
                  <a:pt x="187" y="301"/>
                  <a:pt x="187" y="301"/>
                </a:cubicBezTo>
                <a:cubicBezTo>
                  <a:pt x="196" y="317"/>
                  <a:pt x="196" y="317"/>
                  <a:pt x="196" y="317"/>
                </a:cubicBezTo>
                <a:cubicBezTo>
                  <a:pt x="187" y="333"/>
                  <a:pt x="187" y="333"/>
                  <a:pt x="187" y="333"/>
                </a:cubicBezTo>
                <a:cubicBezTo>
                  <a:pt x="187" y="336"/>
                  <a:pt x="187" y="336"/>
                  <a:pt x="187" y="336"/>
                </a:cubicBezTo>
                <a:cubicBezTo>
                  <a:pt x="195" y="333"/>
                  <a:pt x="206" y="330"/>
                  <a:pt x="217" y="326"/>
                </a:cubicBezTo>
                <a:cubicBezTo>
                  <a:pt x="212" y="317"/>
                  <a:pt x="212" y="317"/>
                  <a:pt x="212" y="317"/>
                </a:cubicBezTo>
                <a:cubicBezTo>
                  <a:pt x="221" y="301"/>
                  <a:pt x="221" y="301"/>
                  <a:pt x="221" y="301"/>
                </a:cubicBezTo>
                <a:lnTo>
                  <a:pt x="204" y="285"/>
                </a:lnTo>
                <a:close/>
                <a:moveTo>
                  <a:pt x="601" y="326"/>
                </a:moveTo>
                <a:cubicBezTo>
                  <a:pt x="608" y="329"/>
                  <a:pt x="615" y="331"/>
                  <a:pt x="620" y="333"/>
                </a:cubicBezTo>
                <a:cubicBezTo>
                  <a:pt x="660" y="254"/>
                  <a:pt x="660" y="254"/>
                  <a:pt x="660" y="254"/>
                </a:cubicBezTo>
                <a:cubicBezTo>
                  <a:pt x="706" y="231"/>
                  <a:pt x="706" y="231"/>
                  <a:pt x="706" y="231"/>
                </a:cubicBezTo>
                <a:cubicBezTo>
                  <a:pt x="686" y="201"/>
                  <a:pt x="691" y="144"/>
                  <a:pt x="691" y="144"/>
                </a:cubicBezTo>
                <a:cubicBezTo>
                  <a:pt x="691" y="97"/>
                  <a:pt x="689" y="34"/>
                  <a:pt x="613" y="34"/>
                </a:cubicBezTo>
                <a:cubicBezTo>
                  <a:pt x="574" y="34"/>
                  <a:pt x="555" y="50"/>
                  <a:pt x="545" y="72"/>
                </a:cubicBezTo>
                <a:cubicBezTo>
                  <a:pt x="545" y="121"/>
                  <a:pt x="545" y="121"/>
                  <a:pt x="545" y="121"/>
                </a:cubicBezTo>
                <a:cubicBezTo>
                  <a:pt x="550" y="126"/>
                  <a:pt x="554" y="131"/>
                  <a:pt x="557" y="137"/>
                </a:cubicBezTo>
                <a:cubicBezTo>
                  <a:pt x="574" y="168"/>
                  <a:pt x="561" y="216"/>
                  <a:pt x="538" y="237"/>
                </a:cubicBezTo>
                <a:cubicBezTo>
                  <a:pt x="537" y="238"/>
                  <a:pt x="536" y="238"/>
                  <a:pt x="535" y="239"/>
                </a:cubicBezTo>
                <a:cubicBezTo>
                  <a:pt x="565" y="254"/>
                  <a:pt x="565" y="254"/>
                  <a:pt x="565" y="254"/>
                </a:cubicBezTo>
                <a:lnTo>
                  <a:pt x="601" y="326"/>
                </a:lnTo>
                <a:close/>
                <a:moveTo>
                  <a:pt x="145" y="187"/>
                </a:moveTo>
                <a:cubicBezTo>
                  <a:pt x="153" y="221"/>
                  <a:pt x="153" y="221"/>
                  <a:pt x="153" y="221"/>
                </a:cubicBezTo>
                <a:cubicBezTo>
                  <a:pt x="153" y="238"/>
                  <a:pt x="153" y="238"/>
                  <a:pt x="153" y="238"/>
                </a:cubicBezTo>
                <a:cubicBezTo>
                  <a:pt x="204" y="272"/>
                  <a:pt x="204" y="272"/>
                  <a:pt x="204" y="272"/>
                </a:cubicBezTo>
                <a:cubicBezTo>
                  <a:pt x="255" y="238"/>
                  <a:pt x="255" y="238"/>
                  <a:pt x="255" y="238"/>
                </a:cubicBezTo>
                <a:cubicBezTo>
                  <a:pt x="255" y="221"/>
                  <a:pt x="255" y="221"/>
                  <a:pt x="255" y="221"/>
                </a:cubicBezTo>
                <a:cubicBezTo>
                  <a:pt x="259" y="205"/>
                  <a:pt x="259" y="205"/>
                  <a:pt x="259" y="205"/>
                </a:cubicBezTo>
                <a:cubicBezTo>
                  <a:pt x="250" y="183"/>
                  <a:pt x="249" y="157"/>
                  <a:pt x="260" y="137"/>
                </a:cubicBezTo>
                <a:cubicBezTo>
                  <a:pt x="263" y="131"/>
                  <a:pt x="267" y="126"/>
                  <a:pt x="272" y="121"/>
                </a:cubicBezTo>
                <a:cubicBezTo>
                  <a:pt x="272" y="66"/>
                  <a:pt x="272" y="66"/>
                  <a:pt x="272" y="66"/>
                </a:cubicBezTo>
                <a:cubicBezTo>
                  <a:pt x="267" y="58"/>
                  <a:pt x="260" y="53"/>
                  <a:pt x="249" y="53"/>
                </a:cubicBezTo>
                <a:cubicBezTo>
                  <a:pt x="242" y="38"/>
                  <a:pt x="225" y="34"/>
                  <a:pt x="204" y="34"/>
                </a:cubicBezTo>
                <a:cubicBezTo>
                  <a:pt x="158" y="34"/>
                  <a:pt x="136" y="60"/>
                  <a:pt x="136" y="94"/>
                </a:cubicBezTo>
                <a:cubicBezTo>
                  <a:pt x="136" y="136"/>
                  <a:pt x="136" y="136"/>
                  <a:pt x="136" y="136"/>
                </a:cubicBezTo>
                <a:cubicBezTo>
                  <a:pt x="136" y="136"/>
                  <a:pt x="131" y="135"/>
                  <a:pt x="127" y="143"/>
                </a:cubicBezTo>
                <a:cubicBezTo>
                  <a:pt x="120" y="154"/>
                  <a:pt x="125" y="175"/>
                  <a:pt x="134" y="184"/>
                </a:cubicBezTo>
                <a:cubicBezTo>
                  <a:pt x="139" y="188"/>
                  <a:pt x="145" y="187"/>
                  <a:pt x="145" y="187"/>
                </a:cubicBezTo>
                <a:moveTo>
                  <a:pt x="147" y="356"/>
                </a:moveTo>
                <a:cubicBezTo>
                  <a:pt x="149" y="354"/>
                  <a:pt x="153" y="351"/>
                  <a:pt x="171" y="343"/>
                </a:cubicBezTo>
                <a:cubicBezTo>
                  <a:pt x="145" y="264"/>
                  <a:pt x="145" y="264"/>
                  <a:pt x="145" y="264"/>
                </a:cubicBezTo>
                <a:cubicBezTo>
                  <a:pt x="145" y="264"/>
                  <a:pt x="44" y="294"/>
                  <a:pt x="34" y="302"/>
                </a:cubicBezTo>
                <a:cubicBezTo>
                  <a:pt x="20" y="313"/>
                  <a:pt x="0" y="442"/>
                  <a:pt x="0" y="587"/>
                </a:cubicBezTo>
                <a:cubicBezTo>
                  <a:pt x="0" y="593"/>
                  <a:pt x="32" y="605"/>
                  <a:pt x="84" y="613"/>
                </a:cubicBezTo>
                <a:cubicBezTo>
                  <a:pt x="89" y="488"/>
                  <a:pt x="104" y="389"/>
                  <a:pt x="147" y="356"/>
                </a:cubicBezTo>
                <a:moveTo>
                  <a:pt x="783" y="317"/>
                </a:moveTo>
                <a:cubicBezTo>
                  <a:pt x="775" y="311"/>
                  <a:pt x="681" y="272"/>
                  <a:pt x="681" y="272"/>
                </a:cubicBezTo>
                <a:cubicBezTo>
                  <a:pt x="723" y="340"/>
                  <a:pt x="723" y="340"/>
                  <a:pt x="723" y="340"/>
                </a:cubicBezTo>
                <a:cubicBezTo>
                  <a:pt x="655" y="340"/>
                  <a:pt x="655" y="340"/>
                  <a:pt x="655" y="340"/>
                </a:cubicBezTo>
                <a:cubicBezTo>
                  <a:pt x="650" y="345"/>
                  <a:pt x="650" y="345"/>
                  <a:pt x="650" y="345"/>
                </a:cubicBezTo>
                <a:cubicBezTo>
                  <a:pt x="663" y="351"/>
                  <a:pt x="668" y="354"/>
                  <a:pt x="670" y="356"/>
                </a:cubicBezTo>
                <a:cubicBezTo>
                  <a:pt x="670" y="356"/>
                  <a:pt x="670" y="356"/>
                  <a:pt x="670" y="356"/>
                </a:cubicBezTo>
                <a:cubicBezTo>
                  <a:pt x="715" y="390"/>
                  <a:pt x="727" y="498"/>
                  <a:pt x="733" y="613"/>
                </a:cubicBezTo>
                <a:cubicBezTo>
                  <a:pt x="785" y="605"/>
                  <a:pt x="817" y="593"/>
                  <a:pt x="817" y="587"/>
                </a:cubicBezTo>
                <a:cubicBezTo>
                  <a:pt x="817" y="442"/>
                  <a:pt x="797" y="328"/>
                  <a:pt x="783" y="317"/>
                </a:cubicBezTo>
                <a:moveTo>
                  <a:pt x="321" y="217"/>
                </a:moveTo>
                <a:cubicBezTo>
                  <a:pt x="340" y="272"/>
                  <a:pt x="340" y="272"/>
                  <a:pt x="340" y="272"/>
                </a:cubicBezTo>
                <a:cubicBezTo>
                  <a:pt x="340" y="306"/>
                  <a:pt x="340" y="306"/>
                  <a:pt x="340" y="306"/>
                </a:cubicBezTo>
                <a:cubicBezTo>
                  <a:pt x="409" y="340"/>
                  <a:pt x="409" y="340"/>
                  <a:pt x="409" y="340"/>
                </a:cubicBezTo>
                <a:cubicBezTo>
                  <a:pt x="477" y="306"/>
                  <a:pt x="477" y="306"/>
                  <a:pt x="477" y="306"/>
                </a:cubicBezTo>
                <a:cubicBezTo>
                  <a:pt x="477" y="272"/>
                  <a:pt x="477" y="272"/>
                  <a:pt x="477" y="272"/>
                </a:cubicBezTo>
                <a:cubicBezTo>
                  <a:pt x="496" y="217"/>
                  <a:pt x="496" y="217"/>
                  <a:pt x="496" y="217"/>
                </a:cubicBezTo>
                <a:cubicBezTo>
                  <a:pt x="496" y="217"/>
                  <a:pt x="508" y="218"/>
                  <a:pt x="515" y="212"/>
                </a:cubicBezTo>
                <a:cubicBezTo>
                  <a:pt x="528" y="200"/>
                  <a:pt x="536" y="170"/>
                  <a:pt x="528" y="153"/>
                </a:cubicBezTo>
                <a:cubicBezTo>
                  <a:pt x="521" y="142"/>
                  <a:pt x="510" y="144"/>
                  <a:pt x="510" y="144"/>
                </a:cubicBezTo>
                <a:cubicBezTo>
                  <a:pt x="510" y="89"/>
                  <a:pt x="510" y="89"/>
                  <a:pt x="510" y="89"/>
                </a:cubicBezTo>
                <a:cubicBezTo>
                  <a:pt x="510" y="55"/>
                  <a:pt x="502" y="32"/>
                  <a:pt x="473" y="32"/>
                </a:cubicBezTo>
                <a:cubicBezTo>
                  <a:pt x="463" y="11"/>
                  <a:pt x="438" y="0"/>
                  <a:pt x="409" y="0"/>
                </a:cubicBezTo>
                <a:cubicBezTo>
                  <a:pt x="343" y="0"/>
                  <a:pt x="306" y="36"/>
                  <a:pt x="306" y="85"/>
                </a:cubicBezTo>
                <a:cubicBezTo>
                  <a:pt x="306" y="144"/>
                  <a:pt x="306" y="144"/>
                  <a:pt x="306" y="144"/>
                </a:cubicBezTo>
                <a:cubicBezTo>
                  <a:pt x="306" y="144"/>
                  <a:pt x="296" y="142"/>
                  <a:pt x="289" y="153"/>
                </a:cubicBezTo>
                <a:cubicBezTo>
                  <a:pt x="281" y="170"/>
                  <a:pt x="289" y="200"/>
                  <a:pt x="302" y="212"/>
                </a:cubicBezTo>
                <a:cubicBezTo>
                  <a:pt x="309" y="218"/>
                  <a:pt x="321" y="217"/>
                  <a:pt x="321" y="217"/>
                </a:cubicBezTo>
                <a:moveTo>
                  <a:pt x="649" y="383"/>
                </a:moveTo>
                <a:cubicBezTo>
                  <a:pt x="635" y="372"/>
                  <a:pt x="493" y="325"/>
                  <a:pt x="493" y="325"/>
                </a:cubicBezTo>
                <a:cubicBezTo>
                  <a:pt x="442" y="536"/>
                  <a:pt x="442" y="536"/>
                  <a:pt x="442" y="536"/>
                </a:cubicBezTo>
                <a:cubicBezTo>
                  <a:pt x="442" y="451"/>
                  <a:pt x="442" y="451"/>
                  <a:pt x="442" y="451"/>
                </a:cubicBezTo>
                <a:cubicBezTo>
                  <a:pt x="417" y="408"/>
                  <a:pt x="417" y="408"/>
                  <a:pt x="417" y="408"/>
                </a:cubicBezTo>
                <a:cubicBezTo>
                  <a:pt x="442" y="383"/>
                  <a:pt x="442" y="383"/>
                  <a:pt x="442" y="383"/>
                </a:cubicBezTo>
                <a:cubicBezTo>
                  <a:pt x="409" y="349"/>
                  <a:pt x="409" y="349"/>
                  <a:pt x="409" y="349"/>
                </a:cubicBezTo>
                <a:cubicBezTo>
                  <a:pt x="374" y="383"/>
                  <a:pt x="374" y="383"/>
                  <a:pt x="374" y="383"/>
                </a:cubicBezTo>
                <a:cubicBezTo>
                  <a:pt x="400" y="408"/>
                  <a:pt x="400" y="408"/>
                  <a:pt x="400" y="408"/>
                </a:cubicBezTo>
                <a:cubicBezTo>
                  <a:pt x="374" y="451"/>
                  <a:pt x="374" y="451"/>
                  <a:pt x="374" y="451"/>
                </a:cubicBezTo>
                <a:cubicBezTo>
                  <a:pt x="374" y="536"/>
                  <a:pt x="374" y="536"/>
                  <a:pt x="374" y="536"/>
                </a:cubicBezTo>
                <a:cubicBezTo>
                  <a:pt x="324" y="325"/>
                  <a:pt x="324" y="325"/>
                  <a:pt x="324" y="325"/>
                </a:cubicBezTo>
                <a:cubicBezTo>
                  <a:pt x="324" y="325"/>
                  <a:pt x="182" y="372"/>
                  <a:pt x="167" y="383"/>
                </a:cubicBezTo>
                <a:cubicBezTo>
                  <a:pt x="147" y="398"/>
                  <a:pt x="119" y="476"/>
                  <a:pt x="119" y="681"/>
                </a:cubicBezTo>
                <a:cubicBezTo>
                  <a:pt x="119" y="693"/>
                  <a:pt x="264" y="715"/>
                  <a:pt x="409" y="715"/>
                </a:cubicBezTo>
                <a:cubicBezTo>
                  <a:pt x="553" y="715"/>
                  <a:pt x="698" y="693"/>
                  <a:pt x="698" y="681"/>
                </a:cubicBezTo>
                <a:cubicBezTo>
                  <a:pt x="698" y="476"/>
                  <a:pt x="669" y="398"/>
                  <a:pt x="649" y="38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7189561" y="3936519"/>
            <a:ext cx="495300" cy="495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smtClean="0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>
            <a:stCxn id="45" idx="6"/>
            <a:endCxn id="56" idx="2"/>
          </p:cNvCxnSpPr>
          <p:nvPr/>
        </p:nvCxnSpPr>
        <p:spPr>
          <a:xfrm flipV="1">
            <a:off x="6342660" y="4184169"/>
            <a:ext cx="846901" cy="1"/>
          </a:xfrm>
          <a:prstGeom prst="line">
            <a:avLst/>
          </a:prstGeom>
          <a:ln w="12700">
            <a:solidFill>
              <a:srgbClr val="0091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842704" y="2601205"/>
            <a:ext cx="495300" cy="495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smtClean="0">
              <a:solidFill>
                <a:schemeClr val="bg1"/>
              </a:solidFill>
            </a:endParaRPr>
          </a:p>
        </p:txBody>
      </p:sp>
      <p:cxnSp>
        <p:nvCxnSpPr>
          <p:cNvPr id="62" name="Straight Connector 61"/>
          <p:cNvCxnSpPr>
            <a:stCxn id="44" idx="6"/>
            <a:endCxn id="61" idx="2"/>
          </p:cNvCxnSpPr>
          <p:nvPr/>
        </p:nvCxnSpPr>
        <p:spPr>
          <a:xfrm flipV="1">
            <a:off x="6971310" y="2848855"/>
            <a:ext cx="871394" cy="1"/>
          </a:xfrm>
          <a:prstGeom prst="line">
            <a:avLst/>
          </a:prstGeom>
          <a:ln w="12700">
            <a:solidFill>
              <a:srgbClr val="0091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11"/>
          <p:cNvSpPr>
            <a:spLocks/>
          </p:cNvSpPr>
          <p:nvPr/>
        </p:nvSpPr>
        <p:spPr bwMode="auto">
          <a:xfrm>
            <a:off x="7955843" y="2700991"/>
            <a:ext cx="283282" cy="311497"/>
          </a:xfrm>
          <a:custGeom>
            <a:avLst/>
            <a:gdLst/>
            <a:ahLst/>
            <a:cxnLst>
              <a:cxn ang="0">
                <a:pos x="872" y="822"/>
              </a:cxn>
              <a:cxn ang="0">
                <a:pos x="872" y="779"/>
              </a:cxn>
              <a:cxn ang="0">
                <a:pos x="715" y="623"/>
              </a:cxn>
              <a:cxn ang="0">
                <a:pos x="705" y="623"/>
              </a:cxn>
              <a:cxn ang="0">
                <a:pos x="549" y="779"/>
              </a:cxn>
              <a:cxn ang="0">
                <a:pos x="549" y="890"/>
              </a:cxn>
              <a:cxn ang="0">
                <a:pos x="463" y="976"/>
              </a:cxn>
              <a:cxn ang="0">
                <a:pos x="453" y="976"/>
              </a:cxn>
              <a:cxn ang="0">
                <a:pos x="367" y="890"/>
              </a:cxn>
              <a:cxn ang="0">
                <a:pos x="367" y="682"/>
              </a:cxn>
              <a:cxn ang="0">
                <a:pos x="396" y="682"/>
              </a:cxn>
              <a:cxn ang="0">
                <a:pos x="396" y="651"/>
              </a:cxn>
              <a:cxn ang="0">
                <a:pos x="635" y="261"/>
              </a:cxn>
              <a:cxn ang="0">
                <a:pos x="642" y="224"/>
              </a:cxn>
              <a:cxn ang="0">
                <a:pos x="614" y="60"/>
              </a:cxn>
              <a:cxn ang="0">
                <a:pos x="530" y="16"/>
              </a:cxn>
              <a:cxn ang="0">
                <a:pos x="475" y="16"/>
              </a:cxn>
              <a:cxn ang="0">
                <a:pos x="439" y="0"/>
              </a:cxn>
              <a:cxn ang="0">
                <a:pos x="390" y="50"/>
              </a:cxn>
              <a:cxn ang="0">
                <a:pos x="439" y="100"/>
              </a:cxn>
              <a:cxn ang="0">
                <a:pos x="473" y="87"/>
              </a:cxn>
              <a:cxn ang="0">
                <a:pos x="528" y="87"/>
              </a:cxn>
              <a:cxn ang="0">
                <a:pos x="559" y="105"/>
              </a:cxn>
              <a:cxn ang="0">
                <a:pos x="572" y="212"/>
              </a:cxn>
              <a:cxn ang="0">
                <a:pos x="566" y="249"/>
              </a:cxn>
              <a:cxn ang="0">
                <a:pos x="396" y="580"/>
              </a:cxn>
              <a:cxn ang="0">
                <a:pos x="396" y="551"/>
              </a:cxn>
              <a:cxn ang="0">
                <a:pos x="264" y="551"/>
              </a:cxn>
              <a:cxn ang="0">
                <a:pos x="264" y="580"/>
              </a:cxn>
              <a:cxn ang="0">
                <a:pos x="89" y="249"/>
              </a:cxn>
              <a:cxn ang="0">
                <a:pos x="82" y="212"/>
              </a:cxn>
              <a:cxn ang="0">
                <a:pos x="94" y="106"/>
              </a:cxn>
              <a:cxn ang="0">
                <a:pos x="127" y="87"/>
              </a:cxn>
              <a:cxn ang="0">
                <a:pos x="181" y="87"/>
              </a:cxn>
              <a:cxn ang="0">
                <a:pos x="215" y="100"/>
              </a:cxn>
              <a:cxn ang="0">
                <a:pos x="265" y="50"/>
              </a:cxn>
              <a:cxn ang="0">
                <a:pos x="215" y="0"/>
              </a:cxn>
              <a:cxn ang="0">
                <a:pos x="179" y="16"/>
              </a:cxn>
              <a:cxn ang="0">
                <a:pos x="126" y="16"/>
              </a:cxn>
              <a:cxn ang="0">
                <a:pos x="124" y="16"/>
              </a:cxn>
              <a:cxn ang="0">
                <a:pos x="40" y="60"/>
              </a:cxn>
              <a:cxn ang="0">
                <a:pos x="13" y="224"/>
              </a:cxn>
              <a:cxn ang="0">
                <a:pos x="19" y="261"/>
              </a:cxn>
              <a:cxn ang="0">
                <a:pos x="264" y="651"/>
              </a:cxn>
              <a:cxn ang="0">
                <a:pos x="264" y="682"/>
              </a:cxn>
              <a:cxn ang="0">
                <a:pos x="297" y="682"/>
              </a:cxn>
              <a:cxn ang="0">
                <a:pos x="297" y="890"/>
              </a:cxn>
              <a:cxn ang="0">
                <a:pos x="453" y="1047"/>
              </a:cxn>
              <a:cxn ang="0">
                <a:pos x="463" y="1047"/>
              </a:cxn>
              <a:cxn ang="0">
                <a:pos x="619" y="890"/>
              </a:cxn>
              <a:cxn ang="0">
                <a:pos x="619" y="779"/>
              </a:cxn>
              <a:cxn ang="0">
                <a:pos x="705" y="693"/>
              </a:cxn>
              <a:cxn ang="0">
                <a:pos x="715" y="693"/>
              </a:cxn>
              <a:cxn ang="0">
                <a:pos x="801" y="779"/>
              </a:cxn>
              <a:cxn ang="0">
                <a:pos x="801" y="822"/>
              </a:cxn>
              <a:cxn ang="0">
                <a:pos x="723" y="931"/>
              </a:cxn>
              <a:cxn ang="0">
                <a:pos x="837" y="1045"/>
              </a:cxn>
              <a:cxn ang="0">
                <a:pos x="952" y="931"/>
              </a:cxn>
              <a:cxn ang="0">
                <a:pos x="872" y="822"/>
              </a:cxn>
            </a:cxnLst>
            <a:rect l="0" t="0" r="r" b="b"/>
            <a:pathLst>
              <a:path w="952" h="1047">
                <a:moveTo>
                  <a:pt x="872" y="822"/>
                </a:moveTo>
                <a:cubicBezTo>
                  <a:pt x="872" y="779"/>
                  <a:pt x="872" y="779"/>
                  <a:pt x="872" y="779"/>
                </a:cubicBezTo>
                <a:cubicBezTo>
                  <a:pt x="872" y="693"/>
                  <a:pt x="801" y="623"/>
                  <a:pt x="715" y="623"/>
                </a:cubicBezTo>
                <a:cubicBezTo>
                  <a:pt x="705" y="623"/>
                  <a:pt x="705" y="623"/>
                  <a:pt x="705" y="623"/>
                </a:cubicBezTo>
                <a:cubicBezTo>
                  <a:pt x="619" y="623"/>
                  <a:pt x="549" y="693"/>
                  <a:pt x="549" y="779"/>
                </a:cubicBezTo>
                <a:cubicBezTo>
                  <a:pt x="549" y="890"/>
                  <a:pt x="549" y="890"/>
                  <a:pt x="549" y="890"/>
                </a:cubicBezTo>
                <a:cubicBezTo>
                  <a:pt x="549" y="938"/>
                  <a:pt x="510" y="976"/>
                  <a:pt x="463" y="976"/>
                </a:cubicBezTo>
                <a:cubicBezTo>
                  <a:pt x="453" y="976"/>
                  <a:pt x="453" y="976"/>
                  <a:pt x="453" y="976"/>
                </a:cubicBezTo>
                <a:cubicBezTo>
                  <a:pt x="406" y="976"/>
                  <a:pt x="367" y="938"/>
                  <a:pt x="367" y="890"/>
                </a:cubicBezTo>
                <a:cubicBezTo>
                  <a:pt x="367" y="682"/>
                  <a:pt x="367" y="682"/>
                  <a:pt x="367" y="682"/>
                </a:cubicBezTo>
                <a:cubicBezTo>
                  <a:pt x="396" y="682"/>
                  <a:pt x="396" y="682"/>
                  <a:pt x="396" y="682"/>
                </a:cubicBezTo>
                <a:cubicBezTo>
                  <a:pt x="396" y="651"/>
                  <a:pt x="396" y="651"/>
                  <a:pt x="396" y="651"/>
                </a:cubicBezTo>
                <a:cubicBezTo>
                  <a:pt x="573" y="634"/>
                  <a:pt x="609" y="419"/>
                  <a:pt x="635" y="261"/>
                </a:cubicBezTo>
                <a:cubicBezTo>
                  <a:pt x="637" y="248"/>
                  <a:pt x="639" y="236"/>
                  <a:pt x="642" y="224"/>
                </a:cubicBezTo>
                <a:cubicBezTo>
                  <a:pt x="654" y="153"/>
                  <a:pt x="645" y="98"/>
                  <a:pt x="614" y="60"/>
                </a:cubicBezTo>
                <a:cubicBezTo>
                  <a:pt x="581" y="19"/>
                  <a:pt x="535" y="16"/>
                  <a:pt x="530" y="16"/>
                </a:cubicBezTo>
                <a:cubicBezTo>
                  <a:pt x="475" y="16"/>
                  <a:pt x="475" y="16"/>
                  <a:pt x="475" y="16"/>
                </a:cubicBezTo>
                <a:cubicBezTo>
                  <a:pt x="466" y="6"/>
                  <a:pt x="454" y="0"/>
                  <a:pt x="439" y="0"/>
                </a:cubicBezTo>
                <a:cubicBezTo>
                  <a:pt x="412" y="0"/>
                  <a:pt x="390" y="23"/>
                  <a:pt x="390" y="50"/>
                </a:cubicBezTo>
                <a:cubicBezTo>
                  <a:pt x="390" y="78"/>
                  <a:pt x="412" y="100"/>
                  <a:pt x="439" y="100"/>
                </a:cubicBezTo>
                <a:cubicBezTo>
                  <a:pt x="452" y="100"/>
                  <a:pt x="464" y="95"/>
                  <a:pt x="473" y="87"/>
                </a:cubicBezTo>
                <a:cubicBezTo>
                  <a:pt x="528" y="87"/>
                  <a:pt x="528" y="87"/>
                  <a:pt x="528" y="87"/>
                </a:cubicBezTo>
                <a:cubicBezTo>
                  <a:pt x="530" y="87"/>
                  <a:pt x="547" y="89"/>
                  <a:pt x="559" y="105"/>
                </a:cubicBezTo>
                <a:cubicBezTo>
                  <a:pt x="576" y="125"/>
                  <a:pt x="581" y="162"/>
                  <a:pt x="572" y="212"/>
                </a:cubicBezTo>
                <a:cubicBezTo>
                  <a:pt x="570" y="224"/>
                  <a:pt x="568" y="236"/>
                  <a:pt x="566" y="249"/>
                </a:cubicBezTo>
                <a:cubicBezTo>
                  <a:pt x="536" y="426"/>
                  <a:pt x="504" y="564"/>
                  <a:pt x="396" y="580"/>
                </a:cubicBezTo>
                <a:cubicBezTo>
                  <a:pt x="396" y="551"/>
                  <a:pt x="396" y="551"/>
                  <a:pt x="396" y="551"/>
                </a:cubicBezTo>
                <a:cubicBezTo>
                  <a:pt x="264" y="551"/>
                  <a:pt x="264" y="551"/>
                  <a:pt x="264" y="55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151" y="569"/>
                  <a:pt x="119" y="430"/>
                  <a:pt x="89" y="249"/>
                </a:cubicBezTo>
                <a:cubicBezTo>
                  <a:pt x="87" y="236"/>
                  <a:pt x="84" y="224"/>
                  <a:pt x="82" y="212"/>
                </a:cubicBezTo>
                <a:cubicBezTo>
                  <a:pt x="74" y="163"/>
                  <a:pt x="78" y="126"/>
                  <a:pt x="94" y="106"/>
                </a:cubicBezTo>
                <a:cubicBezTo>
                  <a:pt x="107" y="89"/>
                  <a:pt x="125" y="87"/>
                  <a:pt x="127" y="87"/>
                </a:cubicBezTo>
                <a:cubicBezTo>
                  <a:pt x="181" y="87"/>
                  <a:pt x="181" y="87"/>
                  <a:pt x="181" y="87"/>
                </a:cubicBezTo>
                <a:cubicBezTo>
                  <a:pt x="190" y="95"/>
                  <a:pt x="202" y="100"/>
                  <a:pt x="215" y="100"/>
                </a:cubicBezTo>
                <a:cubicBezTo>
                  <a:pt x="242" y="100"/>
                  <a:pt x="265" y="78"/>
                  <a:pt x="265" y="50"/>
                </a:cubicBezTo>
                <a:cubicBezTo>
                  <a:pt x="265" y="23"/>
                  <a:pt x="242" y="0"/>
                  <a:pt x="215" y="0"/>
                </a:cubicBezTo>
                <a:cubicBezTo>
                  <a:pt x="201" y="0"/>
                  <a:pt x="188" y="6"/>
                  <a:pt x="179" y="16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19" y="16"/>
                  <a:pt x="74" y="19"/>
                  <a:pt x="40" y="60"/>
                </a:cubicBezTo>
                <a:cubicBezTo>
                  <a:pt x="10" y="98"/>
                  <a:pt x="0" y="153"/>
                  <a:pt x="13" y="224"/>
                </a:cubicBezTo>
                <a:cubicBezTo>
                  <a:pt x="15" y="236"/>
                  <a:pt x="17" y="248"/>
                  <a:pt x="19" y="261"/>
                </a:cubicBezTo>
                <a:cubicBezTo>
                  <a:pt x="46" y="421"/>
                  <a:pt x="82" y="639"/>
                  <a:pt x="264" y="651"/>
                </a:cubicBezTo>
                <a:cubicBezTo>
                  <a:pt x="264" y="682"/>
                  <a:pt x="264" y="682"/>
                  <a:pt x="264" y="682"/>
                </a:cubicBezTo>
                <a:cubicBezTo>
                  <a:pt x="297" y="682"/>
                  <a:pt x="297" y="682"/>
                  <a:pt x="297" y="682"/>
                </a:cubicBezTo>
                <a:cubicBezTo>
                  <a:pt x="297" y="890"/>
                  <a:pt x="297" y="890"/>
                  <a:pt x="297" y="890"/>
                </a:cubicBezTo>
                <a:cubicBezTo>
                  <a:pt x="297" y="976"/>
                  <a:pt x="367" y="1047"/>
                  <a:pt x="453" y="1047"/>
                </a:cubicBezTo>
                <a:cubicBezTo>
                  <a:pt x="463" y="1047"/>
                  <a:pt x="463" y="1047"/>
                  <a:pt x="463" y="1047"/>
                </a:cubicBezTo>
                <a:cubicBezTo>
                  <a:pt x="549" y="1047"/>
                  <a:pt x="619" y="976"/>
                  <a:pt x="619" y="890"/>
                </a:cubicBezTo>
                <a:cubicBezTo>
                  <a:pt x="619" y="779"/>
                  <a:pt x="619" y="779"/>
                  <a:pt x="619" y="779"/>
                </a:cubicBezTo>
                <a:cubicBezTo>
                  <a:pt x="619" y="732"/>
                  <a:pt x="658" y="693"/>
                  <a:pt x="705" y="693"/>
                </a:cubicBezTo>
                <a:cubicBezTo>
                  <a:pt x="715" y="693"/>
                  <a:pt x="715" y="693"/>
                  <a:pt x="715" y="693"/>
                </a:cubicBezTo>
                <a:cubicBezTo>
                  <a:pt x="762" y="693"/>
                  <a:pt x="801" y="732"/>
                  <a:pt x="801" y="779"/>
                </a:cubicBezTo>
                <a:cubicBezTo>
                  <a:pt x="801" y="822"/>
                  <a:pt x="801" y="822"/>
                  <a:pt x="801" y="822"/>
                </a:cubicBezTo>
                <a:cubicBezTo>
                  <a:pt x="756" y="837"/>
                  <a:pt x="723" y="880"/>
                  <a:pt x="723" y="931"/>
                </a:cubicBezTo>
                <a:cubicBezTo>
                  <a:pt x="723" y="994"/>
                  <a:pt x="774" y="1045"/>
                  <a:pt x="837" y="1045"/>
                </a:cubicBezTo>
                <a:cubicBezTo>
                  <a:pt x="900" y="1045"/>
                  <a:pt x="952" y="994"/>
                  <a:pt x="952" y="931"/>
                </a:cubicBezTo>
                <a:cubicBezTo>
                  <a:pt x="952" y="879"/>
                  <a:pt x="918" y="836"/>
                  <a:pt x="872" y="82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71" name="Group 248"/>
          <p:cNvGrpSpPr/>
          <p:nvPr/>
        </p:nvGrpSpPr>
        <p:grpSpPr>
          <a:xfrm>
            <a:off x="7301083" y="4073776"/>
            <a:ext cx="299867" cy="270741"/>
            <a:chOff x="7978775" y="-1211262"/>
            <a:chExt cx="719138" cy="649288"/>
          </a:xfrm>
          <a:solidFill>
            <a:schemeClr val="bg1"/>
          </a:solidFill>
        </p:grpSpPr>
        <p:sp>
          <p:nvSpPr>
            <p:cNvPr id="72" name="Freeform 190"/>
            <p:cNvSpPr>
              <a:spLocks noEditPoints="1"/>
            </p:cNvSpPr>
            <p:nvPr/>
          </p:nvSpPr>
          <p:spPr bwMode="auto">
            <a:xfrm>
              <a:off x="8221663" y="-1169987"/>
              <a:ext cx="476250" cy="338138"/>
            </a:xfrm>
            <a:custGeom>
              <a:avLst/>
              <a:gdLst/>
              <a:ahLst/>
              <a:cxnLst>
                <a:cxn ang="0">
                  <a:pos x="124" y="13"/>
                </a:cxn>
                <a:cxn ang="0">
                  <a:pos x="124" y="88"/>
                </a:cxn>
                <a:cxn ang="0">
                  <a:pos x="124" y="90"/>
                </a:cxn>
                <a:cxn ang="0">
                  <a:pos x="121" y="90"/>
                </a:cxn>
                <a:cxn ang="0">
                  <a:pos x="6" y="90"/>
                </a:cxn>
                <a:cxn ang="0">
                  <a:pos x="3" y="90"/>
                </a:cxn>
                <a:cxn ang="0">
                  <a:pos x="3" y="88"/>
                </a:cxn>
                <a:cxn ang="0">
                  <a:pos x="3" y="60"/>
                </a:cxn>
                <a:cxn ang="0">
                  <a:pos x="4" y="61"/>
                </a:cxn>
                <a:cxn ang="0">
                  <a:pos x="8" y="63"/>
                </a:cxn>
                <a:cxn ang="0">
                  <a:pos x="8" y="85"/>
                </a:cxn>
                <a:cxn ang="0">
                  <a:pos x="119" y="85"/>
                </a:cxn>
                <a:cxn ang="0">
                  <a:pos x="119" y="13"/>
                </a:cxn>
                <a:cxn ang="0">
                  <a:pos x="124" y="13"/>
                </a:cxn>
                <a:cxn ang="0">
                  <a:pos x="26" y="67"/>
                </a:cxn>
                <a:cxn ang="0">
                  <a:pos x="47" y="57"/>
                </a:cxn>
                <a:cxn ang="0">
                  <a:pos x="61" y="59"/>
                </a:cxn>
                <a:cxn ang="0">
                  <a:pos x="78" y="32"/>
                </a:cxn>
                <a:cxn ang="0">
                  <a:pos x="95" y="40"/>
                </a:cxn>
                <a:cxn ang="0">
                  <a:pos x="108" y="33"/>
                </a:cxn>
                <a:cxn ang="0">
                  <a:pos x="111" y="39"/>
                </a:cxn>
                <a:cxn ang="0">
                  <a:pos x="95" y="48"/>
                </a:cxn>
                <a:cxn ang="0">
                  <a:pos x="80" y="40"/>
                </a:cxn>
                <a:cxn ang="0">
                  <a:pos x="64" y="66"/>
                </a:cxn>
                <a:cxn ang="0">
                  <a:pos x="48" y="63"/>
                </a:cxn>
                <a:cxn ang="0">
                  <a:pos x="29" y="73"/>
                </a:cxn>
                <a:cxn ang="0">
                  <a:pos x="26" y="67"/>
                </a:cxn>
                <a:cxn ang="0">
                  <a:pos x="0" y="0"/>
                </a:cxn>
                <a:cxn ang="0">
                  <a:pos x="127" y="0"/>
                </a:cxn>
                <a:cxn ang="0">
                  <a:pos x="127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3" y="33"/>
                </a:cxn>
                <a:cxn ang="0">
                  <a:pos x="3" y="13"/>
                </a:cxn>
                <a:cxn ang="0">
                  <a:pos x="8" y="13"/>
                </a:cxn>
                <a:cxn ang="0">
                  <a:pos x="8" y="36"/>
                </a:cxn>
                <a:cxn ang="0">
                  <a:pos x="3" y="33"/>
                </a:cxn>
              </a:cxnLst>
              <a:rect l="0" t="0" r="r" b="b"/>
              <a:pathLst>
                <a:path w="127" h="90">
                  <a:moveTo>
                    <a:pt x="124" y="13"/>
                  </a:moveTo>
                  <a:cubicBezTo>
                    <a:pt x="124" y="88"/>
                    <a:pt x="124" y="88"/>
                    <a:pt x="124" y="88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5" y="62"/>
                    <a:pt x="7" y="62"/>
                    <a:pt x="8" y="63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9" y="13"/>
                    <a:pt x="119" y="13"/>
                    <a:pt x="119" y="13"/>
                  </a:cubicBezTo>
                  <a:lnTo>
                    <a:pt x="124" y="13"/>
                  </a:lnTo>
                  <a:close/>
                  <a:moveTo>
                    <a:pt x="26" y="6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9" y="73"/>
                    <a:pt x="29" y="73"/>
                    <a:pt x="29" y="73"/>
                  </a:cubicBezTo>
                  <a:lnTo>
                    <a:pt x="26" y="67"/>
                  </a:lnTo>
                  <a:close/>
                  <a:moveTo>
                    <a:pt x="0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  <a:moveTo>
                    <a:pt x="3" y="3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36"/>
                    <a:pt x="8" y="36"/>
                    <a:pt x="8" y="36"/>
                  </a:cubicBezTo>
                  <a:lnTo>
                    <a:pt x="3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91"/>
            <p:cNvSpPr>
              <a:spLocks noEditPoints="1"/>
            </p:cNvSpPr>
            <p:nvPr/>
          </p:nvSpPr>
          <p:spPr bwMode="auto">
            <a:xfrm>
              <a:off x="7978775" y="-1211262"/>
              <a:ext cx="407988" cy="649288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5" y="0"/>
                </a:cxn>
                <a:cxn ang="0">
                  <a:pos x="21" y="15"/>
                </a:cxn>
                <a:cxn ang="0">
                  <a:pos x="35" y="37"/>
                </a:cxn>
                <a:cxn ang="0">
                  <a:pos x="49" y="15"/>
                </a:cxn>
                <a:cxn ang="0">
                  <a:pos x="63" y="45"/>
                </a:cxn>
                <a:cxn ang="0">
                  <a:pos x="78" y="56"/>
                </a:cxn>
                <a:cxn ang="0">
                  <a:pos x="100" y="53"/>
                </a:cxn>
                <a:cxn ang="0">
                  <a:pos x="108" y="60"/>
                </a:cxn>
                <a:cxn ang="0">
                  <a:pos x="102" y="68"/>
                </a:cxn>
                <a:cxn ang="0">
                  <a:pos x="77" y="70"/>
                </a:cxn>
                <a:cxn ang="0">
                  <a:pos x="72" y="69"/>
                </a:cxn>
                <a:cxn ang="0">
                  <a:pos x="56" y="57"/>
                </a:cxn>
                <a:cxn ang="0">
                  <a:pos x="56" y="109"/>
                </a:cxn>
                <a:cxn ang="0">
                  <a:pos x="56" y="160"/>
                </a:cxn>
                <a:cxn ang="0">
                  <a:pos x="36" y="167"/>
                </a:cxn>
                <a:cxn ang="0">
                  <a:pos x="36" y="104"/>
                </a:cxn>
                <a:cxn ang="0">
                  <a:pos x="35" y="103"/>
                </a:cxn>
                <a:cxn ang="0">
                  <a:pos x="34" y="104"/>
                </a:cxn>
                <a:cxn ang="0">
                  <a:pos x="34" y="167"/>
                </a:cxn>
                <a:cxn ang="0">
                  <a:pos x="15" y="160"/>
                </a:cxn>
                <a:cxn ang="0">
                  <a:pos x="14" y="109"/>
                </a:cxn>
                <a:cxn ang="0">
                  <a:pos x="14" y="69"/>
                </a:cxn>
                <a:cxn ang="0">
                  <a:pos x="14" y="61"/>
                </a:cxn>
                <a:cxn ang="0">
                  <a:pos x="16" y="53"/>
                </a:cxn>
                <a:cxn ang="0">
                  <a:pos x="12" y="69"/>
                </a:cxn>
                <a:cxn ang="0">
                  <a:pos x="12" y="107"/>
                </a:cxn>
                <a:cxn ang="0">
                  <a:pos x="0" y="102"/>
                </a:cxn>
                <a:cxn ang="0">
                  <a:pos x="0" y="73"/>
                </a:cxn>
                <a:cxn ang="0">
                  <a:pos x="4" y="49"/>
                </a:cxn>
                <a:cxn ang="0">
                  <a:pos x="21" y="37"/>
                </a:cxn>
                <a:cxn ang="0">
                  <a:pos x="23" y="37"/>
                </a:cxn>
                <a:cxn ang="0">
                  <a:pos x="33" y="51"/>
                </a:cxn>
                <a:cxn ang="0">
                  <a:pos x="33" y="44"/>
                </a:cxn>
                <a:cxn ang="0">
                  <a:pos x="31" y="42"/>
                </a:cxn>
                <a:cxn ang="0">
                  <a:pos x="35" y="39"/>
                </a:cxn>
                <a:cxn ang="0">
                  <a:pos x="35" y="39"/>
                </a:cxn>
                <a:cxn ang="0">
                  <a:pos x="39" y="42"/>
                </a:cxn>
                <a:cxn ang="0">
                  <a:pos x="38" y="44"/>
                </a:cxn>
                <a:cxn ang="0">
                  <a:pos x="38" y="51"/>
                </a:cxn>
                <a:cxn ang="0">
                  <a:pos x="47" y="37"/>
                </a:cxn>
                <a:cxn ang="0">
                  <a:pos x="63" y="45"/>
                </a:cxn>
              </a:cxnLst>
              <a:rect l="0" t="0" r="r" b="b"/>
              <a:pathLst>
                <a:path w="109" h="173">
                  <a:moveTo>
                    <a:pt x="49" y="15"/>
                  </a:moveTo>
                  <a:cubicBezTo>
                    <a:pt x="49" y="7"/>
                    <a:pt x="44" y="0"/>
                    <a:pt x="35" y="0"/>
                  </a:cubicBezTo>
                  <a:cubicBezTo>
                    <a:pt x="26" y="0"/>
                    <a:pt x="21" y="7"/>
                    <a:pt x="21" y="15"/>
                  </a:cubicBezTo>
                  <a:cubicBezTo>
                    <a:pt x="21" y="29"/>
                    <a:pt x="28" y="37"/>
                    <a:pt x="35" y="37"/>
                  </a:cubicBezTo>
                  <a:cubicBezTo>
                    <a:pt x="42" y="37"/>
                    <a:pt x="49" y="29"/>
                    <a:pt x="49" y="15"/>
                  </a:cubicBezTo>
                  <a:close/>
                  <a:moveTo>
                    <a:pt x="63" y="45"/>
                  </a:moveTo>
                  <a:cubicBezTo>
                    <a:pt x="78" y="56"/>
                    <a:pt x="78" y="56"/>
                    <a:pt x="78" y="56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4" y="53"/>
                    <a:pt x="108" y="56"/>
                    <a:pt x="108" y="60"/>
                  </a:cubicBezTo>
                  <a:cubicBezTo>
                    <a:pt x="109" y="64"/>
                    <a:pt x="106" y="67"/>
                    <a:pt x="102" y="68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5" y="71"/>
                    <a:pt x="73" y="70"/>
                    <a:pt x="72" y="69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6" y="171"/>
                    <a:pt x="43" y="173"/>
                    <a:pt x="36" y="167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04"/>
                    <a:pt x="36" y="103"/>
                    <a:pt x="35" y="103"/>
                  </a:cubicBezTo>
                  <a:cubicBezTo>
                    <a:pt x="35" y="103"/>
                    <a:pt x="34" y="104"/>
                    <a:pt x="34" y="104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8" y="173"/>
                    <a:pt x="15" y="171"/>
                    <a:pt x="15" y="160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6"/>
                    <a:pt x="14" y="63"/>
                    <a:pt x="14" y="61"/>
                  </a:cubicBezTo>
                  <a:cubicBezTo>
                    <a:pt x="15" y="58"/>
                    <a:pt x="15" y="56"/>
                    <a:pt x="16" y="53"/>
                  </a:cubicBezTo>
                  <a:cubicBezTo>
                    <a:pt x="17" y="50"/>
                    <a:pt x="12" y="57"/>
                    <a:pt x="12" y="69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7" y="109"/>
                    <a:pt x="0" y="107"/>
                    <a:pt x="0" y="102"/>
                  </a:cubicBezTo>
                  <a:cubicBezTo>
                    <a:pt x="0" y="90"/>
                    <a:pt x="0" y="85"/>
                    <a:pt x="0" y="73"/>
                  </a:cubicBezTo>
                  <a:cubicBezTo>
                    <a:pt x="0" y="65"/>
                    <a:pt x="1" y="56"/>
                    <a:pt x="4" y="49"/>
                  </a:cubicBezTo>
                  <a:cubicBezTo>
                    <a:pt x="7" y="43"/>
                    <a:pt x="14" y="37"/>
                    <a:pt x="21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5" y="37"/>
                    <a:pt x="56" y="39"/>
                    <a:pt x="63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tIns="0" bIns="0" anchor="ctr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167128"/>
            <a:ext cx="10515600" cy="2852737"/>
          </a:xfrm>
        </p:spPr>
        <p:txBody>
          <a:bodyPr>
            <a:normAutofit/>
          </a:bodyPr>
          <a:lstStyle/>
          <a:p>
            <a:r>
              <a:rPr lang="en-US" b="1" dirty="0"/>
              <a:t>Transforming Children’s Healthcare </a:t>
            </a:r>
            <a:r>
              <a:rPr lang="en-US" b="1" dirty="0" smtClean="0"/>
              <a:t>through VBP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26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14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Recap: Medicaid Redesign Team (MRT) and Delivery System Reform Incentive Payments (DSRIP) Program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DSRIP Program and Children’s Healthcare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Moving Towards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Value-Based Payment (VBP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Transforming Children’s Healthcare through VBP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Ahead and the Promise of Innovative Approaches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  <a:p>
            <a:pPr marL="971550" lvl="1" indent="-514350">
              <a:buFont typeface="+mj-lt"/>
              <a:buAutoNum type="alphaLcPeriod"/>
              <a:defRPr/>
            </a:pPr>
            <a:endParaRPr lang="en-US" sz="2000" dirty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rIns="9144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dirty="0" smtClean="0">
                <a:solidFill>
                  <a:schemeClr val="bg1"/>
                </a:solidFill>
              </a:rPr>
              <a:t>October 2015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9900" y="658912"/>
            <a:ext cx="105156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0" kern="1200">
                <a:solidFill>
                  <a:srgbClr val="50327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2016</a:t>
            </a:r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/>
              <a:t>VBP Strategy</a:t>
            </a:r>
          </a:p>
          <a:p>
            <a:r>
              <a:rPr lang="en-US" sz="2400" dirty="0" smtClean="0"/>
              <a:t>Our vision for how Children’s healthcare will fit in the world of VBP.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88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841248" y="658368"/>
            <a:ext cx="10515600" cy="1052512"/>
          </a:xfrm>
        </p:spPr>
        <p:txBody>
          <a:bodyPr/>
          <a:lstStyle/>
          <a:p>
            <a:pPr eaLnBrk="1" hangingPunct="1"/>
            <a:r>
              <a:rPr lang="en-US" altLang="en-US" sz="4300" dirty="0" smtClean="0"/>
              <a:t>Different </a:t>
            </a:r>
            <a:r>
              <a:rPr lang="en-US" altLang="en-US" sz="4300" dirty="0"/>
              <a:t>L</a:t>
            </a:r>
            <a:r>
              <a:rPr lang="en-US" altLang="en-US" sz="4300" dirty="0" smtClean="0"/>
              <a:t>evels of Value Based Payments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27715" y="1485900"/>
            <a:ext cx="10894957" cy="48858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In addition to choosing </a:t>
            </a:r>
            <a:r>
              <a:rPr lang="en-US" sz="1700" i="1" dirty="0" smtClean="0"/>
              <a:t>which integrated services </a:t>
            </a:r>
            <a:r>
              <a:rPr lang="en-US" sz="1700" dirty="0" smtClean="0"/>
              <a:t>to focus on, the MCOs and PPS can choose different levels of VBP: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700" b="1" dirty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700" b="1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700" b="1" dirty="0"/>
          </a:p>
          <a:p>
            <a:pPr marL="273050" lvl="2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US" sz="1700" dirty="0" smtClean="0"/>
          </a:p>
          <a:p>
            <a:pPr marL="558800" lvl="2" indent="-28575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700" dirty="0" smtClean="0"/>
              <a:t>Goal </a:t>
            </a:r>
            <a:r>
              <a:rPr lang="en-US" sz="1700" dirty="0"/>
              <a:t>of ≥80-90% of total </a:t>
            </a:r>
            <a:r>
              <a:rPr lang="en-US" sz="1700" dirty="0" smtClean="0"/>
              <a:t>MCO </a:t>
            </a:r>
            <a:r>
              <a:rPr lang="en-US" sz="1700" dirty="0" smtClean="0">
                <a:sym typeface="Wingdings" panose="05000000000000000000" pitchFamily="2" charset="2"/>
              </a:rPr>
              <a:t> </a:t>
            </a:r>
            <a:r>
              <a:rPr lang="en-US" sz="1700" dirty="0" smtClean="0"/>
              <a:t>provider </a:t>
            </a:r>
            <a:r>
              <a:rPr lang="en-US" sz="1700" dirty="0"/>
              <a:t>payments (in terms of total dollars) to be captured in Level 1 VBPs at end of </a:t>
            </a:r>
            <a:r>
              <a:rPr lang="en-US" sz="1700" dirty="0" smtClean="0"/>
              <a:t>DSRIP Year 5</a:t>
            </a:r>
            <a:endParaRPr lang="en-US" sz="1700" dirty="0"/>
          </a:p>
          <a:p>
            <a:pPr marL="558800" lvl="2" indent="-28575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700" dirty="0" smtClean="0"/>
              <a:t>35% of total managed care payments (full capitation plans only) tied to level 2 or higher</a:t>
            </a:r>
            <a:endParaRPr lang="en-US" sz="1700" dirty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prstClr val="black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41300" y="150268"/>
            <a:ext cx="5486400" cy="363624"/>
          </a:xfrm>
        </p:spPr>
        <p:txBody>
          <a:bodyPr/>
          <a:lstStyle/>
          <a:p>
            <a:pPr algn="l"/>
            <a:r>
              <a:rPr lang="en-CA" sz="1600" dirty="0" smtClean="0">
                <a:solidFill>
                  <a:schemeClr val="bg1"/>
                </a:solidFill>
              </a:rPr>
              <a:t>October 2016</a:t>
            </a:r>
            <a:endParaRPr lang="en-CA" sz="1600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5"/>
          <p:cNvGraphicFramePr>
            <a:graphicFrameLocks noGrp="1"/>
          </p:cNvGraphicFramePr>
          <p:nvPr>
            <p:extLst/>
          </p:nvPr>
        </p:nvGraphicFramePr>
        <p:xfrm>
          <a:off x="827715" y="2510216"/>
          <a:ext cx="11092708" cy="22404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708495"/>
                <a:gridCol w="3128071"/>
                <a:gridCol w="3128071"/>
                <a:gridCol w="3128071"/>
              </a:tblGrid>
              <a:tr h="781836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+mn-lt"/>
                          <a:cs typeface="Calibri"/>
                        </a:rPr>
                        <a:t>L</a:t>
                      </a:r>
                      <a:r>
                        <a:rPr sz="1600" b="1" spc="-1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spc="-20" dirty="0">
                          <a:latin typeface="+mn-lt"/>
                          <a:cs typeface="Calibri"/>
                        </a:rPr>
                        <a:t>v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el</a:t>
                      </a:r>
                      <a:r>
                        <a:rPr sz="16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0 </a:t>
                      </a:r>
                      <a:r>
                        <a:rPr sz="1600" b="1" spc="-5" dirty="0" smtClean="0">
                          <a:latin typeface="+mn-lt"/>
                          <a:cs typeface="Calibri"/>
                        </a:rPr>
                        <a:t>V</a:t>
                      </a:r>
                      <a:r>
                        <a:rPr sz="1600" b="1" spc="5" dirty="0" smtClean="0">
                          <a:latin typeface="+mn-lt"/>
                          <a:cs typeface="Calibri"/>
                        </a:rPr>
                        <a:t>B</a:t>
                      </a:r>
                      <a:r>
                        <a:rPr sz="1600" b="1" dirty="0" smtClean="0">
                          <a:latin typeface="+mn-lt"/>
                          <a:cs typeface="Calibri"/>
                        </a:rPr>
                        <a:t>P</a:t>
                      </a:r>
                      <a:endParaRPr lang="en-US" sz="1600" b="1" dirty="0" smtClean="0">
                        <a:latin typeface="+mn-lt"/>
                        <a:cs typeface="Calibri"/>
                      </a:endParaRPr>
                    </a:p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rgbClr val="F2F2F2"/>
                          </a:solidFill>
                          <a:latin typeface="+mn-lt"/>
                          <a:cs typeface="Calibri"/>
                        </a:rPr>
                        <a:t>(Base</a:t>
                      </a:r>
                      <a:r>
                        <a:rPr lang="en-US" sz="1600" b="1" baseline="0" dirty="0" smtClean="0">
                          <a:solidFill>
                            <a:srgbClr val="F2F2F2"/>
                          </a:solidFill>
                          <a:latin typeface="+mn-lt"/>
                          <a:cs typeface="Calibri"/>
                        </a:rPr>
                        <a:t> line State goal)</a:t>
                      </a:r>
                      <a:endParaRPr sz="1600" dirty="0">
                        <a:solidFill>
                          <a:srgbClr val="F2F2F2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600" b="1" spc="-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L</a:t>
                      </a:r>
                      <a:r>
                        <a:rPr sz="1600" b="1" spc="-1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spc="-2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v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el</a:t>
                      </a:r>
                      <a:r>
                        <a:rPr sz="1600" b="1" spc="-1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1 </a:t>
                      </a: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V</a:t>
                      </a:r>
                      <a:r>
                        <a:rPr sz="1600" b="1" spc="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B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P                             </a:t>
                      </a:r>
                      <a:r>
                        <a:rPr lang="en-US" sz="1400" b="0" spc="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(only feasible after experience with Level 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L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v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el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2 </a:t>
                      </a: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V</a:t>
                      </a:r>
                      <a:r>
                        <a:rPr sz="1600" b="1" spc="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B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P</a:t>
                      </a:r>
                      <a:endParaRPr lang="en-US" sz="1600" b="1" dirty="0" smtClean="0">
                        <a:solidFill>
                          <a:srgbClr val="FFFFFF"/>
                        </a:solidFill>
                        <a:latin typeface="+mn-lt"/>
                        <a:cs typeface="Calibri"/>
                      </a:endParaRPr>
                    </a:p>
                    <a:p>
                      <a:pPr marL="85090" marR="163195" algn="ctr">
                        <a:lnSpc>
                          <a:spcPct val="100000"/>
                        </a:lnSpc>
                      </a:pPr>
                      <a:r>
                        <a:rPr lang="en-US" sz="1400" spc="-1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(</a:t>
                      </a:r>
                      <a:r>
                        <a:rPr lang="en-US" sz="140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o</a:t>
                      </a:r>
                      <a:r>
                        <a:rPr lang="en-US" sz="1400" spc="-1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n</a:t>
                      </a:r>
                      <a:r>
                        <a:rPr lang="en-US" sz="140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ly</a:t>
                      </a:r>
                      <a:r>
                        <a:rPr lang="en-US" sz="1400" spc="5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-35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f</a:t>
                      </a:r>
                      <a:r>
                        <a:rPr lang="en-US" sz="1400" spc="-5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ea</a:t>
                      </a:r>
                      <a:r>
                        <a:rPr lang="en-US" sz="140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si</a:t>
                      </a:r>
                      <a:r>
                        <a:rPr lang="en-US" sz="1400" spc="-1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b</a:t>
                      </a:r>
                      <a:r>
                        <a:rPr lang="en-US" sz="140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le</a:t>
                      </a:r>
                      <a:r>
                        <a:rPr lang="en-US" sz="1400" spc="-1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-15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f</a:t>
                      </a:r>
                      <a:r>
                        <a:rPr lang="en-US" sz="1400" spc="-15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t</a:t>
                      </a:r>
                      <a:r>
                        <a:rPr lang="en-US" sz="1400" spc="-5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e</a:t>
                      </a:r>
                      <a:r>
                        <a:rPr lang="en-US" sz="140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r</a:t>
                      </a:r>
                      <a:r>
                        <a:rPr lang="en-US" sz="1400" spc="1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spc="-3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e</a:t>
                      </a:r>
                      <a:r>
                        <a:rPr lang="en-US" sz="140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x</a:t>
                      </a:r>
                      <a:r>
                        <a:rPr lang="en-US" sz="1400" spc="-1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p</a:t>
                      </a:r>
                      <a:r>
                        <a:rPr lang="en-US" sz="1400" spc="-5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e</a:t>
                      </a:r>
                      <a:r>
                        <a:rPr lang="en-US" sz="140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ri</a:t>
                      </a:r>
                      <a:r>
                        <a:rPr lang="en-US" sz="1400" spc="-5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e</a:t>
                      </a:r>
                      <a:r>
                        <a:rPr lang="en-US" sz="1400" spc="-1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nc</a:t>
                      </a:r>
                      <a:r>
                        <a:rPr lang="en-US" sz="140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e</a:t>
                      </a:r>
                      <a:r>
                        <a:rPr lang="en-US" sz="1400" spc="15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wi</a:t>
                      </a:r>
                      <a:r>
                        <a:rPr lang="en-US" sz="1400" spc="-5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t</a:t>
                      </a:r>
                      <a:r>
                        <a:rPr lang="en-US" sz="140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h </a:t>
                      </a:r>
                      <a:r>
                        <a:rPr lang="en-US" sz="1400" spc="-5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L</a:t>
                      </a:r>
                      <a:r>
                        <a:rPr lang="en-US" sz="1400" spc="-15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ev</a:t>
                      </a:r>
                      <a:r>
                        <a:rPr lang="en-US" sz="1400" spc="-5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el 1</a:t>
                      </a:r>
                      <a:r>
                        <a:rPr lang="en-US" sz="1400" dirty="0" smtClean="0">
                          <a:solidFill>
                            <a:srgbClr val="503278"/>
                          </a:solidFill>
                          <a:latin typeface="+mn-lt"/>
                          <a:cs typeface="Calibri"/>
                        </a:rPr>
                        <a:t>)</a:t>
                      </a:r>
                      <a:endParaRPr lang="en-US" sz="1400" dirty="0">
                        <a:solidFill>
                          <a:srgbClr val="503278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L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v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el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3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V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B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P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  <a:p>
                      <a:pPr marL="85090" marR="16319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(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o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ly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f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si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b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le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f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t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r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x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p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ri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nc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wi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h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L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ev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el </a:t>
                      </a:r>
                      <a:r>
                        <a:rPr sz="1400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2</a:t>
                      </a:r>
                      <a:r>
                        <a:rPr sz="140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)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</a:tr>
              <a:tr h="1458629">
                <a:tc>
                  <a:txBody>
                    <a:bodyPr/>
                    <a:lstStyle/>
                    <a:p>
                      <a:pPr marL="85090" marR="297180" algn="ctr">
                        <a:lnSpc>
                          <a:spcPct val="100000"/>
                        </a:lnSpc>
                      </a:pPr>
                      <a:r>
                        <a:rPr lang="en-US" sz="1450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FFS </a:t>
                      </a:r>
                      <a:r>
                        <a:rPr sz="1450" b="0" spc="-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w</a:t>
                      </a:r>
                      <a:r>
                        <a:rPr sz="1450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i</a:t>
                      </a:r>
                      <a:r>
                        <a:rPr sz="1450" b="0" spc="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</a:t>
                      </a:r>
                      <a:r>
                        <a:rPr sz="1450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h</a:t>
                      </a:r>
                      <a:r>
                        <a:rPr sz="1450" b="0" spc="-1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50" b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bonus</a:t>
                      </a:r>
                      <a:r>
                        <a:rPr sz="1450" b="0" spc="-3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50" b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and</a:t>
                      </a:r>
                      <a:r>
                        <a:rPr sz="1450" b="0" spc="-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/</a:t>
                      </a:r>
                      <a:r>
                        <a:rPr sz="1450" b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or </a:t>
                      </a:r>
                      <a:r>
                        <a:rPr sz="1450" b="0" spc="-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w</a:t>
                      </a:r>
                      <a:r>
                        <a:rPr sz="1450" b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i</a:t>
                      </a:r>
                      <a:r>
                        <a:rPr sz="1450" b="0" spc="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</a:t>
                      </a:r>
                      <a:r>
                        <a:rPr sz="1450" b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hhold</a:t>
                      </a:r>
                      <a:r>
                        <a:rPr sz="1450" b="0" spc="-4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50" b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based</a:t>
                      </a:r>
                      <a:r>
                        <a:rPr sz="1450" b="0" spc="-3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50" b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on</a:t>
                      </a:r>
                      <a:r>
                        <a:rPr sz="1450" b="0" spc="-1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50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quali</a:t>
                      </a:r>
                      <a:r>
                        <a:rPr sz="1450" b="0" spc="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</a:t>
                      </a:r>
                      <a:r>
                        <a:rPr sz="1450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y</a:t>
                      </a:r>
                      <a:r>
                        <a:rPr lang="en-US" sz="1450" b="0" baseline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450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s</a:t>
                      </a:r>
                      <a:r>
                        <a:rPr sz="1450" b="0" spc="-15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c</a:t>
                      </a:r>
                      <a:r>
                        <a:rPr sz="1450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o</a:t>
                      </a:r>
                      <a:r>
                        <a:rPr sz="1450" b="0" spc="-1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r</a:t>
                      </a:r>
                      <a:r>
                        <a:rPr sz="1450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e</a:t>
                      </a:r>
                      <a:r>
                        <a:rPr lang="en-US" sz="1450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s</a:t>
                      </a:r>
                      <a:endParaRPr sz="1450" b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47320" indent="-635" algn="ctr">
                        <a:lnSpc>
                          <a:spcPct val="100000"/>
                        </a:lnSpc>
                      </a:pPr>
                      <a:r>
                        <a:rPr sz="1450" dirty="0">
                          <a:latin typeface="+mn-lt"/>
                          <a:cs typeface="Calibri"/>
                        </a:rPr>
                        <a:t>F</a:t>
                      </a:r>
                      <a:r>
                        <a:rPr sz="1450" spc="-25" dirty="0">
                          <a:latin typeface="+mn-lt"/>
                          <a:cs typeface="Calibri"/>
                        </a:rPr>
                        <a:t>F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450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wi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h</a:t>
                      </a:r>
                      <a:r>
                        <a:rPr sz="145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450" spc="-20" dirty="0">
                          <a:latin typeface="+mn-lt"/>
                          <a:cs typeface="Calibri"/>
                        </a:rPr>
                        <a:t>p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si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d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-o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ly</a:t>
                      </a:r>
                      <a:r>
                        <a:rPr sz="1450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h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450" spc="-2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d s</a:t>
                      </a:r>
                      <a:r>
                        <a:rPr sz="1450" spc="-2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vi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g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s </a:t>
                      </a:r>
                      <a:r>
                        <a:rPr sz="1450" spc="-25" dirty="0">
                          <a:latin typeface="+mn-lt"/>
                          <a:cs typeface="Calibri"/>
                        </a:rPr>
                        <a:t>av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il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b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le</a:t>
                      </a:r>
                      <a:r>
                        <a:rPr sz="145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w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h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n o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450" spc="-1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450" spc="-20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m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450" spc="-20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450" spc="-2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45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450" spc="-2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e </a:t>
                      </a:r>
                      <a:r>
                        <a:rPr sz="1450" dirty="0" smtClean="0">
                          <a:latin typeface="+mn-lt"/>
                          <a:cs typeface="Calibri"/>
                        </a:rPr>
                        <a:t>s</a:t>
                      </a:r>
                      <a:r>
                        <a:rPr sz="1450" spc="-10" dirty="0" smtClean="0">
                          <a:latin typeface="+mn-lt"/>
                          <a:cs typeface="Calibri"/>
                        </a:rPr>
                        <a:t>uf</a:t>
                      </a:r>
                      <a:r>
                        <a:rPr sz="1450" dirty="0" smtClean="0">
                          <a:latin typeface="+mn-lt"/>
                          <a:cs typeface="Calibri"/>
                        </a:rPr>
                        <a:t>fi</a:t>
                      </a:r>
                      <a:r>
                        <a:rPr sz="1450" spc="-10" dirty="0" smtClean="0">
                          <a:latin typeface="+mn-lt"/>
                          <a:cs typeface="Calibri"/>
                        </a:rPr>
                        <a:t>c</a:t>
                      </a:r>
                      <a:r>
                        <a:rPr sz="1450" dirty="0" smtClean="0">
                          <a:latin typeface="+mn-lt"/>
                          <a:cs typeface="Calibri"/>
                        </a:rPr>
                        <a:t>i</a:t>
                      </a:r>
                      <a:r>
                        <a:rPr sz="1450" spc="-5" dirty="0" smtClean="0">
                          <a:latin typeface="+mn-lt"/>
                          <a:cs typeface="Calibri"/>
                        </a:rPr>
                        <a:t>e</a:t>
                      </a:r>
                      <a:r>
                        <a:rPr sz="1450" spc="-20" dirty="0" smtClean="0">
                          <a:latin typeface="+mn-lt"/>
                          <a:cs typeface="Calibri"/>
                        </a:rPr>
                        <a:t>n</a:t>
                      </a:r>
                      <a:r>
                        <a:rPr sz="1450" dirty="0" smtClean="0">
                          <a:latin typeface="+mn-lt"/>
                          <a:cs typeface="Calibri"/>
                        </a:rPr>
                        <a:t>t</a:t>
                      </a:r>
                      <a:r>
                        <a:rPr lang="en-US" sz="1450" baseline="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50" spc="-25" baseline="0" dirty="0" smtClean="0">
                          <a:latin typeface="+mn-lt"/>
                          <a:cs typeface="Calibri"/>
                        </a:rPr>
                        <a:t>f</a:t>
                      </a:r>
                      <a:r>
                        <a:rPr sz="1450" dirty="0" smtClean="0">
                          <a:latin typeface="+mn-lt"/>
                          <a:cs typeface="Calibri"/>
                        </a:rPr>
                        <a:t>or</a:t>
                      </a:r>
                      <a:r>
                        <a:rPr sz="1450" spc="-1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50" spc="-5" baseline="0" dirty="0" smtClean="0">
                          <a:latin typeface="+mn-lt"/>
                          <a:cs typeface="Calibri"/>
                        </a:rPr>
                        <a:t>P</a:t>
                      </a:r>
                      <a:r>
                        <a:rPr sz="1450" spc="-5" dirty="0" smtClean="0">
                          <a:latin typeface="+mn-lt"/>
                          <a:cs typeface="Calibri"/>
                        </a:rPr>
                        <a:t>CM</a:t>
                      </a:r>
                      <a:r>
                        <a:rPr sz="1450" dirty="0" smtClean="0">
                          <a:latin typeface="+mn-lt"/>
                          <a:cs typeface="Calibri"/>
                        </a:rPr>
                        <a:t>H</a:t>
                      </a:r>
                      <a:r>
                        <a:rPr lang="en-US" sz="145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spc="-55" dirty="0" smtClean="0">
                          <a:latin typeface="+mn-lt"/>
                          <a:cs typeface="Calibri"/>
                        </a:rPr>
                        <a:t>/</a:t>
                      </a:r>
                      <a:r>
                        <a:rPr lang="en-US" sz="1450" spc="-55" dirty="0" smtClean="0">
                          <a:latin typeface="+mn-lt"/>
                          <a:cs typeface="Calibri"/>
                        </a:rPr>
                        <a:t> Advanced Primary Care (</a:t>
                      </a:r>
                      <a:r>
                        <a:rPr sz="1450" dirty="0" smtClean="0">
                          <a:latin typeface="+mn-lt"/>
                          <a:cs typeface="Calibri"/>
                        </a:rPr>
                        <a:t>A</a:t>
                      </a:r>
                      <a:r>
                        <a:rPr sz="1450" spc="-5" dirty="0" smtClean="0">
                          <a:latin typeface="+mn-lt"/>
                          <a:cs typeface="Calibri"/>
                        </a:rPr>
                        <a:t>PC</a:t>
                      </a:r>
                      <a:r>
                        <a:rPr lang="en-US" sz="1450" spc="-5" dirty="0" smtClean="0">
                          <a:latin typeface="+mn-lt"/>
                          <a:cs typeface="Calibri"/>
                        </a:rPr>
                        <a:t>)</a:t>
                      </a:r>
                      <a:r>
                        <a:rPr sz="1450" dirty="0" smtClean="0">
                          <a:latin typeface="+mn-lt"/>
                          <a:cs typeface="Calibri"/>
                        </a:rPr>
                        <a:t>,</a:t>
                      </a:r>
                      <a:r>
                        <a:rPr sz="1450" spc="5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F</a:t>
                      </a:r>
                      <a:r>
                        <a:rPr sz="1450" spc="-25" dirty="0">
                          <a:latin typeface="+mn-lt"/>
                          <a:cs typeface="Calibri"/>
                        </a:rPr>
                        <a:t>F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450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m</a:t>
                      </a:r>
                      <a:r>
                        <a:rPr sz="1450" spc="-2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y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be </a:t>
                      </a:r>
                      <a:r>
                        <a:rPr sz="1450" spc="-20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mp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l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m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450" spc="-2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450" spc="-1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d</a:t>
                      </a:r>
                      <a:r>
                        <a:rPr sz="1450" spc="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wi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h</a:t>
                      </a:r>
                      <a:r>
                        <a:rPr sz="145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PMP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M</a:t>
                      </a:r>
                      <a:r>
                        <a:rPr sz="1450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450" spc="-20" dirty="0">
                          <a:latin typeface="+mn-lt"/>
                          <a:cs typeface="Calibri"/>
                        </a:rPr>
                        <a:t>b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si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d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y)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186690" algn="ctr">
                        <a:lnSpc>
                          <a:spcPct val="100000"/>
                        </a:lnSpc>
                      </a:pPr>
                      <a:r>
                        <a:rPr sz="1450" dirty="0">
                          <a:latin typeface="+mn-lt"/>
                          <a:cs typeface="Calibri"/>
                        </a:rPr>
                        <a:t>F</a:t>
                      </a:r>
                      <a:r>
                        <a:rPr sz="1450" spc="-25" dirty="0">
                          <a:latin typeface="+mn-lt"/>
                          <a:cs typeface="Calibri"/>
                        </a:rPr>
                        <a:t>F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450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wi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h</a:t>
                      </a:r>
                      <a:r>
                        <a:rPr sz="145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risk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h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ri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g 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(u</a:t>
                      </a:r>
                      <a:r>
                        <a:rPr sz="1450" spc="-20" dirty="0">
                          <a:latin typeface="+mn-lt"/>
                          <a:cs typeface="Calibri"/>
                        </a:rPr>
                        <a:t>p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si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d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45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spc="-25" dirty="0">
                          <a:latin typeface="+mn-lt"/>
                          <a:cs typeface="Calibri"/>
                        </a:rPr>
                        <a:t>av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il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b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le</a:t>
                      </a:r>
                      <a:r>
                        <a:rPr sz="1450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w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h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n o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450" spc="-1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450" spc="-20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m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450" spc="-20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450" spc="-2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45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450" spc="-2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e s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uf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fi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450" spc="-2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45110" algn="ctr">
                        <a:lnSpc>
                          <a:spcPct val="100000"/>
                        </a:lnSpc>
                      </a:pPr>
                      <a:r>
                        <a:rPr sz="1450" spc="-5" dirty="0">
                          <a:latin typeface="+mn-lt"/>
                          <a:cs typeface="Calibri"/>
                        </a:rPr>
                        <a:t>P</a:t>
                      </a:r>
                      <a:r>
                        <a:rPr sz="1450" spc="-2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os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p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450" spc="-15" dirty="0">
                          <a:latin typeface="+mn-lt"/>
                          <a:cs typeface="Calibri"/>
                        </a:rPr>
                        <a:t>v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450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spc="-20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p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450" spc="-15" dirty="0">
                          <a:latin typeface="+mn-lt"/>
                          <a:cs typeface="Calibri"/>
                        </a:rPr>
                        <a:t>ta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ion</a:t>
                      </a:r>
                      <a:r>
                        <a:rPr sz="1450" spc="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PMP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M</a:t>
                      </a:r>
                      <a:r>
                        <a:rPr sz="1450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or</a:t>
                      </a:r>
                      <a:r>
                        <a:rPr sz="145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B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und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le 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(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wi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h o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450" spc="-1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450" spc="-20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m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b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d</a:t>
                      </a:r>
                      <a:r>
                        <a:rPr sz="145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450" spc="-20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mp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450" spc="-1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450" spc="-2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450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450" dirty="0">
                          <a:latin typeface="+mn-lt"/>
                          <a:cs typeface="Calibri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" y="6400800"/>
            <a:ext cx="98894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Source: New York State Department of Health Medicaid Redesign Team. A Path Towards Value Based Payment, New York State Roadmap for Medicaid Payment Reform. NYSDOH DSRIP Website. Published March 2016.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4770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658368"/>
            <a:ext cx="12680221" cy="1052434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VBP Levels: 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Upside and Downside Risk-Sharing Arrangements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41300" y="150813"/>
            <a:ext cx="5486400" cy="363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2016</a:t>
            </a:r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" y="6400800"/>
            <a:ext cx="102217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Source: New York State Department of Health Medicaid Redesign Team. A Path Towards Value Based Payment, New York State Roadmap for Medicaid Payment Reform. NYSDOH DSRIP Website. Published March 2016.</a:t>
            </a:r>
            <a:endParaRPr lang="en-US" sz="1050" i="1" dirty="0"/>
          </a:p>
        </p:txBody>
      </p:sp>
      <p:graphicFrame>
        <p:nvGraphicFramePr>
          <p:cNvPr id="7" name="object 5"/>
          <p:cNvGraphicFramePr>
            <a:graphicFrameLocks noGrp="1"/>
          </p:cNvGraphicFramePr>
          <p:nvPr>
            <p:extLst/>
          </p:nvPr>
        </p:nvGraphicFramePr>
        <p:xfrm>
          <a:off x="509666" y="1927826"/>
          <a:ext cx="11512445" cy="425594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773143"/>
                <a:gridCol w="3246434"/>
                <a:gridCol w="3246434"/>
                <a:gridCol w="3246434"/>
              </a:tblGrid>
              <a:tr h="685193">
                <a:tc>
                  <a:txBody>
                    <a:bodyPr/>
                    <a:lstStyle/>
                    <a:p>
                      <a:pPr marL="8509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Quality Targets % Met </a:t>
                      </a:r>
                      <a:r>
                        <a:rPr lang="en-US" sz="1600" b="1" baseline="0" dirty="0" smtClean="0">
                          <a:solidFill>
                            <a:srgbClr val="F2F2F2"/>
                          </a:solidFill>
                          <a:latin typeface="+mn-lt"/>
                          <a:cs typeface="Calibri"/>
                        </a:rPr>
                        <a:t>goal</a:t>
                      </a:r>
                      <a:endParaRPr sz="1600" dirty="0">
                        <a:solidFill>
                          <a:srgbClr val="F2F2F2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600" b="1" spc="-1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L</a:t>
                      </a:r>
                      <a:r>
                        <a:rPr sz="1600" b="1" spc="-1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spc="-2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v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el</a:t>
                      </a:r>
                      <a:r>
                        <a:rPr sz="1600" b="1" spc="-1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1 </a:t>
                      </a: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V</a:t>
                      </a:r>
                      <a:r>
                        <a:rPr sz="1600" b="1" spc="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B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P                             </a:t>
                      </a:r>
                      <a:r>
                        <a:rPr lang="en-US" sz="1500" b="1" spc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Upside Only</a:t>
                      </a:r>
                    </a:p>
                    <a:p>
                      <a:pPr marL="8509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spc="0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L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v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el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2 </a:t>
                      </a: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V</a:t>
                      </a:r>
                      <a:r>
                        <a:rPr sz="1600" b="1" spc="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B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P</a:t>
                      </a:r>
                    </a:p>
                    <a:p>
                      <a:pPr marL="112395" algn="ctr">
                        <a:lnSpc>
                          <a:spcPct val="100000"/>
                        </a:lnSpc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Up - and downside when </a:t>
                      </a:r>
                    </a:p>
                    <a:p>
                      <a:pPr marL="112395" algn="ctr">
                        <a:lnSpc>
                          <a:spcPct val="100000"/>
                        </a:lnSpc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actual costs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budgeted costs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L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v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el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600" b="1" spc="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2</a:t>
                      </a:r>
                      <a:r>
                        <a:rPr lang="en-US" sz="1600" b="1" spc="0" baseline="0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V</a:t>
                      </a:r>
                      <a:r>
                        <a:rPr sz="1600" b="1" spc="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B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P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 marL="8509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Up - and downside when </a:t>
                      </a:r>
                    </a:p>
                    <a:p>
                      <a:pPr marL="8509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actual costs 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budgeted costs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</a:tr>
              <a:tr h="1070614">
                <a:tc>
                  <a:txBody>
                    <a:bodyPr/>
                    <a:lstStyle/>
                    <a:p>
                      <a:pPr marL="85090" marR="2971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&gt; 50% of Quality Targets Met </a:t>
                      </a:r>
                      <a:endParaRPr lang="en-US" sz="16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47320" indent="-63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50% of savings returned to VBP contractors 	</a:t>
                      </a:r>
                    </a:p>
                    <a:p>
                      <a:pPr marL="85090" marR="147320" indent="-635" algn="ctr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186690" algn="ctr">
                        <a:lnSpc>
                          <a:spcPct val="100000"/>
                        </a:lnSpc>
                      </a:pPr>
                      <a:endParaRPr lang="en-US" sz="1500" dirty="0" smtClean="0">
                        <a:latin typeface="+mn-lt"/>
                        <a:cs typeface="Calibri"/>
                      </a:endParaRPr>
                    </a:p>
                    <a:p>
                      <a:pPr marL="112395" marR="186690" algn="ctr">
                        <a:lnSpc>
                          <a:spcPct val="100000"/>
                        </a:lnSpc>
                      </a:pPr>
                      <a:r>
                        <a:rPr lang="en-US" sz="1500" b="1" dirty="0" smtClean="0">
                          <a:latin typeface="+mn-lt"/>
                          <a:cs typeface="Calibri"/>
                        </a:rPr>
                        <a:t>Up</a:t>
                      </a:r>
                      <a:r>
                        <a:rPr lang="en-US" sz="1500" b="1" baseline="0" dirty="0" smtClean="0">
                          <a:latin typeface="+mn-lt"/>
                          <a:cs typeface="Calibri"/>
                        </a:rPr>
                        <a:t> to 90% of savings returned to VBP contractors</a:t>
                      </a:r>
                      <a:endParaRPr lang="en-US" sz="1500" b="1" dirty="0" smtClean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4511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latin typeface="+mn-lt"/>
                        <a:cs typeface="Calibri"/>
                      </a:endParaRPr>
                    </a:p>
                    <a:p>
                      <a:pPr marL="85090" marR="24511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+mn-lt"/>
                          <a:cs typeface="Calibri"/>
                        </a:rPr>
                        <a:t>VBP contractors</a:t>
                      </a:r>
                      <a:r>
                        <a:rPr lang="en-US" sz="1500" b="1" baseline="0" dirty="0" smtClean="0">
                          <a:latin typeface="+mn-lt"/>
                          <a:cs typeface="Calibri"/>
                        </a:rPr>
                        <a:t> are responsible for up to 50% losses</a:t>
                      </a:r>
                      <a:endParaRPr lang="en-US" sz="1500" b="1" dirty="0" smtClean="0">
                        <a:latin typeface="+mn-lt"/>
                        <a:cs typeface="Calibri"/>
                      </a:endParaRPr>
                    </a:p>
                    <a:p>
                      <a:pPr marL="85090" marR="245110" algn="ctr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67029">
                <a:tc>
                  <a:txBody>
                    <a:bodyPr/>
                    <a:lstStyle/>
                    <a:p>
                      <a:pPr marL="85090" marR="297180"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&lt;50 % of Quality Targets Met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Between 10 – 50% of savings returned to VBP contractors (sliding scale in proportion with % of Quality Targets met) 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18669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Between 10 – 90% of savings returned to VBP contractors (sliding scale in proportion with % of Quality Targets met) 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112395" marR="186690" algn="ctr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4511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090" marR="24511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VBP contractors responsible for 50-90 % of losses (sliding scale in proportion with % of Quality Targets met) 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85090" marR="245110" algn="ctr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4019">
                <a:tc>
                  <a:txBody>
                    <a:bodyPr/>
                    <a:lstStyle/>
                    <a:p>
                      <a:pPr marL="85090" marR="297180"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Quality Worsens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327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47320" indent="-63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No savings returned to VBP contractors 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85090" marR="147320" indent="-635" algn="ctr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18669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2395" marR="18669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savings returned to VBP contractors 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112395" marR="186690" algn="ctr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4511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090" marR="24511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VBP contractors responsible for up to 90% of losses </a:t>
                      </a:r>
                      <a:r>
                        <a:rPr lang="en-US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85090" marR="245110" algn="ctr"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42" y="436016"/>
            <a:ext cx="11759887" cy="1052434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5A33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Today: &gt;25% of Medicaid Spend is in VBP Level 1 or Higher</a:t>
            </a:r>
            <a:endParaRPr lang="en-US" sz="3400" dirty="0">
              <a:solidFill>
                <a:srgbClr val="5A33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319043" y="1787210"/>
          <a:ext cx="6382008" cy="505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961239" y="1787211"/>
          <a:ext cx="4597181" cy="41797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878500"/>
                <a:gridCol w="1718681"/>
              </a:tblGrid>
              <a:tr h="304348">
                <a:tc>
                  <a:txBody>
                    <a:bodyPr/>
                    <a:lstStyle/>
                    <a:p>
                      <a:pPr algn="l"/>
                      <a:r>
                        <a:rPr lang="en-US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VBP</a:t>
                      </a:r>
                      <a:r>
                        <a:rPr lang="en-US" sz="15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Level</a:t>
                      </a:r>
                      <a:endParaRPr lang="en-US" sz="15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Spending</a:t>
                      </a:r>
                      <a:r>
                        <a:rPr lang="en-US" sz="15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%</a:t>
                      </a:r>
                      <a:endParaRPr lang="en-US" sz="15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5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Spending </a:t>
                      </a:r>
                      <a:endParaRPr lang="en-US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$ 22,741 M </a:t>
                      </a:r>
                      <a:endParaRPr lang="en-US" sz="15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</a:tr>
              <a:tr h="49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FFS</a:t>
                      </a:r>
                      <a:endParaRPr lang="en-US" sz="15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5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14,372 M</a:t>
                      </a:r>
                      <a:endParaRPr lang="en-US" sz="15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63.2%</a:t>
                      </a:r>
                      <a:endParaRPr lang="en-US" sz="15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VBP Level 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5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2,576 M </a:t>
                      </a:r>
                      <a:endParaRPr lang="en-US" sz="15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r>
                        <a:rPr lang="en-US" sz="1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11.3%</a:t>
                      </a:r>
                      <a:endParaRPr lang="en-US" sz="15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VBP Level 0 Quality </a:t>
                      </a:r>
                      <a:endParaRPr lang="en-US" sz="15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5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2,036 M </a:t>
                      </a:r>
                      <a:endParaRPr lang="en-US" sz="15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15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</a:tr>
              <a:tr h="49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VBP Level 0 No 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</a:t>
                      </a:r>
                      <a:endParaRPr lang="en-US" sz="15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5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</a:t>
                      </a:r>
                      <a:r>
                        <a:rPr lang="en-US" sz="15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5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r>
                        <a:rPr lang="en-US" sz="1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2.4%</a:t>
                      </a:r>
                      <a:endParaRPr lang="en-US" sz="15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</a:tr>
              <a:tr h="49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VBP Level 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5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5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567.5 M </a:t>
                      </a:r>
                      <a:endParaRPr lang="en-US" sz="15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2.5%</a:t>
                      </a:r>
                      <a:endParaRPr lang="en-US" sz="15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VBP Level 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5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5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3,172</a:t>
                      </a:r>
                      <a:r>
                        <a:rPr lang="en-US" sz="15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5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n-US" sz="15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9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VBP Level 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5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5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2,062</a:t>
                      </a:r>
                      <a:r>
                        <a:rPr lang="en-US" sz="15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5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r>
                        <a:rPr lang="en-US" sz="15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9.1%</a:t>
                      </a:r>
                      <a:endParaRPr lang="en-US" sz="15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24102" y="1162973"/>
            <a:ext cx="749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 Survey, VBP Baseline of Levels 1 - 3 for CY 2014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smtClean="0">
                <a:solidFill>
                  <a:srgbClr val="6F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25.5%*</a:t>
            </a:r>
            <a:endParaRPr lang="en-US" sz="2400" b="1" dirty="0">
              <a:solidFill>
                <a:srgbClr val="6F50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1065" y="6412436"/>
            <a:ext cx="6637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Includes Mainstream, MLTC, MAP, and HIV SNP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plans.</a:t>
            </a:r>
            <a:endParaRPr lang="en-US" b="1" dirty="0">
              <a:solidFill>
                <a:srgbClr val="6F50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2016</a:t>
            </a:r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8366"/>
            <a:ext cx="11331818" cy="4351338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</a:rPr>
              <a:t>Arrangement Types*</a:t>
            </a:r>
            <a:r>
              <a:rPr lang="en-US" sz="1800" dirty="0" smtClean="0">
                <a:latin typeface="Arial" panose="020B060402020202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</a:rPr>
              <a:t>Total Care General Population (TCGP)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</a:rPr>
              <a:t>Integrated Primary Care with Chronic Bundle (IPC-CB)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</a:rPr>
              <a:t>Maternity Bundle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</a:rPr>
              <a:t>Health and Recovery Plans (HARP)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</a:rPr>
              <a:t>HIV/AIDS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</a:rPr>
              <a:t>Managed Long Term Care (MLTC)</a:t>
            </a:r>
            <a:endParaRPr lang="en-US" sz="1800" i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914400" lvl="2" indent="0">
              <a:spcAft>
                <a:spcPts val="400"/>
              </a:spcAft>
              <a:buNone/>
            </a:pPr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*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</a:rPr>
              <a:t>Arrangements do not yet include Dually Eligible </a:t>
            </a:r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members</a:t>
            </a:r>
          </a:p>
          <a:p>
            <a:pPr marL="0" indent="0">
              <a:spcAft>
                <a:spcPts val="400"/>
              </a:spcAft>
              <a:buNone/>
            </a:pPr>
            <a:endParaRPr lang="en-US" sz="600" i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2000" dirty="0" smtClean="0">
                <a:latin typeface="Arial" panose="020B0604020202020204" pitchFamily="34" charset="0"/>
              </a:rPr>
              <a:t>Two </a:t>
            </a:r>
            <a:r>
              <a:rPr lang="en-US" sz="2000" dirty="0">
                <a:latin typeface="Arial" panose="020B0604020202020204" pitchFamily="34" charset="0"/>
              </a:rPr>
              <a:t>VBP implementation </a:t>
            </a:r>
            <a:r>
              <a:rPr lang="en-US" sz="2000" dirty="0" smtClean="0">
                <a:latin typeface="Arial" panose="020B0604020202020204" pitchFamily="34" charset="0"/>
              </a:rPr>
              <a:t>subcommittees </a:t>
            </a:r>
            <a:r>
              <a:rPr lang="en-US" sz="2000" dirty="0">
                <a:latin typeface="Arial" panose="020B0604020202020204" pitchFamily="34" charset="0"/>
              </a:rPr>
              <a:t>were created to focus on: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</a:rPr>
              <a:t>Social Determinants of Health (SDH) and CBOs</a:t>
            </a:r>
            <a:endParaRPr lang="en-US" sz="1800" dirty="0">
              <a:latin typeface="Arial" panose="020B0604020202020204" pitchFamily="34" charset="0"/>
            </a:endParaRP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</a:rPr>
              <a:t>Advocacy and </a:t>
            </a:r>
            <a:r>
              <a:rPr lang="en-US" sz="1800" dirty="0" smtClean="0">
                <a:latin typeface="Arial" panose="020B0604020202020204" pitchFamily="34" charset="0"/>
              </a:rPr>
              <a:t>Engagement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</a:rPr>
              <a:t>The </a:t>
            </a:r>
            <a:r>
              <a:rPr lang="en-US" sz="1800" dirty="0">
                <a:latin typeface="Arial" panose="020B0604020202020204" pitchFamily="34" charset="0"/>
              </a:rPr>
              <a:t>full recommendations that came from these </a:t>
            </a:r>
            <a:r>
              <a:rPr lang="en-US" sz="1800" dirty="0" smtClean="0">
                <a:latin typeface="Arial" panose="020B0604020202020204" pitchFamily="34" charset="0"/>
              </a:rPr>
              <a:t>Subcommittees are </a:t>
            </a:r>
            <a:r>
              <a:rPr lang="en-US" sz="1800" dirty="0">
                <a:latin typeface="Arial" panose="020B0604020202020204" pitchFamily="34" charset="0"/>
              </a:rPr>
              <a:t>available in the DOH VBP Resource Library: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hlinkClick r:id="rId3"/>
              </a:rPr>
              <a:t>https://www.health.ny.gov/health_care/medicaid/redesign/dsrip/vbp_library/index.htm</a:t>
            </a:r>
            <a:endParaRPr lang="en-US" sz="1600" dirty="0">
              <a:latin typeface="Arial" panose="020B0604020202020204" pitchFamily="34" charset="0"/>
            </a:endParaRPr>
          </a:p>
          <a:p>
            <a:pPr marL="914400" lvl="2" indent="0">
              <a:spcBef>
                <a:spcPts val="0"/>
              </a:spcBef>
              <a:buNone/>
            </a:pPr>
            <a:endParaRPr lang="en-US" sz="1600" dirty="0">
              <a:latin typeface="Arial" panose="020B0604020202020204" pitchFamily="34" charset="0"/>
            </a:endParaRPr>
          </a:p>
          <a:p>
            <a:pPr lvl="0"/>
            <a:endParaRPr lang="en-US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1982" y="533400"/>
            <a:ext cx="10515600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503278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8715909" y="2679475"/>
            <a:ext cx="3146611" cy="2702284"/>
            <a:chOff x="8404412" y="2679475"/>
            <a:chExt cx="3146611" cy="2702284"/>
          </a:xfrm>
        </p:grpSpPr>
        <p:sp>
          <p:nvSpPr>
            <p:cNvPr id="6" name="Rectangle 5"/>
            <p:cNvSpPr/>
            <p:nvPr/>
          </p:nvSpPr>
          <p:spPr>
            <a:xfrm>
              <a:off x="8404412" y="2679475"/>
              <a:ext cx="2796988" cy="149258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4412" y="4173816"/>
              <a:ext cx="2796988" cy="4034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04412" y="4581849"/>
              <a:ext cx="2796988" cy="4034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HIV/AIDS</a:t>
              </a: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04412" y="4978347"/>
              <a:ext cx="2796988" cy="40341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MLTC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404412" y="2865579"/>
              <a:ext cx="1371600" cy="685801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Maternity Bundle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520518" y="3213101"/>
              <a:ext cx="1680882" cy="93251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IPC-CB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50823" y="2680025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TCGP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638927" y="6488668"/>
            <a:ext cx="680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 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7" name="Title 7"/>
          <p:cNvSpPr>
            <a:spLocks noGrp="1"/>
          </p:cNvSpPr>
          <p:nvPr>
            <p:ph type="title"/>
          </p:nvPr>
        </p:nvSpPr>
        <p:spPr>
          <a:xfrm>
            <a:off x="475488" y="658368"/>
            <a:ext cx="11424882" cy="953155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VBP Arrangements</a:t>
            </a:r>
            <a:endParaRPr lang="en-US" sz="3400" dirty="0">
              <a:solidFill>
                <a:srgbClr val="503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2016</a:t>
            </a:r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8368"/>
            <a:ext cx="10515600" cy="694312"/>
          </a:xfrm>
        </p:spPr>
        <p:txBody>
          <a:bodyPr>
            <a:normAutofit/>
          </a:bodyPr>
          <a:lstStyle/>
          <a:p>
            <a:r>
              <a:rPr lang="en-US" sz="4100" dirty="0" smtClean="0">
                <a:cs typeface="Calibri" panose="020F0502020204030204" pitchFamily="34" charset="0"/>
              </a:rPr>
              <a:t>Two Types of VBP Arrangements Envisioned</a:t>
            </a:r>
            <a:endParaRPr lang="en-US" sz="4100" dirty="0"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71144"/>
            <a:ext cx="10515600" cy="452470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Calibri" panose="020F0502020204030204" pitchFamily="34" charset="0"/>
              </a:rPr>
              <a:t>In Integrated Primary Care – Chronic Episodic Bundled Arrangements</a:t>
            </a:r>
          </a:p>
          <a:p>
            <a:pPr lvl="1"/>
            <a:r>
              <a:rPr lang="en-US" sz="2400" dirty="0" smtClean="0">
                <a:latin typeface="+mj-lt"/>
                <a:cs typeface="Calibri" panose="020F0502020204030204" pitchFamily="34" charset="0"/>
              </a:rPr>
              <a:t>For children seen more typically in general health care settings</a:t>
            </a:r>
          </a:p>
          <a:p>
            <a:pPr lvl="1"/>
            <a:r>
              <a:rPr lang="en-US" sz="2400" dirty="0" smtClean="0">
                <a:latin typeface="+mj-lt"/>
                <a:cs typeface="Calibri" panose="020F0502020204030204" pitchFamily="34" charset="0"/>
              </a:rPr>
              <a:t>Explicit in the connection between health, chronic conditions, and BH 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  <a:cs typeface="Calibri" panose="020F0502020204030204" pitchFamily="34" charset="0"/>
              </a:rPr>
              <a:t>Pediatric Special Needs Subpopulation –  Total Cost of Care </a:t>
            </a:r>
          </a:p>
          <a:p>
            <a:pPr lvl="1"/>
            <a:r>
              <a:rPr lang="en-US" sz="2400" dirty="0" smtClean="0">
                <a:latin typeface="+mj-lt"/>
                <a:cs typeface="Calibri" panose="020F0502020204030204" pitchFamily="34" charset="0"/>
              </a:rPr>
              <a:t>Highest need children in specialty care environments (e.g. voluntary foster care agencies (VFCA), residential treatment facilities, etc.) </a:t>
            </a:r>
          </a:p>
          <a:p>
            <a:pPr lvl="1"/>
            <a:r>
              <a:rPr lang="en-US" sz="2400" dirty="0" smtClean="0">
                <a:latin typeface="+mj-lt"/>
                <a:cs typeface="Calibri" panose="020F0502020204030204" pitchFamily="34" charset="0"/>
              </a:rPr>
              <a:t>Inclusive of all costs of care; maximum incentive for coordination/integration of care across all settings </a:t>
            </a:r>
          </a:p>
          <a:p>
            <a:pPr lvl="1"/>
            <a:r>
              <a:rPr lang="en-US" sz="2400" dirty="0" smtClean="0">
                <a:latin typeface="+mj-lt"/>
                <a:cs typeface="Calibri" panose="020F0502020204030204" pitchFamily="34" charset="0"/>
              </a:rPr>
              <a:t>Designation to follow child across various modes of care (e.g. from VFCA to home)</a:t>
            </a:r>
          </a:p>
          <a:p>
            <a:pPr marL="0" lvl="1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Note</a:t>
            </a:r>
            <a:r>
              <a:rPr lang="en-US" sz="1800" dirty="0" smtClean="0">
                <a:latin typeface="+mj-lt"/>
                <a:cs typeface="Calibri" panose="020F0502020204030204" pitchFamily="34" charset="0"/>
              </a:rPr>
              <a:t>:  The Children’s Subcommittee/CAG is convening on October 20 and will decide on a proposed structure for the children’s arrangements.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" y="6400800"/>
            <a:ext cx="960755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/>
              <a:t>Source: New York State Department of Health Medicaid Redesign Team. A Path Towards Value Based Payment, New York State Roadmap for Medicaid Payment Reform. NYSDOH DSRIP Website. Published March 2016.</a:t>
            </a:r>
          </a:p>
          <a:p>
            <a:endParaRPr lang="en-US" sz="1050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October 2016</a:t>
            </a:r>
            <a:endParaRPr lang="en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/>
              <a:t>Clinical Advisory Groups:</a:t>
            </a:r>
          </a:p>
          <a:p>
            <a:r>
              <a:rPr lang="en-US" sz="2400" dirty="0" smtClean="0"/>
              <a:t>How measures are determined for VBP arrangements.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79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17" y="629056"/>
            <a:ext cx="11010746" cy="105243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Selecting and Refining Quality Measures is an Ongoing </a:t>
            </a:r>
            <a:r>
              <a:rPr lang="en-US" sz="3200" b="1" dirty="0"/>
              <a:t>P</a:t>
            </a:r>
            <a:r>
              <a:rPr lang="en-US" sz="3200" b="1" dirty="0" smtClean="0"/>
              <a:t>rocess </a:t>
            </a:r>
            <a:endParaRPr lang="en-US" sz="32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388272"/>
              </p:ext>
            </p:extLst>
          </p:nvPr>
        </p:nvGraphicFramePr>
        <p:xfrm>
          <a:off x="401052" y="1554490"/>
          <a:ext cx="6590226" cy="508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6818363" y="2008736"/>
            <a:ext cx="5165089" cy="475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During the process:</a:t>
            </a:r>
          </a:p>
          <a:p>
            <a:r>
              <a:rPr lang="en-US" sz="2000" dirty="0" smtClean="0"/>
              <a:t>Lists get refined and reduced to those measures that really matter (specific to VBP arrangement)</a:t>
            </a:r>
          </a:p>
          <a:p>
            <a:pPr lvl="1"/>
            <a:r>
              <a:rPr lang="en-US" sz="1800" dirty="0" smtClean="0"/>
              <a:t>Key outcome measures</a:t>
            </a:r>
          </a:p>
          <a:p>
            <a:pPr lvl="1"/>
            <a:r>
              <a:rPr lang="en-US" sz="1800" dirty="0" smtClean="0"/>
              <a:t>Measures that are key to DSRIP success</a:t>
            </a:r>
          </a:p>
          <a:p>
            <a:pPr lvl="1"/>
            <a:r>
              <a:rPr lang="en-US" sz="1800" dirty="0" smtClean="0"/>
              <a:t>Nationally standardized key process </a:t>
            </a:r>
            <a:r>
              <a:rPr lang="en-US" sz="2000" dirty="0" smtClean="0"/>
              <a:t>measures</a:t>
            </a:r>
            <a:endParaRPr lang="en-US" sz="1800" dirty="0" smtClean="0"/>
          </a:p>
          <a:p>
            <a:r>
              <a:rPr lang="en-US" sz="2000" dirty="0" smtClean="0"/>
              <a:t>Focus on outcomes will increase as outcome measures mature</a:t>
            </a:r>
          </a:p>
          <a:p>
            <a:r>
              <a:rPr lang="en-US" sz="2000" i="1" dirty="0" smtClean="0"/>
              <a:t>Pilots are essential to test feasibility and relevance of measures</a:t>
            </a:r>
          </a:p>
          <a:p>
            <a:endParaRPr lang="en-US" sz="2000" dirty="0"/>
          </a:p>
        </p:txBody>
      </p:sp>
      <p:sp>
        <p:nvSpPr>
          <p:cNvPr id="14" name="Right Arrow 13"/>
          <p:cNvSpPr/>
          <p:nvPr/>
        </p:nvSpPr>
        <p:spPr>
          <a:xfrm>
            <a:off x="1826189" y="2008736"/>
            <a:ext cx="874601" cy="59818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Start</a:t>
            </a:r>
            <a:endParaRPr lang="en-US" sz="1600" b="1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147480" y="1645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17" y="706778"/>
            <a:ext cx="11041326" cy="78538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j-lt"/>
                <a:cs typeface="Calibri" panose="020F0502020204030204" pitchFamily="34" charset="0"/>
              </a:rPr>
              <a:t>CAG Composition</a:t>
            </a:r>
            <a:endParaRPr lang="en-US" sz="32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31775" y="142128"/>
            <a:ext cx="3806825" cy="390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latin typeface="+mn-lt"/>
            </a:endParaRPr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7227508" y="3434050"/>
            <a:ext cx="1161398" cy="1081543"/>
          </a:xfrm>
          <a:prstGeom prst="ellipse">
            <a:avLst/>
          </a:prstGeom>
          <a:solidFill>
            <a:srgbClr val="503278"/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/>
            <a:r>
              <a:rPr lang="en-GB" altLang="en-US" sz="2400" b="1" dirty="0" smtClean="0">
                <a:solidFill>
                  <a:schemeClr val="bg1"/>
                </a:solidFill>
              </a:rPr>
              <a:t>CAG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 flipV="1">
            <a:off x="7625175" y="4534886"/>
            <a:ext cx="392400" cy="647940"/>
          </a:xfrm>
          <a:prstGeom prst="downArrow">
            <a:avLst>
              <a:gd name="adj1" fmla="val 65546"/>
              <a:gd name="adj2" fmla="val 5764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rot="10800000" wrap="none" anchor="ctr"/>
          <a:lstStyle/>
          <a:p>
            <a:endParaRPr lang="en-US" sz="1600" dirty="0"/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7105047" y="5172134"/>
            <a:ext cx="1372083" cy="137225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/>
            <a:r>
              <a:rPr lang="en-GB" altLang="en-US" sz="1600" b="1" dirty="0" smtClean="0"/>
              <a:t>Health</a:t>
            </a:r>
          </a:p>
          <a:p>
            <a:pPr algn="ctr"/>
            <a:r>
              <a:rPr lang="en-GB" altLang="en-US" sz="1600" b="1" dirty="0" smtClean="0"/>
              <a:t>Plans</a:t>
            </a:r>
            <a:endParaRPr lang="en-GB" altLang="en-US" sz="1600" b="1" dirty="0"/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 rot="3109737" flipV="1">
            <a:off x="6921505" y="4244422"/>
            <a:ext cx="367084" cy="692625"/>
          </a:xfrm>
          <a:prstGeom prst="downArrow">
            <a:avLst>
              <a:gd name="adj1" fmla="val 65546"/>
              <a:gd name="adj2" fmla="val 5764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rot="10800000" wrap="none" anchor="ctr"/>
          <a:lstStyle/>
          <a:p>
            <a:endParaRPr lang="en-US" sz="1600" dirty="0"/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5519646" y="4430161"/>
            <a:ext cx="1372083" cy="137225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/>
            <a:r>
              <a:rPr lang="en-GB" altLang="en-US" sz="1600" b="1" dirty="0" smtClean="0"/>
              <a:t>Clinical</a:t>
            </a:r>
          </a:p>
          <a:p>
            <a:pPr algn="ctr"/>
            <a:r>
              <a:rPr lang="en-GB" altLang="en-US" sz="1600" b="1" dirty="0" smtClean="0"/>
              <a:t>Experts</a:t>
            </a:r>
            <a:endParaRPr lang="en-GB" altLang="en-US" sz="1600" b="1" dirty="0"/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auto">
          <a:xfrm rot="6491257" flipH="1" flipV="1">
            <a:off x="6729256" y="3539818"/>
            <a:ext cx="367084" cy="692625"/>
          </a:xfrm>
          <a:prstGeom prst="downArrow">
            <a:avLst>
              <a:gd name="adj1" fmla="val 65546"/>
              <a:gd name="adj2" fmla="val 5764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rot="10800000" wrap="none" anchor="ctr"/>
          <a:lstStyle/>
          <a:p>
            <a:endParaRPr lang="en-US" sz="1600" dirty="0"/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 flipH="1">
            <a:off x="5254974" y="2845237"/>
            <a:ext cx="1372083" cy="137225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/>
            <a:r>
              <a:rPr lang="en-GB" altLang="en-US" sz="1600" b="1" dirty="0" smtClean="0"/>
              <a:t>Universities</a:t>
            </a:r>
          </a:p>
        </p:txBody>
      </p:sp>
      <p:sp>
        <p:nvSpPr>
          <p:cNvPr id="19" name="AutoShape 25"/>
          <p:cNvSpPr>
            <a:spLocks noChangeArrowheads="1"/>
          </p:cNvSpPr>
          <p:nvPr/>
        </p:nvSpPr>
        <p:spPr bwMode="auto">
          <a:xfrm rot="19847780">
            <a:off x="7195905" y="2899438"/>
            <a:ext cx="392400" cy="647940"/>
          </a:xfrm>
          <a:prstGeom prst="downArrow">
            <a:avLst>
              <a:gd name="adj1" fmla="val 65546"/>
              <a:gd name="adj2" fmla="val 5764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rot="10800000" wrap="none" anchor="ctr"/>
          <a:lstStyle/>
          <a:p>
            <a:endParaRPr lang="en-US" sz="1600" dirty="0"/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6205687" y="1669135"/>
            <a:ext cx="1372083" cy="137225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/>
            <a:r>
              <a:rPr lang="en-GB" altLang="en-US" sz="1600" b="1" dirty="0" smtClean="0"/>
              <a:t>Providers</a:t>
            </a:r>
            <a:endParaRPr lang="en-GB" altLang="en-US" sz="1600" b="1" dirty="0"/>
          </a:p>
        </p:txBody>
      </p:sp>
      <p:sp>
        <p:nvSpPr>
          <p:cNvPr id="21" name="AutoShape 27"/>
          <p:cNvSpPr>
            <a:spLocks noChangeArrowheads="1"/>
          </p:cNvSpPr>
          <p:nvPr/>
        </p:nvSpPr>
        <p:spPr bwMode="auto">
          <a:xfrm rot="18490263" flipH="1" flipV="1">
            <a:off x="8348893" y="4244422"/>
            <a:ext cx="367084" cy="692625"/>
          </a:xfrm>
          <a:prstGeom prst="downArrow">
            <a:avLst>
              <a:gd name="adj1" fmla="val 65546"/>
              <a:gd name="adj2" fmla="val 5764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rot="10800000" wrap="none" anchor="ctr"/>
          <a:lstStyle/>
          <a:p>
            <a:endParaRPr lang="en-US" sz="1600" dirty="0"/>
          </a:p>
        </p:txBody>
      </p:sp>
      <p:sp>
        <p:nvSpPr>
          <p:cNvPr id="22" name="Oval 28"/>
          <p:cNvSpPr>
            <a:spLocks noChangeArrowheads="1"/>
          </p:cNvSpPr>
          <p:nvPr/>
        </p:nvSpPr>
        <p:spPr bwMode="auto">
          <a:xfrm flipH="1">
            <a:off x="8659094" y="4439502"/>
            <a:ext cx="1372083" cy="137225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/>
            <a:r>
              <a:rPr lang="en-GB" altLang="en-US" sz="1600" b="1" dirty="0" smtClean="0"/>
              <a:t>Medical</a:t>
            </a:r>
          </a:p>
          <a:p>
            <a:pPr algn="ctr"/>
            <a:r>
              <a:rPr lang="en-GB" altLang="en-US" sz="1600" b="1" dirty="0" smtClean="0"/>
              <a:t>Societies</a:t>
            </a:r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auto">
          <a:xfrm rot="15108743" flipV="1">
            <a:off x="8541143" y="3539818"/>
            <a:ext cx="367084" cy="692625"/>
          </a:xfrm>
          <a:prstGeom prst="downArrow">
            <a:avLst>
              <a:gd name="adj1" fmla="val 65546"/>
              <a:gd name="adj2" fmla="val 5764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rot="10800000" wrap="none" anchor="ctr"/>
          <a:lstStyle/>
          <a:p>
            <a:endParaRPr lang="en-US" sz="1600" dirty="0"/>
          </a:p>
        </p:txBody>
      </p:sp>
      <p:sp>
        <p:nvSpPr>
          <p:cNvPr id="24" name="Oval 30"/>
          <p:cNvSpPr>
            <a:spLocks noChangeArrowheads="1"/>
          </p:cNvSpPr>
          <p:nvPr/>
        </p:nvSpPr>
        <p:spPr bwMode="auto">
          <a:xfrm>
            <a:off x="8982969" y="2860160"/>
            <a:ext cx="1372083" cy="137225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/>
            <a:r>
              <a:rPr lang="en-GB" altLang="en-US" sz="1600" b="1" dirty="0" smtClean="0"/>
              <a:t>State</a:t>
            </a:r>
          </a:p>
          <a:p>
            <a:pPr algn="ctr"/>
            <a:r>
              <a:rPr lang="en-GB" altLang="en-US" sz="1600" b="1" dirty="0" smtClean="0"/>
              <a:t>Agencies</a:t>
            </a:r>
            <a:endParaRPr lang="en-GB" altLang="en-US" sz="1600" b="1" dirty="0"/>
          </a:p>
        </p:txBody>
      </p:sp>
      <p:sp>
        <p:nvSpPr>
          <p:cNvPr id="25" name="AutoShape 31"/>
          <p:cNvSpPr>
            <a:spLocks noChangeArrowheads="1"/>
          </p:cNvSpPr>
          <p:nvPr/>
        </p:nvSpPr>
        <p:spPr bwMode="auto">
          <a:xfrm rot="1752220" flipH="1">
            <a:off x="8049177" y="2899438"/>
            <a:ext cx="392400" cy="647940"/>
          </a:xfrm>
          <a:prstGeom prst="downArrow">
            <a:avLst>
              <a:gd name="adj1" fmla="val 65546"/>
              <a:gd name="adj2" fmla="val 5764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rot="10800000" wrap="none" anchor="ctr"/>
          <a:lstStyle/>
          <a:p>
            <a:endParaRPr lang="en-US" sz="1600" dirty="0"/>
          </a:p>
        </p:txBody>
      </p:sp>
      <p:sp>
        <p:nvSpPr>
          <p:cNvPr id="26" name="Oval 32"/>
          <p:cNvSpPr>
            <a:spLocks noChangeArrowheads="1"/>
          </p:cNvSpPr>
          <p:nvPr/>
        </p:nvSpPr>
        <p:spPr bwMode="auto">
          <a:xfrm flipH="1">
            <a:off x="8030867" y="1669135"/>
            <a:ext cx="1372083" cy="137225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/>
            <a:r>
              <a:rPr lang="en-GB" altLang="en-US" sz="1600" b="1" dirty="0" smtClean="0"/>
              <a:t>Medical </a:t>
            </a:r>
          </a:p>
          <a:p>
            <a:pPr algn="ctr"/>
            <a:r>
              <a:rPr lang="en-GB" altLang="en-US" sz="1600" b="1" dirty="0" smtClean="0"/>
              <a:t>Centers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4617" y="2301080"/>
            <a:ext cx="40135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Each CAG is comprised of leading experts and key stakeholders throughout NYS healthcare delivery system, spanning Upstate and </a:t>
            </a:r>
            <a:r>
              <a:rPr lang="en-US" sz="2200" dirty="0"/>
              <a:t>D</a:t>
            </a:r>
            <a:r>
              <a:rPr lang="en-US" sz="2200" dirty="0" smtClean="0"/>
              <a:t>ownstate regions. Their scope includes </a:t>
            </a:r>
            <a:r>
              <a:rPr lang="en-US" sz="2200" b="1" dirty="0" smtClean="0"/>
              <a:t>development of quality measures for all VBP arrangements. </a:t>
            </a:r>
            <a:endParaRPr lang="en-US" sz="2200" b="1" dirty="0"/>
          </a:p>
        </p:txBody>
      </p:sp>
      <p:sp>
        <p:nvSpPr>
          <p:cNvPr id="28" name="Date Placeholder 3"/>
          <p:cNvSpPr txBox="1">
            <a:spLocks/>
          </p:cNvSpPr>
          <p:nvPr/>
        </p:nvSpPr>
        <p:spPr>
          <a:xfrm>
            <a:off x="141068" y="165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41" y="687304"/>
            <a:ext cx="11071306" cy="78538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j-lt"/>
                <a:cs typeface="Calibri" panose="020F0502020204030204" pitchFamily="34" charset="0"/>
              </a:rPr>
              <a:t>CAG Current Status</a:t>
            </a:r>
            <a:endParaRPr lang="en-US" sz="32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31775" y="142128"/>
            <a:ext cx="3806825" cy="390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latin typeface="+mn-lt"/>
            </a:endParaRPr>
          </a:p>
        </p:txBody>
      </p:sp>
      <p:sp>
        <p:nvSpPr>
          <p:cNvPr id="28" name="Date Placeholder 3"/>
          <p:cNvSpPr txBox="1">
            <a:spLocks/>
          </p:cNvSpPr>
          <p:nvPr/>
        </p:nvSpPr>
        <p:spPr>
          <a:xfrm>
            <a:off x="141068" y="165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October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636" y="6337988"/>
            <a:ext cx="951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CAG Reports with all quality measures, as well as the definitions of the VBP arrangements, will be posted in the VBP Resource Library. </a:t>
            </a: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342972"/>
              </p:ext>
            </p:extLst>
          </p:nvPr>
        </p:nvGraphicFramePr>
        <p:xfrm>
          <a:off x="554636" y="1458543"/>
          <a:ext cx="10959010" cy="4774829"/>
        </p:xfrm>
        <a:graphic>
          <a:graphicData uri="http://schemas.openxmlformats.org/drawingml/2006/table">
            <a:tbl>
              <a:tblPr firstRow="1" bandRow="1"/>
              <a:tblGrid>
                <a:gridCol w="4245964"/>
                <a:gridCol w="6713046"/>
              </a:tblGrid>
              <a:tr h="2499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CAG Name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03" marR="88203" marT="44101" marB="44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03" marR="88203" marT="44101" marB="44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73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Maternity Care</a:t>
                      </a:r>
                    </a:p>
                  </a:txBody>
                  <a:tcPr marL="88203" marR="88203" marT="44101" marB="44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Pending in the VBP Workgroup to be Finalized (Went through Public Comment Period)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03" marR="88203" marT="44101" marB="44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9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Chronic Care: Heart Conditions &amp; Diabetes</a:t>
                      </a:r>
                    </a:p>
                  </a:txBody>
                  <a:tcPr marL="88203" marR="88203" marT="44101" marB="44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Draft Report Completed</a:t>
                      </a:r>
                    </a:p>
                  </a:txBody>
                  <a:tcPr marL="88203" marR="88203" marT="44101" marB="44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99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Chronic Care: Pulmonary Conditions</a:t>
                      </a:r>
                    </a:p>
                  </a:txBody>
                  <a:tcPr marL="88203" marR="88203" marT="44101" marB="44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Draft Report Completed</a:t>
                      </a:r>
                    </a:p>
                  </a:txBody>
                  <a:tcPr marL="88203" marR="88203" marT="44101" marB="44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435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Behavioral Health (BH): HARP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BH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Substance Use Disorder, Trauma and Stressor, Depression and Anxiety</a:t>
                      </a:r>
                    </a:p>
                  </a:txBody>
                  <a:tcPr marL="88203" marR="88203" marT="44101" marB="44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HARP Draft Report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Completed. The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CAG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reconvened and is in the process of reviewing the quality measures with OMH (went through public comment period).  The reports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will be posted soon.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BH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Chronic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Episodes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Draft Report Completed; will undergo public comment period in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mid-October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03" marR="88203" marT="44101" marB="44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33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HIV/AIDS</a:t>
                      </a:r>
                    </a:p>
                  </a:txBody>
                  <a:tcPr marL="88203" marR="88203" marT="44101" marB="44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Pending in the VBP Workgroup to be Finalized (Went through Public Comment Period)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03" marR="88203" marT="44101" marB="44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9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Managed Long Term Care (MLTC)</a:t>
                      </a:r>
                    </a:p>
                  </a:txBody>
                  <a:tcPr marL="88203" marR="88203" marT="44101" marB="44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Draft Report Completed</a:t>
                      </a:r>
                    </a:p>
                  </a:txBody>
                  <a:tcPr marL="88203" marR="88203" marT="44101" marB="44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116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Intellectually/Developmentally Disabled (I/DD)</a:t>
                      </a:r>
                    </a:p>
                  </a:txBody>
                  <a:tcPr marL="88203" marR="88203" marT="44101" marB="44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Four meetings completed; draft in progress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03" marR="88203" marT="44101" marB="44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99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Children’s Health CAG/Subcommittee </a:t>
                      </a:r>
                    </a:p>
                  </a:txBody>
                  <a:tcPr marL="88203" marR="88203" marT="44101" marB="44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 Convened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on October 20th</a:t>
                      </a:r>
                      <a:endParaRPr lang="en-US" sz="1600" strike="sngStrik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203" marR="88203" marT="44101" marB="44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01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954290" y="2431229"/>
            <a:ext cx="11237710" cy="14926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Recap: MRT &amp; </a:t>
            </a:r>
            <a:r>
              <a:rPr lang="en-US" b="1" dirty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DSRIP Program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870" y="204197"/>
            <a:ext cx="11796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         		                                                       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2016</a:t>
            </a:r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710587"/>
            <a:ext cx="10515600" cy="60478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Confirmed Children’s Health Subcommittee / CAG Members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October 2016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30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35130902"/>
              </p:ext>
            </p:extLst>
          </p:nvPr>
        </p:nvGraphicFramePr>
        <p:xfrm>
          <a:off x="509588" y="3530288"/>
          <a:ext cx="5115708" cy="3051252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608579"/>
                <a:gridCol w="3507129"/>
              </a:tblGrid>
              <a:tr h="243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5032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503278"/>
                    </a:solidFill>
                  </a:tcPr>
                </a:tc>
              </a:tr>
              <a:tr h="243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 (Tucker)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Slingerland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Physician / VP of Strategy at Hudson Headwaters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43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David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Appel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Pediatrician / Montefiore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43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Tursi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CEO, Elizabeth Seton Pediatric Center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7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Richard Soden, OD, FAAO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of Health Care Development, SUNY College of Optometry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43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Jeffrey Kaczorowski, MD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Advisor to the Children's Agenda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43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Lauren Tobias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DOH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7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Donna Bradbury, MA, LMHC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Commissioner, Division of Integrated Community Services for Children &amp; Families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7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Matthew B. Perkins, MD, MBA, MPH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Director, Division of Integrated Community Services for Children &amp; Families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7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Jennifer F. Havens, MD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Vice Chair for Public Psychiatry, Department of Child and Adolescent Psychiatry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7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James Purcell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CEO, Council of Family and Child Caring Agencies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3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452296"/>
              </p:ext>
            </p:extLst>
          </p:nvPr>
        </p:nvGraphicFramePr>
        <p:xfrm>
          <a:off x="510250" y="1514570"/>
          <a:ext cx="5585750" cy="23175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2875"/>
                <a:gridCol w="2792875"/>
              </a:tblGrid>
              <a:tr h="3972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Co-chairs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9671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Jeanne </a:t>
                      </a:r>
                      <a:r>
                        <a:rPr lang="en-US" sz="1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Alicandro</a:t>
                      </a:r>
                      <a:r>
                        <a:rPr lang="en-US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MD</a:t>
                      </a:r>
                    </a:p>
                    <a:p>
                      <a:pPr algn="ctr"/>
                      <a:r>
                        <a:rPr lang="en-US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Medical Director Managed</a:t>
                      </a:r>
                      <a:r>
                        <a:rPr lang="en-US" sz="15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Care</a:t>
                      </a:r>
                      <a:endParaRPr lang="en-US" sz="1500" b="0" i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IPRO</a:t>
                      </a:r>
                    </a:p>
                    <a:p>
                      <a:pPr algn="ctr"/>
                      <a:r>
                        <a:rPr lang="en-US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jalicandro@ipro.org</a:t>
                      </a:r>
                      <a:endParaRPr lang="en-US" sz="1500" b="0" i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500" b="0" i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500" b="0" i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</a:t>
                      </a:r>
                      <a:r>
                        <a:rPr lang="en-US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Breslin</a:t>
                      </a:r>
                      <a:endParaRPr lang="en-US" sz="15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</a:t>
                      </a:r>
                      <a:r>
                        <a:rPr lang="en-US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CEO</a:t>
                      </a:r>
                    </a:p>
                    <a:p>
                      <a:pPr algn="ctr"/>
                      <a:r>
                        <a:rPr lang="en-US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Schuyler Center for Analysis &amp; Advocacy</a:t>
                      </a:r>
                      <a:endParaRPr lang="en-US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kbreslin@scaany.org</a:t>
                      </a:r>
                      <a:endParaRPr lang="en-US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646165"/>
              </p:ext>
            </p:extLst>
          </p:nvPr>
        </p:nvGraphicFramePr>
        <p:xfrm>
          <a:off x="6355650" y="1514570"/>
          <a:ext cx="5430395" cy="27680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30395"/>
              </a:tblGrid>
              <a:tr h="39061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7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NYS DOH Sponsor</a:t>
                      </a:r>
                      <a:endParaRPr lang="en-US" sz="17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27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Lana Earle</a:t>
                      </a:r>
                    </a:p>
                    <a:p>
                      <a:pPr algn="ctr"/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Deputy Director</a:t>
                      </a:r>
                    </a:p>
                    <a:p>
                      <a:pPr algn="ctr"/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Division of Program Development and</a:t>
                      </a:r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Management</a:t>
                      </a:r>
                    </a:p>
                    <a:p>
                      <a:pPr algn="ctr"/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Office of Health Insurance Programs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lana.earle@health.ny.gov</a:t>
                      </a:r>
                      <a:endParaRPr lang="en-US" sz="1500" b="0" i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500" b="0" i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969484"/>
              </p:ext>
            </p:extLst>
          </p:nvPr>
        </p:nvGraphicFramePr>
        <p:xfrm>
          <a:off x="5884946" y="3529063"/>
          <a:ext cx="5684837" cy="2791746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640338"/>
                <a:gridCol w="4044499"/>
              </a:tblGrid>
              <a:tr h="3120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5032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503278"/>
                    </a:solidFill>
                  </a:tcPr>
                </a:tc>
              </a:tr>
              <a:tr h="3120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Joseph R.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Saccoccio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MD, MPH, FAAP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Vice President, Medical Services, The New York Foundling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Roslyn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Murov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Vice President, Mental Health Services, The New York Foundling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8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 Goldstein,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Vice President Child Health &amp;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WellBeing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JCCA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2026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Lisa B. Handwerker, MD, FAAP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Officer, The Children's Aid Society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8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 Collins, LMSW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Vice President, Programs &amp; Policy, The Children's Village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8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Alan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Mucatel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Director,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Leake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Watts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8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 Baccaglini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Director, The New York Foundling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8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Sr. Paulette LoMonaco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Director, Good Shepherd Services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8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Beth Finnerty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 and CEO, Cardinal McCloskey Community Services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144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3529"/>
            <a:ext cx="10515600" cy="50060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Confirmed Children’s Health Subcommittee / CAG Members</a:t>
            </a:r>
            <a:r>
              <a:rPr lang="en-US" sz="3200" dirty="0"/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2394513"/>
              </p:ext>
            </p:extLst>
          </p:nvPr>
        </p:nvGraphicFramePr>
        <p:xfrm>
          <a:off x="838200" y="1485113"/>
          <a:ext cx="5181600" cy="5186463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495131"/>
                <a:gridCol w="3686469"/>
              </a:tblGrid>
              <a:tr h="284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5032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503278"/>
                    </a:solidFill>
                  </a:tcPr>
                </a:tc>
              </a:tr>
              <a:tr h="284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Alda Osinaga, MD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Division of Program Development and Management, OHIP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4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 Oakley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Counsel, Phelps &amp; Phillips, LLP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4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Diane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Ferran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Director, Clinical Quality Improvement, CHCANYS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4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Phyllis Silver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President, Silver Health Strategies / Executive Director, Partnership for Quality Care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4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Norbert Goldfield, MD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Director, 3M Health Information Systems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4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Kastan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Program Officer, The Jewish Board of Family and Children's Services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4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Chad Shearer, JD, MHA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Director, UHF Medicaid Institute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69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Mary McCord, MD, MPH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of Pediatrics, 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Gouverneur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Health Services (Gotham)</a:t>
                      </a:r>
                      <a:b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Professor of Pediatrics, NYU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4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Dodi Meyer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 Presbyterian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4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Benard Dreyer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NYU,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Bellvue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President of American Academy of Pediatrics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4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Kallana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Manjanuth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Albany Medical Center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4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Juliette Price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Albany Promise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4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Alex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Okun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Director, New Alternatives for Children</a:t>
                      </a:r>
                    </a:p>
                  </a:txBody>
                  <a:tcPr marL="0" marR="0" marT="0" marB="0" anchor="ctr"/>
                </a:tc>
              </a:tr>
              <a:tr h="284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Beane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VP, Medical Director at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Healthfirst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4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Lauri Cole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NYS Council for Community Behavioral Healthcare</a:t>
                      </a:r>
                    </a:p>
                  </a:txBody>
                  <a:tcPr marL="0" marR="0" marT="0" marB="0" anchor="ctr"/>
                </a:tc>
              </a:tr>
              <a:tr h="284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Nina Dadlez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Medical Director of Pediatric Quality, The Children's Hospital at Montefiore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92475698"/>
              </p:ext>
            </p:extLst>
          </p:nvPr>
        </p:nvGraphicFramePr>
        <p:xfrm>
          <a:off x="6172200" y="1488661"/>
          <a:ext cx="5181600" cy="4780956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495131"/>
                <a:gridCol w="3686469"/>
              </a:tblGrid>
              <a:tr h="297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5032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503278"/>
                    </a:solidFill>
                  </a:tcPr>
                </a:tc>
              </a:tr>
              <a:tr h="297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Rahil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Briggs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of Pediatric Behavioral Health Services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7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Clyde Comstock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CEO,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Hillside Family of Agencies</a:t>
                      </a:r>
                    </a:p>
                  </a:txBody>
                  <a:tcPr marL="0" marR="0" marT="0" marB="0" anchor="ctr"/>
                </a:tc>
              </a:tr>
              <a:tr h="297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Maria Morris-Groves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Adolescent Women and Children's Services, OASAS</a:t>
                      </a:r>
                    </a:p>
                  </a:txBody>
                  <a:tcPr marL="0" marR="0" marT="0" marB="0" anchor="ctr"/>
                </a:tc>
              </a:tr>
              <a:tr h="297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Audrey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LaFrenier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COO, Northern Rivers Family of Services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7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Fern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Zagor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CEO, Staten Island Mental Health Society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7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Joseph A. Stankaitis, MD, MPH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Medical Officer,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YourCare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Health Plan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7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Tony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Fiori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PHP Coalition (public health insurance plans)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7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Sean Doolan, Esq.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Hinman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Straub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7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Deborah Rosen, LCSW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Managing Director of Strategic Partnerships at Hillside Family of Agencies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7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Maria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Cristalli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Strategy and Quality Officer, Hillside Family of Agencies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97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Woodlock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 and CEO, Institute for Community Living (ICL)</a:t>
                      </a:r>
                    </a:p>
                  </a:txBody>
                  <a:tcPr marL="0" marR="0" marT="0" marB="0" anchor="ctr"/>
                </a:tc>
              </a:tr>
              <a:tr h="297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Gettman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 and CEO, Northern Rivers</a:t>
                      </a:r>
                    </a:p>
                  </a:txBody>
                  <a:tcPr marL="0" marR="0" marT="0" marB="0" anchor="ctr"/>
                </a:tc>
              </a:tr>
              <a:tr h="297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George Askew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Deputy Commissioner of Family and Child Health</a:t>
                      </a:r>
                    </a:p>
                  </a:txBody>
                  <a:tcPr marL="0" marR="0" marT="0" marB="0" anchor="ctr"/>
                </a:tc>
              </a:tr>
              <a:tr h="297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Ellen Breslin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Renaissance Addition Services, Inc.</a:t>
                      </a:r>
                    </a:p>
                  </a:txBody>
                  <a:tcPr marL="0" marR="0" marT="0" marB="0" anchor="ctr"/>
                </a:tc>
              </a:tr>
              <a:tr h="297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Dawn Lewis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COO, Sheltering Arms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October 2016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37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2878667"/>
            <a:ext cx="10318750" cy="2238549"/>
          </a:xfrm>
        </p:spPr>
        <p:txBody>
          <a:bodyPr>
            <a:noAutofit/>
          </a:bodyPr>
          <a:lstStyle/>
          <a:p>
            <a:r>
              <a:rPr lang="en-US" b="1" dirty="0" smtClean="0"/>
              <a:t>Challenges Ahead </a:t>
            </a:r>
            <a:r>
              <a:rPr lang="en-US" b="1" dirty="0"/>
              <a:t>and </a:t>
            </a:r>
            <a:r>
              <a:rPr lang="en-US" b="1" dirty="0" smtClean="0"/>
              <a:t>the Promise of Innovative Approaches</a:t>
            </a:r>
            <a:endParaRPr lang="en-US" b="1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41300" y="150268"/>
            <a:ext cx="5486400" cy="363624"/>
          </a:xfrm>
        </p:spPr>
        <p:txBody>
          <a:bodyPr/>
          <a:lstStyle/>
          <a:p>
            <a:pPr algn="l"/>
            <a:r>
              <a:rPr lang="en-CA" sz="1600" dirty="0" smtClean="0">
                <a:solidFill>
                  <a:schemeClr val="bg1"/>
                </a:solidFill>
              </a:rPr>
              <a:t>October 2016</a:t>
            </a:r>
            <a:endParaRPr lang="en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8368"/>
            <a:ext cx="10515600" cy="785421"/>
          </a:xfrm>
        </p:spPr>
        <p:txBody>
          <a:bodyPr>
            <a:normAutofit/>
          </a:bodyPr>
          <a:lstStyle/>
          <a:p>
            <a:r>
              <a:rPr lang="en-US" sz="4100" dirty="0" smtClean="0"/>
              <a:t>Challenges Ahead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8264"/>
            <a:ext cx="10515600" cy="47483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Providers, PPS, VBP contractors will continue to face various challenges in their care management efforts, including: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b="1" dirty="0" smtClean="0"/>
              <a:t>Data exchange/integration </a:t>
            </a:r>
            <a:r>
              <a:rPr lang="en-US" sz="1800" dirty="0" smtClean="0"/>
              <a:t>is still work in progress, yet critical to support practice reform and VBP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D</a:t>
            </a:r>
            <a:r>
              <a:rPr lang="en-US" sz="1800" dirty="0" smtClean="0"/>
              <a:t>ata </a:t>
            </a:r>
            <a:r>
              <a:rPr lang="en-US" sz="1700" dirty="0" smtClean="0"/>
              <a:t>systems are </a:t>
            </a:r>
            <a:r>
              <a:rPr lang="en-US" sz="1700" dirty="0"/>
              <a:t>vital to </a:t>
            </a:r>
            <a:r>
              <a:rPr lang="en-US" sz="1700" dirty="0" smtClean="0"/>
              <a:t>success, </a:t>
            </a:r>
            <a:r>
              <a:rPr lang="en-US" sz="1700" dirty="0"/>
              <a:t>as </a:t>
            </a:r>
            <a:r>
              <a:rPr lang="en-US" sz="1700" dirty="0" smtClean="0"/>
              <a:t>they underpin </a:t>
            </a:r>
            <a:r>
              <a:rPr lang="en-US" sz="1700" dirty="0"/>
              <a:t>decision making, performance </a:t>
            </a:r>
            <a:r>
              <a:rPr lang="en-US" sz="1700" dirty="0" smtClean="0"/>
              <a:t>measurement, </a:t>
            </a:r>
            <a:r>
              <a:rPr lang="en-US" sz="1700" dirty="0"/>
              <a:t>resource allocation, and </a:t>
            </a:r>
            <a:r>
              <a:rPr lang="en-US" sz="1700" dirty="0" smtClean="0"/>
              <a:t>more.</a:t>
            </a:r>
            <a:endParaRPr lang="en-US" sz="1700" dirty="0"/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Difficulties exist in </a:t>
            </a:r>
            <a:r>
              <a:rPr lang="en-US" sz="1800" b="1" dirty="0" smtClean="0"/>
              <a:t>identifying and engaging certain patient populations </a:t>
            </a:r>
            <a:r>
              <a:rPr lang="en-US" sz="1800" dirty="0" smtClean="0"/>
              <a:t>for more targeted care interventions (e.g., underutilizing patients)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dirty="0" smtClean="0"/>
              <a:t>The </a:t>
            </a:r>
            <a:r>
              <a:rPr lang="en-US" sz="1800" b="1" dirty="0" smtClean="0"/>
              <a:t>lack of automated notifications </a:t>
            </a:r>
            <a:r>
              <a:rPr lang="en-US" sz="1800" dirty="0" smtClean="0"/>
              <a:t>to the right teams regarding major health events (e.g., admission, discharge, missed appointment, medication fill status) impedes coordinated care.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b="1" dirty="0" smtClean="0"/>
              <a:t>Limited referral capabilities </a:t>
            </a:r>
            <a:r>
              <a:rPr lang="en-US" sz="1800" dirty="0" smtClean="0"/>
              <a:t>prevent providers from maximizing utilization of health resources, namely Community Based Organization referrals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800" b="1" dirty="0"/>
              <a:t>Building lasting relationships </a:t>
            </a:r>
            <a:r>
              <a:rPr lang="en-US" sz="1800" dirty="0"/>
              <a:t>among Health Homes, their networks and DSRIP will be </a:t>
            </a:r>
            <a:r>
              <a:rPr lang="en-US" sz="1800" dirty="0" smtClean="0"/>
              <a:t>key. </a:t>
            </a:r>
            <a:endParaRPr lang="en-US" sz="1800" b="1" dirty="0"/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180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41300" y="150268"/>
            <a:ext cx="5486400" cy="363624"/>
          </a:xfrm>
        </p:spPr>
        <p:txBody>
          <a:bodyPr/>
          <a:lstStyle/>
          <a:p>
            <a:pPr algn="l"/>
            <a:r>
              <a:rPr lang="en-CA" sz="1600" dirty="0" smtClean="0">
                <a:solidFill>
                  <a:schemeClr val="bg1"/>
                </a:solidFill>
              </a:rPr>
              <a:t>October 2016</a:t>
            </a:r>
            <a:endParaRPr lang="en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58368"/>
            <a:ext cx="11137900" cy="938203"/>
          </a:xfrm>
        </p:spPr>
        <p:txBody>
          <a:bodyPr>
            <a:noAutofit/>
          </a:bodyPr>
          <a:lstStyle/>
          <a:p>
            <a:r>
              <a:rPr lang="en-US" sz="4100" dirty="0" smtClean="0"/>
              <a:t>Innovative Approaches to Care Delivery </a:t>
            </a:r>
            <a:endParaRPr lang="en-US" sz="41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41300" y="150268"/>
            <a:ext cx="5486400" cy="363624"/>
          </a:xfrm>
        </p:spPr>
        <p:txBody>
          <a:bodyPr/>
          <a:lstStyle/>
          <a:p>
            <a:pPr algn="l"/>
            <a:r>
              <a:rPr lang="en-CA" sz="1600" dirty="0" smtClean="0">
                <a:solidFill>
                  <a:schemeClr val="bg1"/>
                </a:solidFill>
              </a:rPr>
              <a:t>October 2016</a:t>
            </a:r>
            <a:endParaRPr lang="en-CA" sz="16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62051" y="2697821"/>
            <a:ext cx="10344150" cy="3571225"/>
            <a:chOff x="1417284" y="2697821"/>
            <a:chExt cx="9985827" cy="3571225"/>
          </a:xfrm>
        </p:grpSpPr>
        <p:sp>
          <p:nvSpPr>
            <p:cNvPr id="4" name="Freeform 3"/>
            <p:cNvSpPr/>
            <p:nvPr/>
          </p:nvSpPr>
          <p:spPr>
            <a:xfrm>
              <a:off x="1417284" y="2697821"/>
              <a:ext cx="3120571" cy="1631540"/>
            </a:xfrm>
            <a:custGeom>
              <a:avLst/>
              <a:gdLst>
                <a:gd name="connsiteX0" fmla="*/ 0 w 3120571"/>
                <a:gd name="connsiteY0" fmla="*/ 0 h 1631540"/>
                <a:gd name="connsiteX1" fmla="*/ 3120571 w 3120571"/>
                <a:gd name="connsiteY1" fmla="*/ 0 h 1631540"/>
                <a:gd name="connsiteX2" fmla="*/ 3120571 w 3120571"/>
                <a:gd name="connsiteY2" fmla="*/ 1631540 h 1631540"/>
                <a:gd name="connsiteX3" fmla="*/ 0 w 3120571"/>
                <a:gd name="connsiteY3" fmla="*/ 1631540 h 1631540"/>
                <a:gd name="connsiteX4" fmla="*/ 0 w 3120571"/>
                <a:gd name="connsiteY4" fmla="*/ 0 h 163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571" h="1631540">
                  <a:moveTo>
                    <a:pt x="0" y="0"/>
                  </a:moveTo>
                  <a:lnTo>
                    <a:pt x="3120571" y="0"/>
                  </a:lnTo>
                  <a:lnTo>
                    <a:pt x="3120571" y="1631540"/>
                  </a:lnTo>
                  <a:lnTo>
                    <a:pt x="0" y="1631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50" b="1" kern="1200" dirty="0" smtClean="0">
                  <a:solidFill>
                    <a:prstClr val="black"/>
                  </a:solidFill>
                </a:rPr>
                <a:t>Implementation of Electronic </a:t>
              </a:r>
              <a:r>
                <a:rPr lang="en-US" sz="1450" b="1" dirty="0">
                  <a:solidFill>
                    <a:prstClr val="black"/>
                  </a:solidFill>
                </a:rPr>
                <a:t>H</a:t>
              </a:r>
              <a:r>
                <a:rPr lang="en-US" sz="1450" b="1" kern="1200" dirty="0" smtClean="0">
                  <a:solidFill>
                    <a:prstClr val="black"/>
                  </a:solidFill>
                </a:rPr>
                <a:t>ealth </a:t>
              </a:r>
              <a:r>
                <a:rPr lang="en-US" sz="1450" b="1" dirty="0" smtClean="0">
                  <a:solidFill>
                    <a:prstClr val="black"/>
                  </a:solidFill>
                </a:rPr>
                <a:t>R</a:t>
              </a:r>
              <a:r>
                <a:rPr lang="en-US" sz="1450" b="1" kern="1200" dirty="0" smtClean="0">
                  <a:solidFill>
                    <a:prstClr val="black"/>
                  </a:solidFill>
                </a:rPr>
                <a:t>ecords / Qualified Entities: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50" kern="1200" dirty="0" smtClean="0">
                  <a:solidFill>
                    <a:prstClr val="black"/>
                  </a:solidFill>
                </a:rPr>
                <a:t>Ensures all </a:t>
              </a:r>
              <a:r>
                <a:rPr lang="en-US" sz="1450" dirty="0" smtClean="0">
                  <a:solidFill>
                    <a:prstClr val="black"/>
                  </a:solidFill>
                </a:rPr>
                <a:t>child</a:t>
              </a:r>
              <a:r>
                <a:rPr lang="en-US" sz="1450" kern="1200" dirty="0" smtClean="0">
                  <a:solidFill>
                    <a:prstClr val="black"/>
                  </a:solidFill>
                </a:rPr>
                <a:t> healthcare providers can access complete health records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50" kern="12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849912" y="2697821"/>
              <a:ext cx="3120571" cy="1631540"/>
            </a:xfrm>
            <a:custGeom>
              <a:avLst/>
              <a:gdLst>
                <a:gd name="connsiteX0" fmla="*/ 0 w 3120571"/>
                <a:gd name="connsiteY0" fmla="*/ 0 h 1631540"/>
                <a:gd name="connsiteX1" fmla="*/ 3120571 w 3120571"/>
                <a:gd name="connsiteY1" fmla="*/ 0 h 1631540"/>
                <a:gd name="connsiteX2" fmla="*/ 3120571 w 3120571"/>
                <a:gd name="connsiteY2" fmla="*/ 1631540 h 1631540"/>
                <a:gd name="connsiteX3" fmla="*/ 0 w 3120571"/>
                <a:gd name="connsiteY3" fmla="*/ 1631540 h 1631540"/>
                <a:gd name="connsiteX4" fmla="*/ 0 w 3120571"/>
                <a:gd name="connsiteY4" fmla="*/ 0 h 163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571" h="1631540">
                  <a:moveTo>
                    <a:pt x="0" y="0"/>
                  </a:moveTo>
                  <a:lnTo>
                    <a:pt x="3120571" y="0"/>
                  </a:lnTo>
                  <a:lnTo>
                    <a:pt x="3120571" y="1631540"/>
                  </a:lnTo>
                  <a:lnTo>
                    <a:pt x="0" y="1631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50" b="1" kern="1200" dirty="0" smtClean="0">
                <a:solidFill>
                  <a:prstClr val="black"/>
                </a:solidFill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50" b="1" kern="1200" dirty="0" smtClean="0">
                  <a:solidFill>
                    <a:prstClr val="black"/>
                  </a:solidFill>
                </a:rPr>
                <a:t>Move towar</a:t>
              </a:r>
              <a:r>
                <a:rPr lang="en-US" sz="1450" b="1" dirty="0" smtClean="0">
                  <a:solidFill>
                    <a:prstClr val="black"/>
                  </a:solidFill>
                </a:rPr>
                <a:t>d VBP</a:t>
              </a:r>
              <a:r>
                <a:rPr lang="en-US" sz="1450" b="1" kern="1200" dirty="0" smtClean="0">
                  <a:solidFill>
                    <a:prstClr val="black"/>
                  </a:solidFill>
                </a:rPr>
                <a:t>: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solidFill>
                    <a:prstClr val="black"/>
                  </a:solidFill>
                </a:rPr>
                <a:t> </a:t>
              </a:r>
              <a:r>
                <a:rPr lang="en-US" sz="1450" dirty="0">
                  <a:solidFill>
                    <a:prstClr val="black"/>
                  </a:solidFill>
                </a:rPr>
                <a:t>Recognizes that for </a:t>
              </a:r>
              <a:r>
                <a:rPr lang="en-US" sz="1450" dirty="0" smtClean="0">
                  <a:solidFill>
                    <a:prstClr val="black"/>
                  </a:solidFill>
                </a:rPr>
                <a:t>system for </a:t>
              </a:r>
              <a:r>
                <a:rPr lang="en-US" sz="1450" dirty="0">
                  <a:solidFill>
                    <a:prstClr val="black"/>
                  </a:solidFill>
                </a:rPr>
                <a:t>transformation to </a:t>
              </a:r>
              <a:r>
                <a:rPr lang="en-US" sz="1450" dirty="0" smtClean="0">
                  <a:solidFill>
                    <a:prstClr val="black"/>
                  </a:solidFill>
                </a:rPr>
                <a:t>occur, there needs to be a move toward paying for outcomes 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50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8282540" y="2697821"/>
              <a:ext cx="3120571" cy="1631540"/>
            </a:xfrm>
            <a:custGeom>
              <a:avLst/>
              <a:gdLst>
                <a:gd name="connsiteX0" fmla="*/ 0 w 3120571"/>
                <a:gd name="connsiteY0" fmla="*/ 0 h 1631540"/>
                <a:gd name="connsiteX1" fmla="*/ 3120571 w 3120571"/>
                <a:gd name="connsiteY1" fmla="*/ 0 h 1631540"/>
                <a:gd name="connsiteX2" fmla="*/ 3120571 w 3120571"/>
                <a:gd name="connsiteY2" fmla="*/ 1631540 h 1631540"/>
                <a:gd name="connsiteX3" fmla="*/ 0 w 3120571"/>
                <a:gd name="connsiteY3" fmla="*/ 1631540 h 1631540"/>
                <a:gd name="connsiteX4" fmla="*/ 0 w 3120571"/>
                <a:gd name="connsiteY4" fmla="*/ 0 h 163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571" h="1631540">
                  <a:moveTo>
                    <a:pt x="0" y="0"/>
                  </a:moveTo>
                  <a:lnTo>
                    <a:pt x="3120571" y="0"/>
                  </a:lnTo>
                  <a:lnTo>
                    <a:pt x="3120571" y="1631540"/>
                  </a:lnTo>
                  <a:lnTo>
                    <a:pt x="0" y="1631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50" b="1" kern="1200" dirty="0" smtClean="0">
                  <a:solidFill>
                    <a:prstClr val="black"/>
                  </a:solidFill>
                </a:rPr>
                <a:t>Emphasis on preventive care in Domain 3 </a:t>
              </a:r>
              <a:r>
                <a:rPr lang="en-US" sz="1450" b="1" kern="1200" dirty="0" smtClean="0">
                  <a:solidFill>
                    <a:schemeClr val="tx1"/>
                  </a:solidFill>
                </a:rPr>
                <a:t>&amp; 4 </a:t>
              </a:r>
              <a:r>
                <a:rPr lang="en-US" sz="1450" b="1" kern="1200" dirty="0" smtClean="0">
                  <a:solidFill>
                    <a:prstClr val="black"/>
                  </a:solidFill>
                </a:rPr>
                <a:t>Projects: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50" kern="1200" dirty="0" smtClean="0">
                  <a:solidFill>
                    <a:schemeClr val="tx1"/>
                  </a:solidFill>
                </a:rPr>
                <a:t>Results in better care and identification of needs from infancy to adolescence (e.g. perinatal, asthma</a:t>
              </a:r>
              <a:r>
                <a:rPr lang="en-US" sz="1450" dirty="0" smtClean="0">
                  <a:solidFill>
                    <a:schemeClr val="tx1"/>
                  </a:solidFill>
                </a:rPr>
                <a:t>, behavioral health)</a:t>
              </a:r>
              <a:endParaRPr lang="en-US" sz="1450" b="1" kern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33598" y="4641419"/>
              <a:ext cx="3120571" cy="1627627"/>
            </a:xfrm>
            <a:custGeom>
              <a:avLst/>
              <a:gdLst>
                <a:gd name="connsiteX0" fmla="*/ 0 w 3120571"/>
                <a:gd name="connsiteY0" fmla="*/ 0 h 1627627"/>
                <a:gd name="connsiteX1" fmla="*/ 3120571 w 3120571"/>
                <a:gd name="connsiteY1" fmla="*/ 0 h 1627627"/>
                <a:gd name="connsiteX2" fmla="*/ 3120571 w 3120571"/>
                <a:gd name="connsiteY2" fmla="*/ 1627627 h 1627627"/>
                <a:gd name="connsiteX3" fmla="*/ 0 w 3120571"/>
                <a:gd name="connsiteY3" fmla="*/ 1627627 h 1627627"/>
                <a:gd name="connsiteX4" fmla="*/ 0 w 3120571"/>
                <a:gd name="connsiteY4" fmla="*/ 0 h 162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571" h="1627627">
                  <a:moveTo>
                    <a:pt x="0" y="0"/>
                  </a:moveTo>
                  <a:lnTo>
                    <a:pt x="3120571" y="0"/>
                  </a:lnTo>
                  <a:lnTo>
                    <a:pt x="3120571" y="1627627"/>
                  </a:lnTo>
                  <a:lnTo>
                    <a:pt x="0" y="1627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50" b="1" kern="1200" dirty="0" smtClean="0">
                  <a:solidFill>
                    <a:prstClr val="black"/>
                  </a:solidFill>
                </a:rPr>
                <a:t>Integration of primary </a:t>
              </a:r>
              <a:r>
                <a:rPr lang="en-US" sz="1450" b="1" kern="1200" dirty="0" smtClean="0">
                  <a:solidFill>
                    <a:schemeClr val="tx1"/>
                  </a:solidFill>
                </a:rPr>
                <a:t>care </a:t>
              </a:r>
              <a:r>
                <a:rPr lang="en-US" sz="1450" b="1" kern="1200" dirty="0" smtClean="0">
                  <a:solidFill>
                    <a:prstClr val="black"/>
                  </a:solidFill>
                </a:rPr>
                <a:t>and behavioral healthcare: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50" kern="1200" dirty="0" smtClean="0">
                  <a:solidFill>
                    <a:schemeClr val="tx1"/>
                  </a:solidFill>
                </a:rPr>
                <a:t>Improves recognition and provides a comprehensive approach to addressing behavioral health issues</a:t>
              </a:r>
              <a:endParaRPr lang="en-US" sz="1450" b="1" kern="12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03626" y="1596571"/>
            <a:ext cx="10609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The system transformation focus of DSRIP will benefit children by </a:t>
            </a:r>
            <a:r>
              <a:rPr lang="en-US" b="1" i="1" dirty="0">
                <a:solidFill>
                  <a:prstClr val="black"/>
                </a:solidFill>
              </a:rPr>
              <a:t>expanding access to home and community-based </a:t>
            </a:r>
            <a:r>
              <a:rPr lang="en-US" b="1" i="1" dirty="0" smtClean="0">
                <a:solidFill>
                  <a:prstClr val="black"/>
                </a:solidFill>
              </a:rPr>
              <a:t>care, improving integration between children healthcare providers, and making preventive care a priority   </a:t>
            </a:r>
            <a:endParaRPr lang="en-US" sz="300" dirty="0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860292" y="4638267"/>
            <a:ext cx="3120571" cy="1627627"/>
          </a:xfrm>
          <a:custGeom>
            <a:avLst/>
            <a:gdLst>
              <a:gd name="connsiteX0" fmla="*/ 0 w 3120571"/>
              <a:gd name="connsiteY0" fmla="*/ 0 h 1627627"/>
              <a:gd name="connsiteX1" fmla="*/ 3120571 w 3120571"/>
              <a:gd name="connsiteY1" fmla="*/ 0 h 1627627"/>
              <a:gd name="connsiteX2" fmla="*/ 3120571 w 3120571"/>
              <a:gd name="connsiteY2" fmla="*/ 1627627 h 1627627"/>
              <a:gd name="connsiteX3" fmla="*/ 0 w 3120571"/>
              <a:gd name="connsiteY3" fmla="*/ 1627627 h 1627627"/>
              <a:gd name="connsiteX4" fmla="*/ 0 w 3120571"/>
              <a:gd name="connsiteY4" fmla="*/ 0 h 162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0571" h="1627627">
                <a:moveTo>
                  <a:pt x="0" y="0"/>
                </a:moveTo>
                <a:lnTo>
                  <a:pt x="3120571" y="0"/>
                </a:lnTo>
                <a:lnTo>
                  <a:pt x="3120571" y="1627627"/>
                </a:lnTo>
                <a:lnTo>
                  <a:pt x="0" y="162762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b="1" kern="1200" dirty="0" smtClean="0">
              <a:solidFill>
                <a:prstClr val="black"/>
              </a:solidFill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kern="1200" dirty="0" smtClean="0">
              <a:solidFill>
                <a:prstClr val="black"/>
              </a:solidFill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b="1" kern="1200" dirty="0" smtClean="0">
              <a:solidFill>
                <a:prstClr val="black"/>
              </a:solidFill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50" b="1" kern="1200" dirty="0" smtClean="0">
                <a:solidFill>
                  <a:prstClr val="black"/>
                </a:solidFill>
              </a:rPr>
              <a:t>Investment in Home &amp; Community Based Services and HHs for children: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50" dirty="0">
                <a:solidFill>
                  <a:prstClr val="black"/>
                </a:solidFill>
              </a:rPr>
              <a:t>P</a:t>
            </a:r>
            <a:r>
              <a:rPr lang="en-US" sz="1450" dirty="0" smtClean="0">
                <a:solidFill>
                  <a:prstClr val="black"/>
                </a:solidFill>
              </a:rPr>
              <a:t>rovides expanded and targeted services to </a:t>
            </a:r>
            <a:r>
              <a:rPr lang="en-US" sz="1450" dirty="0">
                <a:solidFill>
                  <a:prstClr val="black"/>
                </a:solidFill>
              </a:rPr>
              <a:t>improve health outcomes of </a:t>
            </a:r>
            <a:r>
              <a:rPr lang="en-US" sz="1450" dirty="0" smtClean="0">
                <a:solidFill>
                  <a:prstClr val="black"/>
                </a:solidFill>
              </a:rPr>
              <a:t>children</a:t>
            </a:r>
            <a:endParaRPr lang="en-US" sz="1450" b="1" kern="1200" dirty="0" smtClean="0">
              <a:solidFill>
                <a:prstClr val="black"/>
              </a:solidFill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 dirty="0" smtClean="0">
              <a:solidFill>
                <a:prstClr val="black"/>
              </a:solidFill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kern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716"/>
            <a:ext cx="6334125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89" y="3814572"/>
            <a:ext cx="6441101" cy="1743456"/>
          </a:xfrm>
          <a:prstGeom prst="rect">
            <a:avLst/>
          </a:prstGeom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21" y="0"/>
            <a:ext cx="4485239" cy="503778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96246" y="2268056"/>
            <a:ext cx="3253244" cy="7481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4800" b="1" dirty="0">
              <a:solidFill>
                <a:srgbClr val="503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34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1911" y="790437"/>
            <a:ext cx="6209994" cy="473609"/>
          </a:xfrm>
        </p:spPr>
        <p:txBody>
          <a:bodyPr/>
          <a:lstStyle/>
          <a:p>
            <a:r>
              <a:rPr lang="en-US" sz="2800" i="0" dirty="0" smtClean="0"/>
              <a:t>Additional Information:</a:t>
            </a:r>
            <a:endParaRPr lang="en-US" sz="2800" i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04416" y="1589012"/>
            <a:ext cx="5500131" cy="979568"/>
          </a:xfrm>
        </p:spPr>
        <p:txBody>
          <a:bodyPr/>
          <a:lstStyle/>
          <a:p>
            <a:r>
              <a:rPr lang="en-US" dirty="0" smtClean="0"/>
              <a:t>DOH Website:</a:t>
            </a:r>
          </a:p>
          <a:p>
            <a:r>
              <a:rPr lang="en-US" sz="2000" dirty="0">
                <a:hlinkClick r:id="rId3"/>
              </a:rPr>
              <a:t>http://www.health.ny.gov/health_care/medicaid/redesign/dsrip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Contact Us: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i="1" dirty="0"/>
              <a:t>DSRIP Email:</a:t>
            </a:r>
          </a:p>
          <a:p>
            <a:r>
              <a:rPr lang="en-US" sz="2000" dirty="0">
                <a:hlinkClick r:id="rId4"/>
              </a:rPr>
              <a:t>dsrip@health.ny.gov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browser_dreamstime_m_2393927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171621"/>
            <a:ext cx="4492752" cy="38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MRT Recap: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our transformation initiative started and what we have accomplished in relation to children’s healthcare.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75488" y="658368"/>
            <a:ext cx="11424882" cy="95315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Initiatives in the MRT</a:t>
            </a:r>
            <a:endParaRPr lang="en-US" sz="4000" dirty="0">
              <a:solidFill>
                <a:srgbClr val="503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814134" y="1452649"/>
            <a:ext cx="10414698" cy="4482578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2011, Governor Andrew M. Cuomo created the Medicaid Redesign Team (MRT).</a:t>
            </a:r>
          </a:p>
          <a:p>
            <a:pPr marL="68580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Made up of 27 stakeholders representing every sector of healthcare delivery system</a:t>
            </a:r>
          </a:p>
          <a:p>
            <a:pPr marL="68580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a series of recommendations to lower immediate spending and propose reforms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Major reforms included cost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global spending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care management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all, Patient Centered Medical Homes (PCMH),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Health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Homes (HH).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Notable Children and BH Initiatives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Stemming from the MRT: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Expansion of Collocated BH and Primary Care (PC)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Expansion of HH to Children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Expansion of Home and Community Based Services for Children</a:t>
            </a:r>
            <a:endParaRPr lang="en-US" strike="sngStrik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Children’s Workgroup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HH Children’s Workgroup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2016</a:t>
            </a:r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DSRIP Program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Recap: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DSRIP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 objectives,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principles, and the program’s current status.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October 2016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7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0870" y="204197"/>
            <a:ext cx="11796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		                                                       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688229"/>
              </p:ext>
            </p:extLst>
          </p:nvPr>
        </p:nvGraphicFramePr>
        <p:xfrm>
          <a:off x="916315" y="1835816"/>
          <a:ext cx="6552692" cy="476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99493" y="2229949"/>
            <a:ext cx="4478776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DSRIP was built on the Center for Medicare and Medicaid Services’ (CMS) and the State’s goals towards achieving the Triple Aim: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care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etter health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ower costs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transform the system, DSRIP will focus on the provision of high quality, integrated primary, specialty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BH care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the community setting with hospitals used primarily for emergent and tertiary level of services</a:t>
            </a:r>
          </a:p>
          <a:p>
            <a:pPr lvl="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296" y="1637502"/>
            <a:ext cx="1072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DSRIP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bjectives are aligned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objectives of BH Organizations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80870" y="204197"/>
            <a:ext cx="11796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         		                                                       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2016</a:t>
            </a:r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2041" y="6488855"/>
            <a:ext cx="88301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The New York State DSRIP Program. NYSDOH Website. &amp; New York’s Pathway to Achieving the Triple Aim. NYSDOH DSRIP Website. Published December 18, 2013.</a:t>
            </a:r>
            <a:endParaRPr lang="en-US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7"/>
          <p:cNvSpPr>
            <a:spLocks noGrp="1"/>
          </p:cNvSpPr>
          <p:nvPr>
            <p:ph type="title"/>
          </p:nvPr>
        </p:nvSpPr>
        <p:spPr>
          <a:xfrm>
            <a:off x="475488" y="658368"/>
            <a:ext cx="11424882" cy="95315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DSRIP</a:t>
            </a:r>
            <a:r>
              <a:rPr lang="en-US" sz="4000" dirty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US" sz="4000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sz="4000" dirty="0">
              <a:solidFill>
                <a:srgbClr val="503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75488" y="658368"/>
            <a:ext cx="11424882" cy="95315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Real Goals of DSRIP Mean a Transformed System</a:t>
            </a:r>
            <a:endParaRPr lang="en-US" sz="4000" dirty="0">
              <a:solidFill>
                <a:srgbClr val="503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need a future system where we think more broadly, on a community basis, where all of the systems that impact an individual’s well being are coordinated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could measure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outcomes that society cares about, moving beyond health care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metrics</a:t>
            </a:r>
          </a:p>
        </p:txBody>
      </p:sp>
      <p:pic>
        <p:nvPicPr>
          <p:cNvPr id="20" name="Picture 4" descr="https://cdn0.iconfinder.com/data/icons/smile-emoticons/78/Emoticons_smile_smiley-04-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85" y="5503134"/>
            <a:ext cx="957961" cy="95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worldcpday.org/wp-content/uploads/2015/08/QualityOfLife_ICO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96" y="3617179"/>
            <a:ext cx="1216533" cy="121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8388160" y="5444629"/>
            <a:ext cx="3401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02878" y="5624590"/>
            <a:ext cx="3401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Community Engagement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88160" y="3854500"/>
            <a:ext cx="3401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of Life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 descr="http://www.soy.com/assets/images/soy-heart-health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96" y="5244562"/>
            <a:ext cx="1216533" cy="121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702878" y="3746672"/>
            <a:ext cx="3401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Workforce Availability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" descr="http://www.1746.rio.gov.br/wp-content/themes/Portal1746/images/plano_saud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85" y="3750110"/>
            <a:ext cx="957961" cy="95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1"/>
          <p:cNvSpPr txBox="1">
            <a:spLocks/>
          </p:cNvSpPr>
          <p:nvPr/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2016</a:t>
            </a:r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75488" y="658368"/>
            <a:ext cx="11424882" cy="95315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 are Now</a:t>
            </a:r>
            <a:endParaRPr lang="en-US" sz="4000" dirty="0">
              <a:solidFill>
                <a:srgbClr val="503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9609" y="3238629"/>
            <a:ext cx="985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DY0		DY1		DY2		DY3		DY4		DY5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153" y="3662680"/>
            <a:ext cx="114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Q1|Q2|Q3|Q4 	Q1|Q2|Q3|Q4 	Q1|Q2|Q3|Q4 	Q1|Q2|Q3|Q4 	Q1|Q2|Q3|Q4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57542" y="3989137"/>
            <a:ext cx="0" cy="320040"/>
          </a:xfrm>
          <a:prstGeom prst="straightConnector1">
            <a:avLst/>
          </a:prstGeom>
          <a:ln>
            <a:solidFill>
              <a:srgbClr val="5A33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11287" y="3669516"/>
            <a:ext cx="11229978" cy="0"/>
          </a:xfrm>
          <a:prstGeom prst="straightConnector1">
            <a:avLst/>
          </a:prstGeom>
          <a:ln w="76200">
            <a:solidFill>
              <a:srgbClr val="5A33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5145434" y="3478686"/>
            <a:ext cx="307838" cy="259012"/>
          </a:xfrm>
          <a:prstGeom prst="star5">
            <a:avLst/>
          </a:prstGeom>
          <a:solidFill>
            <a:srgbClr val="F2B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905" y="2774078"/>
            <a:ext cx="155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We are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693" y="5324363"/>
            <a:ext cx="16932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Submission/Approval of Project Plan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800255" y="3994724"/>
            <a:ext cx="13020" cy="1280160"/>
          </a:xfrm>
          <a:prstGeom prst="straightConnector1">
            <a:avLst/>
          </a:prstGeom>
          <a:ln>
            <a:solidFill>
              <a:srgbClr val="5A33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21414" y="5312909"/>
            <a:ext cx="278320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PPS Project Plan 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PPS first DSRIP payment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PPS submission and approval of Implementation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PPS submission of first quarterly report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62854" y="5181416"/>
            <a:ext cx="1851103" cy="11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First payment made for outcomes tied to Domain 3 P4P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measures.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MY2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ata and Demonstration Year (DY) 2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Q2 report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4065447" y="1742589"/>
            <a:ext cx="494363" cy="2281287"/>
          </a:xfrm>
          <a:prstGeom prst="leftBrace">
            <a:avLst>
              <a:gd name="adj1" fmla="val 54574"/>
              <a:gd name="adj2" fmla="val 48773"/>
            </a:avLst>
          </a:prstGeom>
          <a:ln w="19050">
            <a:solidFill>
              <a:srgbClr val="5A33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9219" y="1968862"/>
            <a:ext cx="259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Focus on Infrastructure Development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71722" y="1968862"/>
            <a:ext cx="2889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Focus on System/Clinical Development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596589" y="1968862"/>
            <a:ext cx="2698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Focus on Project Outcomes/Sustainability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821836" y="5197670"/>
            <a:ext cx="201472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Payment tied to Domains 2 &amp; 3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is predominately P4P. Based on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MY4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Data and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MY5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ata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for the DY5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Q4.</a:t>
            </a: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63082" y="5197670"/>
            <a:ext cx="1898910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First payment made for outcomes tied to Domain 2 P4P measures.</a:t>
            </a:r>
          </a:p>
          <a:p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MY3 data and Quarterly Report and DY3 Q2 report.</a:t>
            </a: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778859" y="3963735"/>
            <a:ext cx="0" cy="1280160"/>
          </a:xfrm>
          <a:prstGeom prst="straightConnector1">
            <a:avLst/>
          </a:prstGeom>
          <a:ln>
            <a:solidFill>
              <a:srgbClr val="5A33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0438564" y="3963735"/>
            <a:ext cx="1922" cy="1280160"/>
          </a:xfrm>
          <a:prstGeom prst="straightConnector1">
            <a:avLst/>
          </a:prstGeom>
          <a:ln>
            <a:solidFill>
              <a:srgbClr val="5A33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8607931" y="3963736"/>
            <a:ext cx="1562" cy="1280160"/>
          </a:xfrm>
          <a:prstGeom prst="straightConnector1">
            <a:avLst/>
          </a:prstGeom>
          <a:ln>
            <a:solidFill>
              <a:srgbClr val="5A33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14580" y="3706101"/>
            <a:ext cx="1922" cy="1554480"/>
          </a:xfrm>
          <a:prstGeom prst="straightConnector1">
            <a:avLst/>
          </a:prstGeom>
          <a:ln>
            <a:solidFill>
              <a:srgbClr val="5A33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243572" y="6559175"/>
            <a:ext cx="3156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* P4P = pay for performance</a:t>
            </a:r>
          </a:p>
        </p:txBody>
      </p:sp>
      <p:cxnSp>
        <p:nvCxnSpPr>
          <p:cNvPr id="34" name="Straight Arrow Connector 33"/>
          <p:cNvCxnSpPr>
            <a:stCxn id="13" idx="3"/>
          </p:cNvCxnSpPr>
          <p:nvPr/>
        </p:nvCxnSpPr>
        <p:spPr>
          <a:xfrm>
            <a:off x="1945697" y="2943355"/>
            <a:ext cx="2992557" cy="62391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e 34"/>
          <p:cNvSpPr/>
          <p:nvPr/>
        </p:nvSpPr>
        <p:spPr>
          <a:xfrm rot="5400000">
            <a:off x="6221896" y="1114858"/>
            <a:ext cx="494363" cy="3528917"/>
          </a:xfrm>
          <a:prstGeom prst="leftBrace">
            <a:avLst>
              <a:gd name="adj1" fmla="val 54574"/>
              <a:gd name="adj2" fmla="val 48773"/>
            </a:avLst>
          </a:prstGeom>
          <a:ln w="19050">
            <a:solidFill>
              <a:srgbClr val="5A33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eft Brace 35"/>
          <p:cNvSpPr/>
          <p:nvPr/>
        </p:nvSpPr>
        <p:spPr>
          <a:xfrm rot="5400000">
            <a:off x="9674397" y="1745268"/>
            <a:ext cx="494363" cy="2281287"/>
          </a:xfrm>
          <a:prstGeom prst="leftBrace">
            <a:avLst>
              <a:gd name="adj1" fmla="val 54574"/>
              <a:gd name="adj2" fmla="val 48773"/>
            </a:avLst>
          </a:prstGeom>
          <a:ln w="19050">
            <a:solidFill>
              <a:srgbClr val="5A33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45441" y="4315974"/>
            <a:ext cx="1888342" cy="8002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 Year (MY) 2 begins. Data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collection for Domain 3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P4P*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measures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begins.</a:t>
            </a: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938254" y="3963735"/>
            <a:ext cx="0" cy="320040"/>
          </a:xfrm>
          <a:prstGeom prst="straightConnector1">
            <a:avLst/>
          </a:prstGeom>
          <a:ln>
            <a:solidFill>
              <a:srgbClr val="5A33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56700" y="4317259"/>
            <a:ext cx="179314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begins. Data collection for Domain 2 P4P measures begins.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16662" y="1418814"/>
            <a:ext cx="1108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Performing Provider Systems (PPS) have transitioned from planning to implementing projects.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240" y="6570830"/>
            <a:ext cx="97164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Based on Independent Assessor Project Approval and Oversight Panel Presentation. Nov 9 – 10, 2015. NYS DSRIP Website</a:t>
            </a:r>
            <a:endParaRPr lang="en-US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Date Placeholder 1"/>
          <p:cNvSpPr txBox="1">
            <a:spLocks/>
          </p:cNvSpPr>
          <p:nvPr/>
        </p:nvSpPr>
        <p:spPr>
          <a:xfrm>
            <a:off x="241300" y="150268"/>
            <a:ext cx="5486400" cy="363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2016</a:t>
            </a:r>
            <a:endParaRPr lang="en-C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6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22898</TotalTime>
  <Words>3721</Words>
  <Application>Microsoft Office PowerPoint</Application>
  <PresentationFormat>Widescreen</PresentationFormat>
  <Paragraphs>673</Paragraphs>
  <Slides>36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 </vt:lpstr>
      <vt:lpstr>Calibri</vt:lpstr>
      <vt:lpstr>Calibri Light</vt:lpstr>
      <vt:lpstr>Times New Roman</vt:lpstr>
      <vt:lpstr>Wingdings</vt:lpstr>
      <vt:lpstr>Office Theme</vt:lpstr>
      <vt:lpstr>Custom Design</vt:lpstr>
      <vt:lpstr>think-cell Slide</vt:lpstr>
      <vt:lpstr>PowerPoint Presentation</vt:lpstr>
      <vt:lpstr>PowerPoint Presentation</vt:lpstr>
      <vt:lpstr>Recap: MRT &amp; DSRIP Program</vt:lpstr>
      <vt:lpstr> </vt:lpstr>
      <vt:lpstr>Initiatives in the MRT</vt:lpstr>
      <vt:lpstr> </vt:lpstr>
      <vt:lpstr>DSRIP Program Objectives</vt:lpstr>
      <vt:lpstr>The Real Goals of DSRIP Mean a Transformed System</vt:lpstr>
      <vt:lpstr>Where We are Now</vt:lpstr>
      <vt:lpstr>DSRIP Program and Children’s Healthcare</vt:lpstr>
      <vt:lpstr>PowerPoint Presentation</vt:lpstr>
      <vt:lpstr>DSRIP Health Outcomes for Children</vt:lpstr>
      <vt:lpstr>Opportunities for Children’s Mental Health</vt:lpstr>
      <vt:lpstr>Children’s Health and DSRIP – Metrics</vt:lpstr>
      <vt:lpstr>PowerPoint Presentation</vt:lpstr>
      <vt:lpstr>Moving Towards Value Based Payments (VBP)</vt:lpstr>
      <vt:lpstr>Reforming the Payment System and Moving from Volume to Value</vt:lpstr>
      <vt:lpstr>VBP Implementation Timeline</vt:lpstr>
      <vt:lpstr>Transforming Children’s Healthcare through VBP</vt:lpstr>
      <vt:lpstr> </vt:lpstr>
      <vt:lpstr>Different Levels of Value Based Payments</vt:lpstr>
      <vt:lpstr>VBP Levels:  Upside and Downside Risk-Sharing Arrangements</vt:lpstr>
      <vt:lpstr>Today: &gt;25% of Medicaid Spend is in VBP Level 1 or Higher</vt:lpstr>
      <vt:lpstr>VBP Arrangements</vt:lpstr>
      <vt:lpstr>Two Types of VBP Arrangements Envisioned</vt:lpstr>
      <vt:lpstr> </vt:lpstr>
      <vt:lpstr>Selecting and Refining Quality Measures is an Ongoing Process </vt:lpstr>
      <vt:lpstr>CAG Composition</vt:lpstr>
      <vt:lpstr>CAG Current Status</vt:lpstr>
      <vt:lpstr>Confirmed Children’s Health Subcommittee / CAG Members </vt:lpstr>
      <vt:lpstr>Confirmed Children’s Health Subcommittee / CAG Members , continued</vt:lpstr>
      <vt:lpstr>Challenges Ahead and the Promise of Innovative Approaches</vt:lpstr>
      <vt:lpstr>Challenges Ahead</vt:lpstr>
      <vt:lpstr>Innovative Approaches to Care Delivery </vt:lpstr>
      <vt:lpstr>PowerPoint Presentation</vt:lpstr>
      <vt:lpstr>PowerPoint Presentation</vt:lpstr>
    </vt:vector>
  </TitlesOfParts>
  <Company>NYS Department of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Golden</dc:creator>
  <cp:lastModifiedBy>Fish, Douglas G (HEALTH)</cp:lastModifiedBy>
  <cp:revision>712</cp:revision>
  <dcterms:created xsi:type="dcterms:W3CDTF">2014-12-12T19:37:34Z</dcterms:created>
  <dcterms:modified xsi:type="dcterms:W3CDTF">2016-10-18T12:43:17Z</dcterms:modified>
</cp:coreProperties>
</file>