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8"/>
  </p:notesMasterIdLst>
  <p:sldIdLst>
    <p:sldId id="271" r:id="rId3"/>
    <p:sldId id="274" r:id="rId4"/>
    <p:sldId id="290" r:id="rId5"/>
    <p:sldId id="286" r:id="rId6"/>
    <p:sldId id="284" r:id="rId7"/>
    <p:sldId id="287" r:id="rId8"/>
    <p:sldId id="272" r:id="rId9"/>
    <p:sldId id="275" r:id="rId10"/>
    <p:sldId id="276" r:id="rId11"/>
    <p:sldId id="288" r:id="rId12"/>
    <p:sldId id="280" r:id="rId13"/>
    <p:sldId id="281" r:id="rId14"/>
    <p:sldId id="291" r:id="rId15"/>
    <p:sldId id="289"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697" autoAdjust="0"/>
  </p:normalViewPr>
  <p:slideViewPr>
    <p:cSldViewPr snapToGrid="0">
      <p:cViewPr varScale="1">
        <p:scale>
          <a:sx n="63" d="100"/>
          <a:sy n="63" d="100"/>
        </p:scale>
        <p:origin x="-138" y="-222"/>
      </p:cViewPr>
      <p:guideLst>
        <p:guide orient="horz" pos="2160"/>
        <p:guide pos="3840"/>
      </p:guideLst>
    </p:cSldViewPr>
  </p:slideViewPr>
  <p:notesTextViewPr>
    <p:cViewPr>
      <p:scale>
        <a:sx n="1" d="1"/>
        <a:sy n="1" d="1"/>
      </p:scale>
      <p:origin x="0" y="0"/>
    </p:cViewPr>
  </p:notesTextViewPr>
  <p:sorterViewPr>
    <p:cViewPr>
      <p:scale>
        <a:sx n="100" d="100"/>
        <a:sy n="100" d="100"/>
      </p:scale>
      <p:origin x="0" y="-38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C6A8C-E051-43E0-8773-B268378F49D3}" type="datetimeFigureOut">
              <a:rPr lang="en-US" smtClean="0"/>
              <a:t>10/19/2016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9E83D-EE86-432F-99CC-09A194327DC1}" type="slidenum">
              <a:rPr lang="en-US" smtClean="0"/>
              <a:t>‹#›</a:t>
            </a:fld>
            <a:endParaRPr lang="en-US" dirty="0"/>
          </a:p>
        </p:txBody>
      </p:sp>
    </p:spTree>
    <p:extLst>
      <p:ext uri="{BB962C8B-B14F-4D97-AF65-F5344CB8AC3E}">
        <p14:creationId xmlns:p14="http://schemas.microsoft.com/office/powerpoint/2010/main" val="252740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in health care is focused on increasing value, by improving outcomes and lowering costs. But measuring value, organizing around it, and delivering it is incredibly challenging for many organizations. </a:t>
            </a:r>
          </a:p>
          <a:p>
            <a:endParaRPr lang="en-US" dirty="0"/>
          </a:p>
          <a:p>
            <a:r>
              <a:rPr lang="en-US" dirty="0"/>
              <a:t>The transformation to value must be grounded in the measurement of outcomes. Measuring outcomes defines clear organizational goals, drives team alignment, and motivates clinicians to compare their results and learn from each other. It highlights value-enhancing cost-reduction opportunities, and enables payment to shift from volume to results.</a:t>
            </a:r>
          </a:p>
        </p:txBody>
      </p:sp>
      <p:sp>
        <p:nvSpPr>
          <p:cNvPr id="4" name="Slide Number Placeholder 3"/>
          <p:cNvSpPr>
            <a:spLocks noGrp="1"/>
          </p:cNvSpPr>
          <p:nvPr>
            <p:ph type="sldNum" sz="quarter" idx="10"/>
          </p:nvPr>
        </p:nvSpPr>
        <p:spPr/>
        <p:txBody>
          <a:bodyPr/>
          <a:lstStyle/>
          <a:p>
            <a:fld id="{D859E83D-EE86-432F-99CC-09A194327DC1}" type="slidenum">
              <a:rPr lang="en-US" smtClean="0"/>
              <a:t>2</a:t>
            </a:fld>
            <a:endParaRPr lang="en-US" dirty="0"/>
          </a:p>
        </p:txBody>
      </p:sp>
    </p:spTree>
    <p:extLst>
      <p:ext uri="{BB962C8B-B14F-4D97-AF65-F5344CB8AC3E}">
        <p14:creationId xmlns:p14="http://schemas.microsoft.com/office/powerpoint/2010/main" val="106380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9E83D-EE86-432F-99CC-09A194327DC1}" type="slidenum">
              <a:rPr lang="en-US" smtClean="0"/>
              <a:t>6</a:t>
            </a:fld>
            <a:endParaRPr lang="en-US" dirty="0"/>
          </a:p>
        </p:txBody>
      </p:sp>
    </p:spTree>
    <p:extLst>
      <p:ext uri="{BB962C8B-B14F-4D97-AF65-F5344CB8AC3E}">
        <p14:creationId xmlns:p14="http://schemas.microsoft.com/office/powerpoint/2010/main" val="329320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45C0657-8A77-49C3-8CD1-A75C4B1B996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147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Follows the structure of the DSM V, please consult</a:t>
            </a:r>
            <a:r>
              <a:rPr lang="en-US" baseline="0" dirty="0"/>
              <a:t> for more thorough definitions. The service-type options correspond with the program type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45C0657-8A77-49C3-8CD1-A75C4B1B996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478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10363200" cy="1828800"/>
          </a:xfrm>
        </p:spPr>
        <p:txBody>
          <a:bodyPr>
            <a:normAutofit/>
          </a:bodyPr>
          <a:lstStyle>
            <a:lvl1pPr>
              <a:defRPr sz="6000">
                <a:ln w="12700" cap="flat" cmpd="sng">
                  <a:solidFill>
                    <a:schemeClr val="bg1"/>
                  </a:solidFill>
                  <a:miter lim="800000"/>
                </a:ln>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914400" y="4343400"/>
            <a:ext cx="10363200" cy="1371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7" name="Straight Connector 6"/>
          <p:cNvCxnSpPr/>
          <p:nvPr userDrawn="1"/>
        </p:nvCxnSpPr>
        <p:spPr>
          <a:xfrm>
            <a:off x="914400" y="4114800"/>
            <a:ext cx="5181600" cy="0"/>
          </a:xfrm>
          <a:prstGeom prst="line">
            <a:avLst/>
          </a:prstGeom>
          <a:ln w="5080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618641"/>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914400" y="1600200"/>
            <a:ext cx="5181600" cy="0"/>
          </a:xfrm>
          <a:prstGeom prst="line">
            <a:avLst/>
          </a:prstGeom>
          <a:ln w="50800">
            <a:solidFill>
              <a:srgbClr val="3A3F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700156"/>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685800"/>
          </a:xfrm>
        </p:spPr>
        <p:txBody>
          <a:bodyPr>
            <a:normAutofit/>
          </a:bodyPr>
          <a:lstStyle>
            <a:lvl1pPr>
              <a:defRPr sz="3600" b="1"/>
            </a:lvl1pPr>
          </a:lstStyle>
          <a:p>
            <a:r>
              <a:rPr lang="en-US"/>
              <a:t>Click to edit Master title style</a:t>
            </a:r>
            <a:endParaRPr lang="en-US" dirty="0"/>
          </a:p>
        </p:txBody>
      </p:sp>
      <p:sp>
        <p:nvSpPr>
          <p:cNvPr id="3" name="Content Placeholder 2"/>
          <p:cNvSpPr>
            <a:spLocks noGrp="1"/>
          </p:cNvSpPr>
          <p:nvPr>
            <p:ph idx="1"/>
          </p:nvPr>
        </p:nvSpPr>
        <p:spPr>
          <a:xfrm>
            <a:off x="914400" y="2057400"/>
            <a:ext cx="103632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txBox="1">
            <a:spLocks/>
          </p:cNvSpPr>
          <p:nvPr userDrawn="1"/>
        </p:nvSpPr>
        <p:spPr>
          <a:xfrm>
            <a:off x="914400" y="1371601"/>
            <a:ext cx="10363200" cy="461665"/>
          </a:xfrm>
          <a:prstGeom prst="rect">
            <a:avLst/>
          </a:prstGeom>
          <a:solidFill>
            <a:srgbClr val="3A3F44"/>
          </a:solidFill>
        </p:spPr>
        <p:txBody>
          <a:bodyPr vert="horz" wrap="square" lIns="182880" tIns="91440" rIns="182880" bIns="91440" rtlCol="0" anchor="t" anchorCtr="0">
            <a:spAutoFit/>
          </a:bodyPr>
          <a:lstStyle>
            <a:lvl1pPr algn="l" defTabSz="914400" rtl="0" eaLnBrk="1" latinLnBrk="0" hangingPunct="1">
              <a:lnSpc>
                <a:spcPct val="100000"/>
              </a:lnSpc>
              <a:spcBef>
                <a:spcPct val="0"/>
              </a:spcBef>
              <a:buNone/>
              <a:defRPr sz="4000" b="1" kern="1200" spc="0">
                <a:ln w="12700" cap="flat" cmpd="sng">
                  <a:solidFill>
                    <a:srgbClr val="3A3F44"/>
                  </a:solidFill>
                  <a:miter lim="800000"/>
                </a:ln>
                <a:solidFill>
                  <a:srgbClr val="3A3F44"/>
                </a:solidFill>
                <a:latin typeface="Arial"/>
                <a:ea typeface="+mj-ea"/>
                <a:cs typeface="+mj-cs"/>
              </a:defRPr>
            </a:lvl1pPr>
          </a:lstStyle>
          <a:p>
            <a:r>
              <a:rPr lang="en-US" sz="1800" b="1" kern="1200" baseline="0" dirty="0">
                <a:ln w="12700" cap="flat" cmpd="sng">
                  <a:noFill/>
                  <a:miter lim="800000"/>
                </a:ln>
                <a:solidFill>
                  <a:schemeClr val="bg1"/>
                </a:solidFill>
              </a:rPr>
              <a:t>Click to edit Master title style</a:t>
            </a:r>
          </a:p>
        </p:txBody>
      </p:sp>
    </p:spTree>
    <p:extLst>
      <p:ext uri="{BB962C8B-B14F-4D97-AF65-F5344CB8AC3E}">
        <p14:creationId xmlns:p14="http://schemas.microsoft.com/office/powerpoint/2010/main" val="2505436865"/>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flipV="1">
            <a:off x="6096000" y="2286000"/>
            <a:ext cx="0" cy="2286000"/>
          </a:xfrm>
          <a:prstGeom prst="line">
            <a:avLst/>
          </a:prstGeom>
          <a:ln w="50800">
            <a:solidFill>
              <a:srgbClr val="3A3F44"/>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9"/>
          <p:cNvSpPr>
            <a:spLocks noGrp="1"/>
          </p:cNvSpPr>
          <p:nvPr>
            <p:ph sz="quarter" idx="11"/>
          </p:nvPr>
        </p:nvSpPr>
        <p:spPr>
          <a:xfrm>
            <a:off x="914400" y="1828800"/>
            <a:ext cx="4876800" cy="4114800"/>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9"/>
          <p:cNvSpPr>
            <a:spLocks noGrp="1"/>
          </p:cNvSpPr>
          <p:nvPr>
            <p:ph sz="quarter" idx="12"/>
          </p:nvPr>
        </p:nvSpPr>
        <p:spPr>
          <a:xfrm>
            <a:off x="6400800" y="1828800"/>
            <a:ext cx="4876800" cy="4114800"/>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402163"/>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9498547"/>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393939"/>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88623-9DE7-41F7-BA6F-6685BF748922}" type="datetimeFigureOut">
              <a:rPr lang="en-US" smtClean="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6960D4-0A3B-4A66-A776-B1EFE0DC95B6}" type="slidenum">
              <a:rPr lang="en-US" smtClean="0"/>
              <a:t>‹#›</a:t>
            </a:fld>
            <a:endParaRPr lang="en-US" dirty="0"/>
          </a:p>
        </p:txBody>
      </p:sp>
    </p:spTree>
    <p:extLst>
      <p:ext uri="{BB962C8B-B14F-4D97-AF65-F5344CB8AC3E}">
        <p14:creationId xmlns:p14="http://schemas.microsoft.com/office/powerpoint/2010/main" val="277388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10363200" cy="1828800"/>
          </a:xfrm>
        </p:spPr>
        <p:txBody>
          <a:bodyPr/>
          <a:lstStyle/>
          <a:p>
            <a:r>
              <a:rPr lang="en-US" dirty="0"/>
              <a:t>Click to edit Master title style</a:t>
            </a:r>
          </a:p>
        </p:txBody>
      </p:sp>
      <p:sp>
        <p:nvSpPr>
          <p:cNvPr id="3" name="Subtitle 2"/>
          <p:cNvSpPr>
            <a:spLocks noGrp="1"/>
          </p:cNvSpPr>
          <p:nvPr>
            <p:ph type="subTitle" idx="1"/>
          </p:nvPr>
        </p:nvSpPr>
        <p:spPr>
          <a:xfrm>
            <a:off x="914400" y="4114801"/>
            <a:ext cx="10363200" cy="615553"/>
          </a:xfrm>
          <a:solidFill>
            <a:schemeClr val="tx1">
              <a:lumMod val="50000"/>
            </a:schemeClr>
          </a:solidFill>
          <a:ln>
            <a:noFill/>
          </a:ln>
        </p:spPr>
        <p:txBody>
          <a:bodyPr lIns="182880" tIns="91440" rIns="182880" bIns="91440">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14830045"/>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914400" y="1600200"/>
            <a:ext cx="5181600" cy="0"/>
          </a:xfrm>
          <a:prstGeom prst="line">
            <a:avLst/>
          </a:prstGeom>
          <a:ln w="5080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162255"/>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685800"/>
          </a:xfrm>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914400" y="2057400"/>
            <a:ext cx="10363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txBox="1">
            <a:spLocks/>
          </p:cNvSpPr>
          <p:nvPr userDrawn="1"/>
        </p:nvSpPr>
        <p:spPr>
          <a:xfrm>
            <a:off x="914400" y="1371601"/>
            <a:ext cx="10363200" cy="461665"/>
          </a:xfrm>
          <a:prstGeom prst="rect">
            <a:avLst/>
          </a:prstGeom>
          <a:solidFill>
            <a:srgbClr val="1D1F22"/>
          </a:solidFill>
        </p:spPr>
        <p:txBody>
          <a:bodyPr vert="horz" wrap="square" lIns="182880" tIns="91440" rIns="182880" bIns="91440" rtlCol="0" anchor="t" anchorCtr="0">
            <a:spAutoFit/>
          </a:bodyPr>
          <a:lstStyle>
            <a:lvl1pPr algn="l" defTabSz="914400" rtl="0" eaLnBrk="1" latinLnBrk="0" hangingPunct="1">
              <a:lnSpc>
                <a:spcPct val="100000"/>
              </a:lnSpc>
              <a:spcBef>
                <a:spcPct val="0"/>
              </a:spcBef>
              <a:buNone/>
              <a:defRPr sz="4000" b="1" kern="1200" spc="0">
                <a:ln w="12700" cap="flat" cmpd="sng">
                  <a:solidFill>
                    <a:srgbClr val="3A3F44"/>
                  </a:solidFill>
                  <a:miter lim="800000"/>
                </a:ln>
                <a:solidFill>
                  <a:srgbClr val="3A3F44"/>
                </a:solidFill>
                <a:latin typeface="Arial"/>
                <a:ea typeface="+mj-ea"/>
                <a:cs typeface="+mj-cs"/>
              </a:defRPr>
            </a:lvl1pPr>
          </a:lstStyle>
          <a:p>
            <a:r>
              <a:rPr lang="en-US" sz="1800" b="1" kern="1200" baseline="0" dirty="0">
                <a:ln w="12700" cap="flat" cmpd="sng">
                  <a:noFill/>
                  <a:miter lim="800000"/>
                </a:ln>
                <a:solidFill>
                  <a:srgbClr val="FFFFFF"/>
                </a:solidFill>
              </a:rPr>
              <a:t>Click to edit Master title style</a:t>
            </a:r>
          </a:p>
        </p:txBody>
      </p:sp>
    </p:spTree>
    <p:extLst>
      <p:ext uri="{BB962C8B-B14F-4D97-AF65-F5344CB8AC3E}">
        <p14:creationId xmlns:p14="http://schemas.microsoft.com/office/powerpoint/2010/main" val="394002169"/>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flipV="1">
            <a:off x="6096000" y="2286000"/>
            <a:ext cx="0" cy="228600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9"/>
          <p:cNvSpPr>
            <a:spLocks noGrp="1"/>
          </p:cNvSpPr>
          <p:nvPr>
            <p:ph sz="quarter" idx="11"/>
          </p:nvPr>
        </p:nvSpPr>
        <p:spPr>
          <a:xfrm>
            <a:off x="914400" y="1828800"/>
            <a:ext cx="4876800" cy="4114800"/>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9"/>
          <p:cNvSpPr>
            <a:spLocks noGrp="1"/>
          </p:cNvSpPr>
          <p:nvPr>
            <p:ph sz="quarter" idx="12"/>
          </p:nvPr>
        </p:nvSpPr>
        <p:spPr>
          <a:xfrm>
            <a:off x="6400800" y="1828800"/>
            <a:ext cx="4876800" cy="4114800"/>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079309"/>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1885231"/>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99521"/>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10363200" cy="1828800"/>
          </a:xfrm>
        </p:spPr>
        <p:txBody>
          <a:bodyPr>
            <a:normAutofit/>
          </a:bodyPr>
          <a:lstStyle>
            <a:lvl1pPr>
              <a:defRPr sz="6000">
                <a:ln w="12700" cap="flat" cmpd="sng">
                  <a:solidFill>
                    <a:srgbClr val="57068C"/>
                  </a:solidFill>
                  <a:miter lim="800000"/>
                </a:ln>
                <a:solidFill>
                  <a:srgbClr val="57068C"/>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343400"/>
            <a:ext cx="10363200" cy="1371600"/>
          </a:xfrm>
        </p:spPr>
        <p:txBody>
          <a:bodyPr/>
          <a:lstStyle>
            <a:lvl1pPr marL="0" indent="0" algn="l">
              <a:buNone/>
              <a:defRPr b="1">
                <a:solidFill>
                  <a:srgbClr val="57068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7" name="Straight Connector 6"/>
          <p:cNvCxnSpPr/>
          <p:nvPr userDrawn="1"/>
        </p:nvCxnSpPr>
        <p:spPr>
          <a:xfrm>
            <a:off x="914400" y="4114800"/>
            <a:ext cx="51816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88493"/>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10363200" cy="1828800"/>
          </a:xfrm>
        </p:spPr>
        <p:txBody>
          <a:bodyPr/>
          <a:lstStyle/>
          <a:p>
            <a:r>
              <a:rPr lang="en-US"/>
              <a:t>Click to edit Master title style</a:t>
            </a:r>
            <a:endParaRPr lang="en-US" dirty="0"/>
          </a:p>
        </p:txBody>
      </p:sp>
      <p:sp>
        <p:nvSpPr>
          <p:cNvPr id="3" name="Subtitle 2"/>
          <p:cNvSpPr>
            <a:spLocks noGrp="1"/>
          </p:cNvSpPr>
          <p:nvPr>
            <p:ph type="subTitle" idx="1"/>
          </p:nvPr>
        </p:nvSpPr>
        <p:spPr>
          <a:xfrm>
            <a:off x="914400" y="4114801"/>
            <a:ext cx="10363200" cy="615553"/>
          </a:xfrm>
          <a:solidFill>
            <a:schemeClr val="tx1"/>
          </a:solidFill>
          <a:ln>
            <a:noFill/>
          </a:ln>
        </p:spPr>
        <p:txBody>
          <a:bodyPr lIns="182880" tIns="91440" rIns="182880" bIns="91440">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3747236"/>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7.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6.emf"/><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57200"/>
            <a:ext cx="10363200" cy="914400"/>
          </a:xfrm>
          <a:prstGeom prst="rect">
            <a:avLst/>
          </a:prstGeom>
        </p:spPr>
        <p:txBody>
          <a:bodyPr vert="horz" wrap="square"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914400" y="1828800"/>
            <a:ext cx="10363200" cy="4114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2302934" y="6492240"/>
            <a:ext cx="184731" cy="369332"/>
          </a:xfrm>
          <a:prstGeom prst="rect">
            <a:avLst/>
          </a:prstGeom>
          <a:noFill/>
        </p:spPr>
        <p:txBody>
          <a:bodyPr wrap="none" rtlCol="0">
            <a:spAutoFit/>
          </a:bodyPr>
          <a:lstStyle/>
          <a:p>
            <a:endParaRPr lang="en-US" sz="1800" dirty="0">
              <a:latin typeface="Arial"/>
            </a:endParaRPr>
          </a:p>
        </p:txBody>
      </p:sp>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14401" y="6172200"/>
            <a:ext cx="3580284" cy="393192"/>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372600" y="6248400"/>
            <a:ext cx="1905000" cy="228600"/>
          </a:xfrm>
          <a:prstGeom prst="rect">
            <a:avLst/>
          </a:prstGeom>
        </p:spPr>
      </p:pic>
    </p:spTree>
    <p:extLst>
      <p:ext uri="{BB962C8B-B14F-4D97-AF65-F5344CB8AC3E}">
        <p14:creationId xmlns:p14="http://schemas.microsoft.com/office/powerpoint/2010/main" val="3930706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txStyles>
    <p:titleStyle>
      <a:lvl1pPr algn="l" defTabSz="914400" rtl="0" eaLnBrk="1" latinLnBrk="0" hangingPunct="1">
        <a:lnSpc>
          <a:spcPct val="100000"/>
        </a:lnSpc>
        <a:spcBef>
          <a:spcPct val="0"/>
        </a:spcBef>
        <a:buNone/>
        <a:defRPr sz="4000" b="1" kern="1200" spc="0">
          <a:ln w="12700" cap="flat" cmpd="sng">
            <a:solidFill>
              <a:schemeClr val="bg1"/>
            </a:solidFill>
            <a:miter lim="800000"/>
          </a:ln>
          <a:solidFill>
            <a:schemeClr val="bg1"/>
          </a:solidFill>
          <a:latin typeface="Arial"/>
          <a:ea typeface="+mj-ea"/>
          <a:cs typeface="+mj-cs"/>
        </a:defRPr>
      </a:lvl1pPr>
    </p:titleStyle>
    <p:bodyStyle>
      <a:lvl1pPr marL="274320" indent="-274320" algn="l" defTabSz="914400" rtl="0" eaLnBrk="1" latinLnBrk="0" hangingPunct="1">
        <a:lnSpc>
          <a:spcPct val="100000"/>
        </a:lnSpc>
        <a:spcBef>
          <a:spcPts val="720"/>
        </a:spcBef>
        <a:buSzPct val="100000"/>
        <a:buFontTx/>
        <a:buBlip>
          <a:blip r:embed="rId12"/>
        </a:buBlip>
        <a:defRPr sz="2800" b="1" kern="1200">
          <a:solidFill>
            <a:schemeClr val="bg1"/>
          </a:solidFill>
          <a:latin typeface="Arial"/>
          <a:ea typeface="+mn-ea"/>
          <a:cs typeface="+mn-cs"/>
        </a:defRPr>
      </a:lvl1pPr>
      <a:lvl2pPr marL="548640" indent="-274320" algn="l" defTabSz="914400" rtl="0" eaLnBrk="1" latinLnBrk="0" hangingPunct="1">
        <a:lnSpc>
          <a:spcPct val="100000"/>
        </a:lnSpc>
        <a:spcBef>
          <a:spcPts val="720"/>
        </a:spcBef>
        <a:buFont typeface="Wingdings" charset="2"/>
        <a:buChar char="§"/>
        <a:defRPr sz="2400" b="1" kern="1200">
          <a:solidFill>
            <a:schemeClr val="bg1"/>
          </a:solidFill>
          <a:latin typeface="Arial"/>
          <a:ea typeface="+mn-ea"/>
          <a:cs typeface="+mn-cs"/>
        </a:defRPr>
      </a:lvl2pPr>
      <a:lvl3pPr marL="822960" indent="-274320" algn="l" defTabSz="914400" rtl="0" eaLnBrk="1" latinLnBrk="0" hangingPunct="1">
        <a:lnSpc>
          <a:spcPct val="100000"/>
        </a:lnSpc>
        <a:spcBef>
          <a:spcPts val="720"/>
        </a:spcBef>
        <a:buFont typeface="Lucida Grande"/>
        <a:buChar char="»"/>
        <a:defRPr sz="2000" b="1" kern="1200">
          <a:solidFill>
            <a:schemeClr val="bg1"/>
          </a:solidFill>
          <a:latin typeface="Arial"/>
          <a:ea typeface="+mn-ea"/>
          <a:cs typeface="+mn-cs"/>
        </a:defRPr>
      </a:lvl3pPr>
      <a:lvl4pPr marL="1097280" indent="-274320" algn="l" defTabSz="914400" rtl="0" eaLnBrk="1" latinLnBrk="0" hangingPunct="1">
        <a:lnSpc>
          <a:spcPct val="100000"/>
        </a:lnSpc>
        <a:spcBef>
          <a:spcPts val="720"/>
        </a:spcBef>
        <a:buFont typeface="Wingdings" charset="2"/>
        <a:buChar char="§"/>
        <a:defRPr sz="2000" b="1" kern="1200">
          <a:solidFill>
            <a:schemeClr val="bg1"/>
          </a:solidFill>
          <a:latin typeface="Arial"/>
          <a:ea typeface="+mn-ea"/>
          <a:cs typeface="+mn-cs"/>
        </a:defRPr>
      </a:lvl4pPr>
      <a:lvl5pPr marL="1371600" indent="-274320" algn="l" defTabSz="914400" rtl="0" eaLnBrk="1" latinLnBrk="0" hangingPunct="1">
        <a:lnSpc>
          <a:spcPct val="100000"/>
        </a:lnSpc>
        <a:spcBef>
          <a:spcPts val="720"/>
        </a:spcBef>
        <a:buFont typeface="Lucida Grande"/>
        <a:buChar char="»"/>
        <a:defRPr sz="2000" b="0" kern="1200">
          <a:solidFill>
            <a:schemeClr val="bg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57200"/>
            <a:ext cx="10363200" cy="914400"/>
          </a:xfrm>
          <a:prstGeom prst="rect">
            <a:avLst/>
          </a:prstGeom>
        </p:spPr>
        <p:txBody>
          <a:bodyPr vert="horz" wrap="square"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828800"/>
            <a:ext cx="10363200" cy="4114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2302934" y="6492240"/>
            <a:ext cx="184731" cy="369332"/>
          </a:xfrm>
          <a:prstGeom prst="rect">
            <a:avLst/>
          </a:prstGeom>
          <a:noFill/>
        </p:spPr>
        <p:txBody>
          <a:bodyPr wrap="none" rtlCol="0">
            <a:spAutoFit/>
          </a:bodyPr>
          <a:lstStyle/>
          <a:p>
            <a:endParaRPr lang="en-US" sz="1800" dirty="0">
              <a:latin typeface="Arial"/>
            </a:endParaRPr>
          </a:p>
        </p:txBody>
      </p:sp>
      <p:pic>
        <p:nvPicPr>
          <p:cNvPr id="10" name="Picture 9" descr="mcsilverinstitutergb.pdf"/>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14400" y="6172200"/>
            <a:ext cx="3580285" cy="393192"/>
          </a:xfrm>
          <a:prstGeom prst="rect">
            <a:avLst/>
          </a:prstGeom>
        </p:spPr>
      </p:pic>
      <p:pic>
        <p:nvPicPr>
          <p:cNvPr id="11" name="Picture 10" descr="silverschoolrgb.pdf"/>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372600" y="6248400"/>
            <a:ext cx="1905000" cy="228600"/>
          </a:xfrm>
          <a:prstGeom prst="rect">
            <a:avLst/>
          </a:prstGeom>
        </p:spPr>
      </p:pic>
    </p:spTree>
    <p:extLst>
      <p:ext uri="{BB962C8B-B14F-4D97-AF65-F5344CB8AC3E}">
        <p14:creationId xmlns:p14="http://schemas.microsoft.com/office/powerpoint/2010/main" val="34575981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mc:AlternateContent xmlns:mc="http://schemas.openxmlformats.org/markup-compatibility/2006" xmlns:p14="http://schemas.microsoft.com/office/powerpoint/2010/main">
    <mc:Choice Requires="p14">
      <p:transition>
        <p14:conveyor dir="l"/>
      </p:transition>
    </mc:Choice>
    <mc:Fallback xmlns="">
      <p:transition xmlns:p14="http://schemas.microsoft.com/office/powerpoint/2010/main">
        <p:fade/>
      </p:transition>
    </mc:Fallback>
  </mc:AlternateContent>
  <p:txStyles>
    <p:titleStyle>
      <a:lvl1pPr algn="l" defTabSz="914400" rtl="0" eaLnBrk="1" latinLnBrk="0" hangingPunct="1">
        <a:lnSpc>
          <a:spcPct val="100000"/>
        </a:lnSpc>
        <a:spcBef>
          <a:spcPct val="0"/>
        </a:spcBef>
        <a:buNone/>
        <a:defRPr sz="4000" b="1" kern="1200" spc="0">
          <a:ln w="12700" cap="flat" cmpd="sng">
            <a:solidFill>
              <a:srgbClr val="3A3F44"/>
            </a:solidFill>
            <a:miter lim="800000"/>
          </a:ln>
          <a:solidFill>
            <a:srgbClr val="3A3F44"/>
          </a:solidFill>
          <a:latin typeface="Arial"/>
          <a:ea typeface="+mj-ea"/>
          <a:cs typeface="+mj-cs"/>
        </a:defRPr>
      </a:lvl1pPr>
    </p:titleStyle>
    <p:bodyStyle>
      <a:lvl1pPr marL="274320" indent="-274320" algn="l" defTabSz="914400" rtl="0" eaLnBrk="1" latinLnBrk="0" hangingPunct="1">
        <a:lnSpc>
          <a:spcPct val="100000"/>
        </a:lnSpc>
        <a:spcBef>
          <a:spcPts val="720"/>
        </a:spcBef>
        <a:buFontTx/>
        <a:buBlip>
          <a:blip r:embed="rId13"/>
        </a:buBlip>
        <a:defRPr sz="2800" b="1" kern="1200">
          <a:solidFill>
            <a:srgbClr val="3A3F44"/>
          </a:solidFill>
          <a:latin typeface="Arial"/>
          <a:ea typeface="+mn-ea"/>
          <a:cs typeface="+mn-cs"/>
        </a:defRPr>
      </a:lvl1pPr>
      <a:lvl2pPr marL="548640" indent="-274320" algn="l" defTabSz="914400" rtl="0" eaLnBrk="1" latinLnBrk="0" hangingPunct="1">
        <a:lnSpc>
          <a:spcPct val="100000"/>
        </a:lnSpc>
        <a:spcBef>
          <a:spcPts val="720"/>
        </a:spcBef>
        <a:buFont typeface="Wingdings" charset="2"/>
        <a:buChar char="§"/>
        <a:defRPr sz="2400" b="1" kern="1200">
          <a:solidFill>
            <a:srgbClr val="3A3F44"/>
          </a:solidFill>
          <a:latin typeface="Arial"/>
          <a:ea typeface="+mn-ea"/>
          <a:cs typeface="+mn-cs"/>
        </a:defRPr>
      </a:lvl2pPr>
      <a:lvl3pPr marL="822960" indent="-274320" algn="l" defTabSz="914400" rtl="0" eaLnBrk="1" latinLnBrk="0" hangingPunct="1">
        <a:lnSpc>
          <a:spcPct val="100000"/>
        </a:lnSpc>
        <a:spcBef>
          <a:spcPts val="720"/>
        </a:spcBef>
        <a:buFont typeface="Lucida Grande"/>
        <a:buChar char="»"/>
        <a:defRPr sz="2000" b="1" kern="1200">
          <a:solidFill>
            <a:srgbClr val="3A3F44"/>
          </a:solidFill>
          <a:latin typeface="Arial"/>
          <a:ea typeface="+mn-ea"/>
          <a:cs typeface="+mn-cs"/>
        </a:defRPr>
      </a:lvl3pPr>
      <a:lvl4pPr marL="1097280" indent="-274320" algn="l" defTabSz="914400" rtl="0" eaLnBrk="1" latinLnBrk="0" hangingPunct="1">
        <a:lnSpc>
          <a:spcPct val="100000"/>
        </a:lnSpc>
        <a:spcBef>
          <a:spcPts val="720"/>
        </a:spcBef>
        <a:buFont typeface="Wingdings" charset="2"/>
        <a:buChar char="§"/>
        <a:defRPr sz="2000" b="1" kern="1200">
          <a:solidFill>
            <a:srgbClr val="3A3F44"/>
          </a:solidFill>
          <a:latin typeface="Arial"/>
          <a:ea typeface="+mn-ea"/>
          <a:cs typeface="+mn-cs"/>
        </a:defRPr>
      </a:lvl4pPr>
      <a:lvl5pPr marL="1371600" indent="-274320" algn="l" defTabSz="914400" rtl="0" eaLnBrk="1" latinLnBrk="0" hangingPunct="1">
        <a:lnSpc>
          <a:spcPct val="100000"/>
        </a:lnSpc>
        <a:spcBef>
          <a:spcPts val="720"/>
        </a:spcBef>
        <a:buFont typeface="Lucida Grande"/>
        <a:buChar char="»"/>
        <a:defRPr sz="2000" b="0" kern="1200">
          <a:solidFill>
            <a:srgbClr val="3A3F44"/>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Measuring Outputs, Preparing for Outcomes</a:t>
            </a:r>
          </a:p>
        </p:txBody>
      </p:sp>
      <p:sp>
        <p:nvSpPr>
          <p:cNvPr id="3" name="Subtitle 2"/>
          <p:cNvSpPr>
            <a:spLocks noGrp="1"/>
          </p:cNvSpPr>
          <p:nvPr>
            <p:ph type="subTitle" idx="1"/>
          </p:nvPr>
        </p:nvSpPr>
        <p:spPr/>
        <p:txBody>
          <a:bodyPr/>
          <a:lstStyle/>
          <a:p>
            <a:r>
              <a:rPr lang="en-US" dirty="0"/>
              <a:t>October 19, 2016</a:t>
            </a:r>
          </a:p>
        </p:txBody>
      </p:sp>
    </p:spTree>
    <p:extLst>
      <p:ext uri="{BB962C8B-B14F-4D97-AF65-F5344CB8AC3E}">
        <p14:creationId xmlns:p14="http://schemas.microsoft.com/office/powerpoint/2010/main" val="23061496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Features</a:t>
            </a:r>
          </a:p>
        </p:txBody>
      </p:sp>
      <p:sp>
        <p:nvSpPr>
          <p:cNvPr id="3" name="Content Placeholder 2"/>
          <p:cNvSpPr>
            <a:spLocks noGrp="1"/>
          </p:cNvSpPr>
          <p:nvPr>
            <p:ph idx="1"/>
          </p:nvPr>
        </p:nvSpPr>
        <p:spPr/>
        <p:txBody>
          <a:bodyPr/>
          <a:lstStyle/>
          <a:p>
            <a:r>
              <a:rPr lang="en-US" b="0" dirty="0"/>
              <a:t>Payer Mix, Service Delivery, Diagnostic </a:t>
            </a:r>
          </a:p>
          <a:p>
            <a:r>
              <a:rPr lang="en-US" b="0" dirty="0"/>
              <a:t>Each report will be available at the agency, program type, and individual program level</a:t>
            </a:r>
          </a:p>
          <a:p>
            <a:r>
              <a:rPr lang="en-US" b="0" dirty="0"/>
              <a:t>Each report can be drilled down by diagnostic category and service type</a:t>
            </a:r>
          </a:p>
          <a:p>
            <a:r>
              <a:rPr lang="en-US" b="0" dirty="0"/>
              <a:t>Standardized set of definitions</a:t>
            </a:r>
          </a:p>
          <a:p>
            <a:r>
              <a:rPr lang="en-US" b="0" dirty="0"/>
              <a:t>Will be free of charge and available in perpetuity to ALL current and future NYS clients</a:t>
            </a:r>
          </a:p>
          <a:p>
            <a:endParaRPr lang="en-US" dirty="0"/>
          </a:p>
        </p:txBody>
      </p:sp>
    </p:spTree>
    <p:extLst>
      <p:ext uri="{BB962C8B-B14F-4D97-AF65-F5344CB8AC3E}">
        <p14:creationId xmlns:p14="http://schemas.microsoft.com/office/powerpoint/2010/main" val="4271381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Payer Mix Report</a:t>
            </a:r>
          </a:p>
        </p:txBody>
      </p:sp>
      <p:pic>
        <p:nvPicPr>
          <p:cNvPr id="4" name="Content Placeholder 3"/>
          <p:cNvPicPr>
            <a:picLocks noGrp="1" noChangeAspect="1"/>
          </p:cNvPicPr>
          <p:nvPr>
            <p:ph idx="1"/>
          </p:nvPr>
        </p:nvPicPr>
        <p:blipFill>
          <a:blip r:embed="rId2"/>
          <a:stretch>
            <a:fillRect/>
          </a:stretch>
        </p:blipFill>
        <p:spPr>
          <a:xfrm>
            <a:off x="1219200" y="2057400"/>
            <a:ext cx="9919855" cy="3373582"/>
          </a:xfrm>
          <a:prstGeom prst="rect">
            <a:avLst/>
          </a:prstGeom>
        </p:spPr>
      </p:pic>
    </p:spTree>
    <p:extLst>
      <p:ext uri="{BB962C8B-B14F-4D97-AF65-F5344CB8AC3E}">
        <p14:creationId xmlns:p14="http://schemas.microsoft.com/office/powerpoint/2010/main" val="2760981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1700" y="471054"/>
            <a:ext cx="10363200" cy="914400"/>
          </a:xfrm>
        </p:spPr>
        <p:txBody>
          <a:bodyPr>
            <a:normAutofit fontScale="90000"/>
          </a:bodyPr>
          <a:lstStyle/>
          <a:p>
            <a:r>
              <a:rPr lang="en-US" dirty="0"/>
              <a:t>Sample Service Delivery &amp; Diagnostic Report</a:t>
            </a:r>
          </a:p>
        </p:txBody>
      </p:sp>
      <p:pic>
        <p:nvPicPr>
          <p:cNvPr id="4" name="Picture 3"/>
          <p:cNvPicPr>
            <a:picLocks noChangeAspect="1"/>
          </p:cNvPicPr>
          <p:nvPr/>
        </p:nvPicPr>
        <p:blipFill>
          <a:blip r:embed="rId3"/>
          <a:stretch>
            <a:fillRect/>
          </a:stretch>
        </p:blipFill>
        <p:spPr>
          <a:xfrm>
            <a:off x="901700" y="1593273"/>
            <a:ext cx="10363200" cy="3643745"/>
          </a:xfrm>
          <a:prstGeom prst="rect">
            <a:avLst/>
          </a:prstGeom>
        </p:spPr>
      </p:pic>
      <p:sp>
        <p:nvSpPr>
          <p:cNvPr id="3" name="TextBox 2"/>
          <p:cNvSpPr txBox="1"/>
          <p:nvPr/>
        </p:nvSpPr>
        <p:spPr>
          <a:xfrm>
            <a:off x="1892300" y="5361710"/>
            <a:ext cx="8382000" cy="646331"/>
          </a:xfrm>
          <a:prstGeom prst="rect">
            <a:avLst/>
          </a:prstGeom>
          <a:noFill/>
        </p:spPr>
        <p:txBody>
          <a:bodyPr wrap="square" rtlCol="0">
            <a:spAutoFit/>
          </a:bodyPr>
          <a:lstStyle/>
          <a:p>
            <a:pPr marL="285750" indent="-285750">
              <a:buFont typeface="Arial" panose="020B0604020202020204" pitchFamily="34" charset="0"/>
              <a:buChar char="•"/>
            </a:pPr>
            <a:r>
              <a:rPr lang="en-US" kern="0" dirty="0">
                <a:solidFill>
                  <a:sysClr val="windowText" lastClr="000000"/>
                </a:solidFill>
              </a:rPr>
              <a:t>Follows the structure of the DSM V, please consult for more thorough definitions.</a:t>
            </a:r>
          </a:p>
          <a:p>
            <a:pPr marL="285750" indent="-285750">
              <a:buFont typeface="Arial" panose="020B0604020202020204" pitchFamily="34" charset="0"/>
              <a:buChar char="•"/>
            </a:pPr>
            <a:r>
              <a:rPr lang="en-US" kern="0" dirty="0">
                <a:solidFill>
                  <a:sysClr val="windowText" lastClr="000000"/>
                </a:solidFill>
              </a:rPr>
              <a:t>The service-type options correspond with the program type </a:t>
            </a:r>
          </a:p>
        </p:txBody>
      </p:sp>
    </p:spTree>
    <p:extLst>
      <p:ext uri="{BB962C8B-B14F-4D97-AF65-F5344CB8AC3E}">
        <p14:creationId xmlns:p14="http://schemas.microsoft.com/office/powerpoint/2010/main" val="8437758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in a VBP Environment</a:t>
            </a:r>
          </a:p>
        </p:txBody>
      </p:sp>
      <p:sp>
        <p:nvSpPr>
          <p:cNvPr id="3" name="Content Placeholder 2"/>
          <p:cNvSpPr>
            <a:spLocks noGrp="1"/>
          </p:cNvSpPr>
          <p:nvPr>
            <p:ph idx="1"/>
          </p:nvPr>
        </p:nvSpPr>
        <p:spPr/>
        <p:txBody>
          <a:bodyPr/>
          <a:lstStyle/>
          <a:p>
            <a:r>
              <a:rPr lang="en-US" sz="2400" b="0" dirty="0"/>
              <a:t>It will be important to incorporate data from a number of sources to begin understand what are the services and their costs that contribute to positive outcomes. The data will include:</a:t>
            </a:r>
          </a:p>
          <a:p>
            <a:pPr lvl="1"/>
            <a:r>
              <a:rPr lang="en-US" sz="2200" b="0" dirty="0"/>
              <a:t>Client demographic data that includes behavioral and physical health conditions</a:t>
            </a:r>
          </a:p>
          <a:p>
            <a:pPr lvl="1"/>
            <a:r>
              <a:rPr lang="en-US" sz="2200" b="0" dirty="0"/>
              <a:t>Service data at the client, program, and episode of care level</a:t>
            </a:r>
          </a:p>
          <a:p>
            <a:pPr lvl="1"/>
            <a:r>
              <a:rPr lang="en-US" sz="2200" b="0" dirty="0"/>
              <a:t>Financial data cost per service, cost per episode of care, base revenue, and performance revenue</a:t>
            </a:r>
          </a:p>
          <a:p>
            <a:pPr lvl="1"/>
            <a:r>
              <a:rPr lang="en-US" sz="2200" b="0" dirty="0"/>
              <a:t>Outcome data for clinical outcomes, social outcomes, and system utilization outcomes</a:t>
            </a:r>
          </a:p>
          <a:p>
            <a:endParaRPr lang="en-US" dirty="0"/>
          </a:p>
        </p:txBody>
      </p:sp>
    </p:spTree>
    <p:extLst>
      <p:ext uri="{BB962C8B-B14F-4D97-AF65-F5344CB8AC3E}">
        <p14:creationId xmlns:p14="http://schemas.microsoft.com/office/powerpoint/2010/main" val="6066875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in a VBP Environment</a:t>
            </a:r>
          </a:p>
        </p:txBody>
      </p:sp>
      <p:sp>
        <p:nvSpPr>
          <p:cNvPr id="3" name="Content Placeholder 2"/>
          <p:cNvSpPr>
            <a:spLocks noGrp="1"/>
          </p:cNvSpPr>
          <p:nvPr>
            <p:ph idx="1"/>
          </p:nvPr>
        </p:nvSpPr>
        <p:spPr/>
        <p:txBody>
          <a:bodyPr/>
          <a:lstStyle/>
          <a:p>
            <a:r>
              <a:rPr lang="en-US" b="0" dirty="0"/>
              <a:t>VBP contracts require providers to have the tools to monitor performance in real time and course correct based on that data so that their outcomes can meet the expectations of the contracts.</a:t>
            </a:r>
          </a:p>
          <a:p>
            <a:r>
              <a:rPr lang="en-US" b="0" dirty="0" smtClean="0"/>
              <a:t>Building </a:t>
            </a:r>
            <a:r>
              <a:rPr lang="en-US" b="0" dirty="0"/>
              <a:t>upon these reports, providers will be better positioned to succeed in the Value Based Payment environment.</a:t>
            </a:r>
          </a:p>
          <a:p>
            <a:endParaRPr lang="en-US" dirty="0"/>
          </a:p>
        </p:txBody>
      </p:sp>
    </p:spTree>
    <p:extLst>
      <p:ext uri="{BB962C8B-B14F-4D97-AF65-F5344CB8AC3E}">
        <p14:creationId xmlns:p14="http://schemas.microsoft.com/office/powerpoint/2010/main" val="2989335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Strategic Questions For Providers to Transform to Value Based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3812615"/>
              </p:ext>
            </p:extLst>
          </p:nvPr>
        </p:nvGraphicFramePr>
        <p:xfrm>
          <a:off x="914400" y="1828800"/>
          <a:ext cx="10363200" cy="3942080"/>
        </p:xfrm>
        <a:graphic>
          <a:graphicData uri="http://schemas.openxmlformats.org/drawingml/2006/table">
            <a:tbl>
              <a:tblPr firstRow="1" bandRow="1">
                <a:tableStyleId>{5C22544A-7EE6-4342-B048-85BDC9FD1C3A}</a:tableStyleId>
              </a:tblPr>
              <a:tblGrid>
                <a:gridCol w="3454400">
                  <a:extLst>
                    <a:ext uri="{9D8B030D-6E8A-4147-A177-3AD203B41FA5}">
                      <a16:colId xmlns="" xmlns:a16="http://schemas.microsoft.com/office/drawing/2014/main" val="1943766357"/>
                    </a:ext>
                  </a:extLst>
                </a:gridCol>
                <a:gridCol w="3454400">
                  <a:extLst>
                    <a:ext uri="{9D8B030D-6E8A-4147-A177-3AD203B41FA5}">
                      <a16:colId xmlns="" xmlns:a16="http://schemas.microsoft.com/office/drawing/2014/main" val="635901587"/>
                    </a:ext>
                  </a:extLst>
                </a:gridCol>
                <a:gridCol w="3454400">
                  <a:extLst>
                    <a:ext uri="{9D8B030D-6E8A-4147-A177-3AD203B41FA5}">
                      <a16:colId xmlns="" xmlns:a16="http://schemas.microsoft.com/office/drawing/2014/main" val="4046233179"/>
                    </a:ext>
                  </a:extLst>
                </a:gridCol>
              </a:tblGrid>
              <a:tr h="370840">
                <a:tc>
                  <a:txBody>
                    <a:bodyPr/>
                    <a:lstStyle/>
                    <a:p>
                      <a:pPr algn="ctr"/>
                      <a:r>
                        <a:rPr lang="en-US" dirty="0"/>
                        <a:t>KEY STRATEGIC QUESTIONS</a:t>
                      </a:r>
                    </a:p>
                  </a:txBody>
                  <a:tcPr/>
                </a:tc>
                <a:tc>
                  <a:txBody>
                    <a:bodyPr/>
                    <a:lstStyle/>
                    <a:p>
                      <a:pPr algn="ctr"/>
                      <a:r>
                        <a:rPr lang="en-US" dirty="0"/>
                        <a:t>TODAY:TRADITIONAL ORGANIZATIONS</a:t>
                      </a:r>
                    </a:p>
                  </a:txBody>
                  <a:tcPr/>
                </a:tc>
                <a:tc>
                  <a:txBody>
                    <a:bodyPr/>
                    <a:lstStyle/>
                    <a:p>
                      <a:pPr algn="ctr"/>
                      <a:r>
                        <a:rPr lang="en-US" dirty="0"/>
                        <a:t>FUTURE:VALUE-BASED ORGANIZATIONS</a:t>
                      </a:r>
                    </a:p>
                  </a:txBody>
                  <a:tcPr/>
                </a:tc>
                <a:extLst>
                  <a:ext uri="{0D108BD9-81ED-4DB2-BD59-A6C34878D82A}">
                    <a16:rowId xmlns="" xmlns:a16="http://schemas.microsoft.com/office/drawing/2014/main" val="3519942822"/>
                  </a:ext>
                </a:extLst>
              </a:tr>
              <a:tr h="370840">
                <a:tc>
                  <a:txBody>
                    <a:bodyPr/>
                    <a:lstStyle/>
                    <a:p>
                      <a:r>
                        <a:rPr lang="en-US" dirty="0"/>
                        <a:t>How should I measure success?</a:t>
                      </a:r>
                    </a:p>
                  </a:txBody>
                  <a:tcPr/>
                </a:tc>
                <a:tc>
                  <a:txBody>
                    <a:bodyPr/>
                    <a:lstStyle/>
                    <a:p>
                      <a:r>
                        <a:rPr lang="en-US" dirty="0"/>
                        <a:t>Process compliance and charging based on activity/volume</a:t>
                      </a:r>
                    </a:p>
                  </a:txBody>
                  <a:tcPr/>
                </a:tc>
                <a:tc>
                  <a:txBody>
                    <a:bodyPr/>
                    <a:lstStyle/>
                    <a:p>
                      <a:r>
                        <a:rPr lang="en-US" dirty="0"/>
                        <a:t>Outcomes and cost per patient (value)</a:t>
                      </a:r>
                    </a:p>
                  </a:txBody>
                  <a:tcPr/>
                </a:tc>
                <a:extLst>
                  <a:ext uri="{0D108BD9-81ED-4DB2-BD59-A6C34878D82A}">
                    <a16:rowId xmlns="" xmlns:a16="http://schemas.microsoft.com/office/drawing/2014/main" val="3439158875"/>
                  </a:ext>
                </a:extLst>
              </a:tr>
              <a:tr h="370840">
                <a:tc>
                  <a:txBody>
                    <a:bodyPr/>
                    <a:lstStyle/>
                    <a:p>
                      <a:r>
                        <a:rPr lang="en-US" dirty="0"/>
                        <a:t>How should I organize my service lines?</a:t>
                      </a:r>
                    </a:p>
                  </a:txBody>
                  <a:tcPr/>
                </a:tc>
                <a:tc>
                  <a:txBody>
                    <a:bodyPr/>
                    <a:lstStyle/>
                    <a:p>
                      <a:r>
                        <a:rPr lang="en-US" dirty="0"/>
                        <a:t>Specialty departments</a:t>
                      </a:r>
                    </a:p>
                  </a:txBody>
                  <a:tcPr/>
                </a:tc>
                <a:tc>
                  <a:txBody>
                    <a:bodyPr/>
                    <a:lstStyle/>
                    <a:p>
                      <a:r>
                        <a:rPr lang="en-US" dirty="0"/>
                        <a:t>Integrated practice units (IPUs) organized around the patient</a:t>
                      </a:r>
                    </a:p>
                  </a:txBody>
                  <a:tcPr/>
                </a:tc>
                <a:extLst>
                  <a:ext uri="{0D108BD9-81ED-4DB2-BD59-A6C34878D82A}">
                    <a16:rowId xmlns="" xmlns:a16="http://schemas.microsoft.com/office/drawing/2014/main" val="1513593314"/>
                  </a:ext>
                </a:extLst>
              </a:tr>
              <a:tr h="370840">
                <a:tc>
                  <a:txBody>
                    <a:bodyPr/>
                    <a:lstStyle/>
                    <a:p>
                      <a:r>
                        <a:rPr lang="en-US" dirty="0"/>
                        <a:t>How should I be reimbursed?</a:t>
                      </a:r>
                    </a:p>
                  </a:txBody>
                  <a:tcPr/>
                </a:tc>
                <a:tc>
                  <a:txBody>
                    <a:bodyPr/>
                    <a:lstStyle/>
                    <a:p>
                      <a:r>
                        <a:rPr lang="en-US" dirty="0"/>
                        <a:t>Fee for individual services</a:t>
                      </a:r>
                    </a:p>
                  </a:txBody>
                  <a:tcPr/>
                </a:tc>
                <a:tc>
                  <a:txBody>
                    <a:bodyPr/>
                    <a:lstStyle/>
                    <a:p>
                      <a:r>
                        <a:rPr lang="en-US" dirty="0"/>
                        <a:t>Payments for bundles of services</a:t>
                      </a:r>
                    </a:p>
                  </a:txBody>
                  <a:tcPr/>
                </a:tc>
                <a:extLst>
                  <a:ext uri="{0D108BD9-81ED-4DB2-BD59-A6C34878D82A}">
                    <a16:rowId xmlns="" xmlns:a16="http://schemas.microsoft.com/office/drawing/2014/main" val="2594827890"/>
                  </a:ext>
                </a:extLst>
              </a:tr>
              <a:tr h="370840">
                <a:tc>
                  <a:txBody>
                    <a:bodyPr/>
                    <a:lstStyle/>
                    <a:p>
                      <a:r>
                        <a:rPr lang="en-US" dirty="0"/>
                        <a:t>How should I grow and expand?</a:t>
                      </a:r>
                    </a:p>
                  </a:txBody>
                  <a:tcPr/>
                </a:tc>
                <a:tc>
                  <a:txBody>
                    <a:bodyPr/>
                    <a:lstStyle/>
                    <a:p>
                      <a:r>
                        <a:rPr lang="en-US" dirty="0"/>
                        <a:t>By federation of stand-alone hospitals and clinics</a:t>
                      </a:r>
                    </a:p>
                  </a:txBody>
                  <a:tcPr/>
                </a:tc>
                <a:tc>
                  <a:txBody>
                    <a:bodyPr/>
                    <a:lstStyle/>
                    <a:p>
                      <a:r>
                        <a:rPr lang="en-US" dirty="0"/>
                        <a:t>Through integration of care offerings across facilities</a:t>
                      </a:r>
                    </a:p>
                  </a:txBody>
                  <a:tcPr/>
                </a:tc>
                <a:extLst>
                  <a:ext uri="{0D108BD9-81ED-4DB2-BD59-A6C34878D82A}">
                    <a16:rowId xmlns="" xmlns:a16="http://schemas.microsoft.com/office/drawing/2014/main" val="2039933663"/>
                  </a:ext>
                </a:extLst>
              </a:tr>
              <a:tr h="370840">
                <a:tc>
                  <a:txBody>
                    <a:bodyPr/>
                    <a:lstStyle/>
                    <a:p>
                      <a:r>
                        <a:rPr lang="en-US" dirty="0"/>
                        <a:t>What markets should I serve?</a:t>
                      </a:r>
                    </a:p>
                  </a:txBody>
                  <a:tcPr/>
                </a:tc>
                <a:tc>
                  <a:txBody>
                    <a:bodyPr/>
                    <a:lstStyle/>
                    <a:p>
                      <a:r>
                        <a:rPr lang="en-US" dirty="0"/>
                        <a:t>All service lines in a local market</a:t>
                      </a:r>
                    </a:p>
                  </a:txBody>
                  <a:tcPr/>
                </a:tc>
                <a:tc>
                  <a:txBody>
                    <a:bodyPr/>
                    <a:lstStyle/>
                    <a:p>
                      <a:r>
                        <a:rPr lang="en-US" dirty="0"/>
                        <a:t>Grow excellence service lines across geographies</a:t>
                      </a:r>
                    </a:p>
                  </a:txBody>
                  <a:tcPr/>
                </a:tc>
                <a:extLst>
                  <a:ext uri="{0D108BD9-81ED-4DB2-BD59-A6C34878D82A}">
                    <a16:rowId xmlns="" xmlns:a16="http://schemas.microsoft.com/office/drawing/2014/main" val="2640176266"/>
                  </a:ext>
                </a:extLst>
              </a:tr>
              <a:tr h="370840">
                <a:tc>
                  <a:txBody>
                    <a:bodyPr/>
                    <a:lstStyle/>
                    <a:p>
                      <a:r>
                        <a:rPr lang="en-US" dirty="0"/>
                        <a:t>How will technology help?</a:t>
                      </a:r>
                    </a:p>
                  </a:txBody>
                  <a:tcPr/>
                </a:tc>
                <a:tc>
                  <a:txBody>
                    <a:bodyPr/>
                    <a:lstStyle/>
                    <a:p>
                      <a:r>
                        <a:rPr lang="en-US" dirty="0"/>
                        <a:t>Care documentation infrastructure</a:t>
                      </a:r>
                    </a:p>
                  </a:txBody>
                  <a:tcPr/>
                </a:tc>
                <a:tc>
                  <a:txBody>
                    <a:bodyPr/>
                    <a:lstStyle/>
                    <a:p>
                      <a:r>
                        <a:rPr lang="en-US" dirty="0"/>
                        <a:t>Care optimization infrastructure</a:t>
                      </a:r>
                    </a:p>
                  </a:txBody>
                  <a:tcPr/>
                </a:tc>
                <a:extLst>
                  <a:ext uri="{0D108BD9-81ED-4DB2-BD59-A6C34878D82A}">
                    <a16:rowId xmlns="" xmlns:a16="http://schemas.microsoft.com/office/drawing/2014/main" val="3721781517"/>
                  </a:ext>
                </a:extLst>
              </a:tr>
            </a:tbl>
          </a:graphicData>
        </a:graphic>
      </p:graphicFrame>
      <p:sp>
        <p:nvSpPr>
          <p:cNvPr id="5" name="TextBox 4"/>
          <p:cNvSpPr txBox="1"/>
          <p:nvPr/>
        </p:nvSpPr>
        <p:spPr>
          <a:xfrm>
            <a:off x="1084881" y="5793857"/>
            <a:ext cx="10192719" cy="276999"/>
          </a:xfrm>
          <a:prstGeom prst="rect">
            <a:avLst/>
          </a:prstGeom>
          <a:noFill/>
        </p:spPr>
        <p:txBody>
          <a:bodyPr wrap="square" rtlCol="0">
            <a:spAutoFit/>
          </a:bodyPr>
          <a:lstStyle/>
          <a:p>
            <a:pPr algn="ctr"/>
            <a:r>
              <a:rPr lang="en-US" sz="1200" dirty="0"/>
              <a:t>Measuring Outcomes: The Key to Value-Based Health Care HARVARD BUSINESS REVIEW WEBINAR SUMMARY, 2015 Harvard Business Publishing</a:t>
            </a:r>
          </a:p>
        </p:txBody>
      </p:sp>
    </p:spTree>
    <p:extLst>
      <p:ext uri="{BB962C8B-B14F-4D97-AF65-F5344CB8AC3E}">
        <p14:creationId xmlns:p14="http://schemas.microsoft.com/office/powerpoint/2010/main" val="27921969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Driven Healthcare</a:t>
            </a:r>
          </a:p>
        </p:txBody>
      </p:sp>
      <p:sp>
        <p:nvSpPr>
          <p:cNvPr id="3" name="Content Placeholder 2"/>
          <p:cNvSpPr>
            <a:spLocks noGrp="1"/>
          </p:cNvSpPr>
          <p:nvPr>
            <p:ph idx="1"/>
          </p:nvPr>
        </p:nvSpPr>
        <p:spPr/>
        <p:txBody>
          <a:bodyPr/>
          <a:lstStyle/>
          <a:p>
            <a:pPr marL="0" indent="0" algn="ctr">
              <a:buNone/>
            </a:pPr>
            <a:r>
              <a:rPr lang="en-US" dirty="0"/>
              <a:t>Future success in healthcare demands that services are delivered in a person centered, cost effective, outcome driven, </a:t>
            </a:r>
            <a:r>
              <a:rPr lang="en-US" dirty="0" smtClean="0"/>
              <a:t>in an </a:t>
            </a:r>
            <a:r>
              <a:rPr lang="en-US" dirty="0"/>
              <a:t>accessible environment. </a:t>
            </a:r>
          </a:p>
          <a:p>
            <a:pPr marL="0" indent="0" algn="ctr">
              <a:buNone/>
            </a:pPr>
            <a:endParaRPr lang="en-US" dirty="0"/>
          </a:p>
          <a:p>
            <a:pPr marL="0" indent="0" algn="ctr">
              <a:buNone/>
            </a:pPr>
            <a:r>
              <a:rPr lang="en-US" dirty="0"/>
              <a:t>To succeed, all levels of staff must use the best available data to make informed-decisions.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514988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Driven Healthcare</a:t>
            </a:r>
          </a:p>
        </p:txBody>
      </p:sp>
      <p:sp>
        <p:nvSpPr>
          <p:cNvPr id="3" name="Content Placeholder 2"/>
          <p:cNvSpPr>
            <a:spLocks noGrp="1"/>
          </p:cNvSpPr>
          <p:nvPr>
            <p:ph idx="1"/>
          </p:nvPr>
        </p:nvSpPr>
        <p:spPr/>
        <p:txBody>
          <a:bodyPr/>
          <a:lstStyle/>
          <a:p>
            <a:pPr lvl="1"/>
            <a:r>
              <a:rPr lang="en-US" sz="2800" b="0" dirty="0"/>
              <a:t>Clinical staff will collect, monitor, and review clinical data to make treatment decisions </a:t>
            </a:r>
          </a:p>
          <a:p>
            <a:pPr lvl="2"/>
            <a:r>
              <a:rPr lang="en-US" b="0" dirty="0"/>
              <a:t>For example, seeing which diagnosis corresponds to what type  of treatment in order to determine if the appropriate service is being provided</a:t>
            </a:r>
          </a:p>
          <a:p>
            <a:pPr lvl="1"/>
            <a:r>
              <a:rPr lang="en-US" sz="2800" b="0" dirty="0"/>
              <a:t>Program directors will use payer mix data, clinical, claims and payment data for each service and program to understand profitability</a:t>
            </a:r>
          </a:p>
          <a:p>
            <a:pPr lvl="1"/>
            <a:r>
              <a:rPr lang="en-US" sz="2800" b="0" dirty="0"/>
              <a:t>Leadership will use data to make decisions about staffing, and contracting and negotiating leverage</a:t>
            </a:r>
          </a:p>
          <a:p>
            <a:endParaRPr lang="en-US" dirty="0"/>
          </a:p>
        </p:txBody>
      </p:sp>
    </p:spTree>
    <p:extLst>
      <p:ext uri="{BB962C8B-B14F-4D97-AF65-F5344CB8AC3E}">
        <p14:creationId xmlns:p14="http://schemas.microsoft.com/office/powerpoint/2010/main" val="4177644062"/>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Driven Healthcare</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“We have found that the simplest and most powerful thing to do first [in transforming to a value-based system] is to start measuring outcomes”.</a:t>
            </a:r>
          </a:p>
          <a:p>
            <a:pPr marL="0" indent="0" algn="ctr">
              <a:buNone/>
            </a:pPr>
            <a:endParaRPr lang="en-US" dirty="0"/>
          </a:p>
          <a:p>
            <a:pPr marL="0" indent="0" algn="ctr">
              <a:buNone/>
            </a:pPr>
            <a:r>
              <a:rPr lang="en-US" dirty="0"/>
              <a:t> Christina R. Åkerman</a:t>
            </a:r>
          </a:p>
          <a:p>
            <a:pPr marL="0" indent="0" algn="ctr">
              <a:buNone/>
            </a:pPr>
            <a:r>
              <a:rPr lang="en-US" sz="1600" dirty="0"/>
              <a:t>President, ICHOM</a:t>
            </a:r>
          </a:p>
        </p:txBody>
      </p:sp>
    </p:spTree>
    <p:extLst>
      <p:ext uri="{BB962C8B-B14F-4D97-AF65-F5344CB8AC3E}">
        <p14:creationId xmlns:p14="http://schemas.microsoft.com/office/powerpoint/2010/main" val="12786785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011382"/>
          </a:xfrm>
        </p:spPr>
        <p:txBody>
          <a:bodyPr>
            <a:normAutofit/>
          </a:bodyPr>
          <a:lstStyle/>
          <a:p>
            <a:pPr algn="ctr"/>
            <a:r>
              <a:rPr lang="en-US" sz="3600" dirty="0"/>
              <a:t>Key Frustration</a:t>
            </a:r>
          </a:p>
        </p:txBody>
      </p:sp>
      <p:pic>
        <p:nvPicPr>
          <p:cNvPr id="7" name="Picture Placeholder 6"/>
          <p:cNvPicPr>
            <a:picLocks noGrp="1" noChangeAspect="1"/>
          </p:cNvPicPr>
          <p:nvPr>
            <p:ph type="pic" idx="1"/>
          </p:nvPr>
        </p:nvPicPr>
        <p:blipFill>
          <a:blip r:embed="rId2"/>
          <a:srcRect t="7121" b="7121"/>
          <a:stretch>
            <a:fillRect/>
          </a:stretch>
        </p:blipFill>
        <p:spPr>
          <a:prstGeom prst="rect">
            <a:avLst/>
          </a:prstGeom>
        </p:spPr>
      </p:pic>
      <p:sp>
        <p:nvSpPr>
          <p:cNvPr id="6" name="Text Placeholder 5"/>
          <p:cNvSpPr>
            <a:spLocks noGrp="1"/>
          </p:cNvSpPr>
          <p:nvPr>
            <p:ph type="body" sz="half" idx="2"/>
          </p:nvPr>
        </p:nvSpPr>
        <p:spPr>
          <a:xfrm>
            <a:off x="839788" y="1773382"/>
            <a:ext cx="3932237" cy="4095606"/>
          </a:xfrm>
        </p:spPr>
        <p:txBody>
          <a:bodyPr/>
          <a:lstStyle/>
          <a:p>
            <a:pPr algn="ctr"/>
            <a:r>
              <a:rPr lang="en-US" sz="2400" dirty="0"/>
              <a:t>Inability to access user-friendly, integrated performance data about  service delivery in order to make critical decisions that affect the organization’s ability thrive and survive</a:t>
            </a:r>
          </a:p>
          <a:p>
            <a:pPr algn="ctr"/>
            <a:endParaRPr lang="en-US" sz="2400" dirty="0"/>
          </a:p>
          <a:p>
            <a:endParaRPr lang="en-US" dirty="0"/>
          </a:p>
        </p:txBody>
      </p:sp>
    </p:spTree>
    <p:extLst>
      <p:ext uri="{BB962C8B-B14F-4D97-AF65-F5344CB8AC3E}">
        <p14:creationId xmlns:p14="http://schemas.microsoft.com/office/powerpoint/2010/main" val="50460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336947"/>
            <a:ext cx="10363200" cy="914400"/>
          </a:xfrm>
        </p:spPr>
        <p:txBody>
          <a:bodyPr/>
          <a:lstStyle/>
          <a:p>
            <a:r>
              <a:rPr lang="en-US" dirty="0"/>
              <a:t>Partnership</a:t>
            </a:r>
          </a:p>
        </p:txBody>
      </p:sp>
      <p:pic>
        <p:nvPicPr>
          <p:cNvPr id="5" name="Picture Placeholder 4"/>
          <p:cNvPicPr>
            <a:picLocks noGrp="1" noChangeAspect="1"/>
          </p:cNvPicPr>
          <p:nvPr>
            <p:ph type="pic" idx="4294967295"/>
          </p:nvPr>
        </p:nvPicPr>
        <p:blipFill rotWithShape="1">
          <a:blip r:embed="rId3"/>
          <a:srcRect l="21820" t="4137" r="21136" b="22694"/>
          <a:stretch/>
        </p:blipFill>
        <p:spPr>
          <a:xfrm>
            <a:off x="7939013" y="1814195"/>
            <a:ext cx="3597275" cy="35353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4"/>
          <a:stretch>
            <a:fillRect/>
          </a:stretch>
        </p:blipFill>
        <p:spPr>
          <a:xfrm>
            <a:off x="914400" y="1814195"/>
            <a:ext cx="3015952" cy="2136299"/>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pic>
        <p:nvPicPr>
          <p:cNvPr id="2" name="Picture 1"/>
          <p:cNvPicPr>
            <a:picLocks noChangeAspect="1"/>
          </p:cNvPicPr>
          <p:nvPr/>
        </p:nvPicPr>
        <p:blipFill>
          <a:blip r:embed="rId5"/>
          <a:stretch>
            <a:fillRect/>
          </a:stretch>
        </p:blipFill>
        <p:spPr>
          <a:xfrm>
            <a:off x="4696432" y="5451509"/>
            <a:ext cx="2476500" cy="552450"/>
          </a:xfrm>
          <a:prstGeom prst="rect">
            <a:avLst/>
          </a:prstGeom>
        </p:spPr>
      </p:pic>
      <p:pic>
        <p:nvPicPr>
          <p:cNvPr id="4" name="Picture 3"/>
          <p:cNvPicPr>
            <a:picLocks noChangeAspect="1"/>
          </p:cNvPicPr>
          <p:nvPr/>
        </p:nvPicPr>
        <p:blipFill>
          <a:blip r:embed="rId6"/>
          <a:stretch>
            <a:fillRect/>
          </a:stretch>
        </p:blipFill>
        <p:spPr>
          <a:xfrm>
            <a:off x="2252093" y="4529275"/>
            <a:ext cx="1238250" cy="1198459"/>
          </a:xfrm>
          <a:prstGeom prst="rect">
            <a:avLst/>
          </a:prstGeom>
        </p:spPr>
      </p:pic>
      <p:pic>
        <p:nvPicPr>
          <p:cNvPr id="11" name="Picture 10"/>
          <p:cNvPicPr>
            <a:picLocks noChangeAspect="1"/>
          </p:cNvPicPr>
          <p:nvPr/>
        </p:nvPicPr>
        <p:blipFill rotWithShape="1">
          <a:blip r:embed="rId7"/>
          <a:srcRect l="9434" t="18665" r="76596" b="13570"/>
          <a:stretch/>
        </p:blipFill>
        <p:spPr>
          <a:xfrm>
            <a:off x="5094660" y="3135219"/>
            <a:ext cx="1680045" cy="1190593"/>
          </a:xfrm>
          <a:prstGeom prst="rect">
            <a:avLst/>
          </a:prstGeom>
        </p:spPr>
      </p:pic>
      <p:pic>
        <p:nvPicPr>
          <p:cNvPr id="12" name="Picture 11"/>
          <p:cNvPicPr>
            <a:picLocks noChangeAspect="1"/>
          </p:cNvPicPr>
          <p:nvPr/>
        </p:nvPicPr>
        <p:blipFill rotWithShape="1">
          <a:blip r:embed="rId8"/>
          <a:srcRect l="62603" t="26343" r="1360" b="4675"/>
          <a:stretch/>
        </p:blipFill>
        <p:spPr>
          <a:xfrm>
            <a:off x="5094660" y="1460881"/>
            <a:ext cx="1716257" cy="1097281"/>
          </a:xfrm>
          <a:prstGeom prst="rect">
            <a:avLst/>
          </a:prstGeom>
        </p:spPr>
      </p:pic>
      <p:pic>
        <p:nvPicPr>
          <p:cNvPr id="13" name="Picture 12"/>
          <p:cNvPicPr>
            <a:picLocks noChangeAspect="1"/>
          </p:cNvPicPr>
          <p:nvPr/>
        </p:nvPicPr>
        <p:blipFill rotWithShape="1">
          <a:blip r:embed="rId9"/>
          <a:srcRect l="1037" t="25336" r="-126" b="35083"/>
          <a:stretch/>
        </p:blipFill>
        <p:spPr>
          <a:xfrm>
            <a:off x="6774705" y="426765"/>
            <a:ext cx="5190978" cy="942535"/>
          </a:xfrm>
          <a:prstGeom prst="rect">
            <a:avLst/>
          </a:prstGeom>
        </p:spPr>
      </p:pic>
    </p:spTree>
    <p:extLst>
      <p:ext uri="{BB962C8B-B14F-4D97-AF65-F5344CB8AC3E}">
        <p14:creationId xmlns:p14="http://schemas.microsoft.com/office/powerpoint/2010/main" val="667832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Components</a:t>
            </a:r>
          </a:p>
        </p:txBody>
      </p:sp>
      <p:sp>
        <p:nvSpPr>
          <p:cNvPr id="5" name="Content Placeholder 4"/>
          <p:cNvSpPr>
            <a:spLocks noGrp="1"/>
          </p:cNvSpPr>
          <p:nvPr>
            <p:ph idx="1"/>
          </p:nvPr>
        </p:nvSpPr>
        <p:spPr/>
        <p:txBody>
          <a:bodyPr/>
          <a:lstStyle/>
          <a:p>
            <a:r>
              <a:rPr lang="en-US" altLang="en-US" b="0" dirty="0"/>
              <a:t>Goal: To h</a:t>
            </a:r>
            <a:r>
              <a:rPr lang="en-US" b="0" dirty="0"/>
              <a:t>elp behavioral health providers improve quality of care while lowering healthcare costs. </a:t>
            </a:r>
            <a:endParaRPr lang="en-US" altLang="en-US" b="0" dirty="0"/>
          </a:p>
          <a:p>
            <a:pPr lvl="1"/>
            <a:r>
              <a:rPr lang="en-US" b="0" dirty="0"/>
              <a:t>Creating a comprehensive assessment database for practitioners and organization decision makers to identify clinical outcome and process measures – OTO</a:t>
            </a:r>
          </a:p>
          <a:p>
            <a:pPr lvl="1"/>
            <a:r>
              <a:rPr lang="en-US" dirty="0"/>
              <a:t>Developing a set of standardized  reports to integrate within organizations’ electronic health records (EHRs)</a:t>
            </a:r>
          </a:p>
          <a:p>
            <a:pPr lvl="1"/>
            <a:r>
              <a:rPr lang="en-US" b="0" dirty="0"/>
              <a:t>Disseminating project tools through presentations and training opportunities</a:t>
            </a:r>
          </a:p>
        </p:txBody>
      </p:sp>
    </p:spTree>
    <p:extLst>
      <p:ext uri="{BB962C8B-B14F-4D97-AF65-F5344CB8AC3E}">
        <p14:creationId xmlns:p14="http://schemas.microsoft.com/office/powerpoint/2010/main" val="16291227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Creating Standardized Reports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865840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Performance Improvement Strategy</a:t>
            </a:r>
          </a:p>
        </p:txBody>
      </p:sp>
      <p:sp>
        <p:nvSpPr>
          <p:cNvPr id="5" name="Content Placeholder 4"/>
          <p:cNvSpPr>
            <a:spLocks noGrp="1"/>
          </p:cNvSpPr>
          <p:nvPr>
            <p:ph idx="1"/>
          </p:nvPr>
        </p:nvSpPr>
        <p:spPr/>
        <p:txBody>
          <a:bodyPr/>
          <a:lstStyle/>
          <a:p>
            <a:r>
              <a:rPr lang="en-US" b="0" dirty="0"/>
              <a:t>Pilot project</a:t>
            </a:r>
          </a:p>
          <a:p>
            <a:pPr lvl="1"/>
            <a:r>
              <a:rPr lang="en-US" b="0" dirty="0"/>
              <a:t>7 NYS agencies who operate over 65 programs </a:t>
            </a:r>
          </a:p>
          <a:p>
            <a:pPr lvl="1"/>
            <a:r>
              <a:rPr lang="en-US" b="0" dirty="0" smtClean="0"/>
              <a:t>Activities </a:t>
            </a:r>
            <a:r>
              <a:rPr lang="en-US" b="0" dirty="0"/>
              <a:t>included: focus groups, web-based meetings, and face-to-face sessions</a:t>
            </a:r>
          </a:p>
          <a:p>
            <a:pPr lvl="1"/>
            <a:r>
              <a:rPr lang="en-US" b="0" dirty="0"/>
              <a:t>PIN outcome: design a set of standardized reports available though agencies’ EHR system using existing agency data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622248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ark Background">
  <a:themeElements>
    <a:clrScheme name="Custom 1">
      <a:dk1>
        <a:srgbClr val="3A3F44"/>
      </a:dk1>
      <a:lt1>
        <a:sysClr val="window" lastClr="FFFFFF"/>
      </a:lt1>
      <a:dk2>
        <a:srgbClr val="57068C"/>
      </a:dk2>
      <a:lt2>
        <a:srgbClr val="F8F697"/>
      </a:lt2>
      <a:accent1>
        <a:srgbClr val="A10E25"/>
      </a:accent1>
      <a:accent2>
        <a:srgbClr val="0D7985"/>
      </a:accent2>
      <a:accent3>
        <a:srgbClr val="57068C"/>
      </a:accent3>
      <a:accent4>
        <a:srgbClr val="F8F697"/>
      </a:accent4>
      <a:accent5>
        <a:srgbClr val="0099FF"/>
      </a:accent5>
      <a:accent6>
        <a:srgbClr val="FF9900"/>
      </a:accent6>
      <a:hlink>
        <a:srgbClr val="57068C"/>
      </a:hlink>
      <a:folHlink>
        <a:srgbClr val="0D79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F06E783C-BF75-894C-8FC7-11C852F1C8B5}" vid="{BEBB064F-7D6E-0E47-BBCA-5E93C943ABB7}"/>
    </a:ext>
  </a:extLst>
</a:theme>
</file>

<file path=ppt/theme/theme2.xml><?xml version="1.0" encoding="utf-8"?>
<a:theme xmlns:a="http://schemas.openxmlformats.org/drawingml/2006/main" name="PowerPoint Template">
  <a:themeElements>
    <a:clrScheme name="Custom 1">
      <a:dk1>
        <a:srgbClr val="3A3F44"/>
      </a:dk1>
      <a:lt1>
        <a:sysClr val="window" lastClr="FFFFFF"/>
      </a:lt1>
      <a:dk2>
        <a:srgbClr val="57068C"/>
      </a:dk2>
      <a:lt2>
        <a:srgbClr val="F8F697"/>
      </a:lt2>
      <a:accent1>
        <a:srgbClr val="A10E25"/>
      </a:accent1>
      <a:accent2>
        <a:srgbClr val="0D7985"/>
      </a:accent2>
      <a:accent3>
        <a:srgbClr val="57068C"/>
      </a:accent3>
      <a:accent4>
        <a:srgbClr val="F8F697"/>
      </a:accent4>
      <a:accent5>
        <a:srgbClr val="0099FF"/>
      </a:accent5>
      <a:accent6>
        <a:srgbClr val="FF9900"/>
      </a:accent6>
      <a:hlink>
        <a:srgbClr val="57068C"/>
      </a:hlink>
      <a:folHlink>
        <a:srgbClr val="0D79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F06E783C-BF75-894C-8FC7-11C852F1C8B5}" vid="{E9E57F95-4401-5142-87C9-D46FBBE2AC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807</Words>
  <Application>Microsoft Office PowerPoint</Application>
  <PresentationFormat>Custom</PresentationFormat>
  <Paragraphs>81</Paragraphs>
  <Slides>15</Slides>
  <Notes>4</Notes>
  <HiddenSlides>2</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Dark Background</vt:lpstr>
      <vt:lpstr>PowerPoint Template</vt:lpstr>
      <vt:lpstr>Measuring Outputs, Preparing for Outcomes</vt:lpstr>
      <vt:lpstr>Value Driven Healthcare</vt:lpstr>
      <vt:lpstr>Value Driven Healthcare</vt:lpstr>
      <vt:lpstr>Value Driven Healthcare</vt:lpstr>
      <vt:lpstr>Key Frustration</vt:lpstr>
      <vt:lpstr>Partnership</vt:lpstr>
      <vt:lpstr>Project Components</vt:lpstr>
      <vt:lpstr>Creating Standardized Reports</vt:lpstr>
      <vt:lpstr>Performance Improvement Strategy</vt:lpstr>
      <vt:lpstr>Report Features</vt:lpstr>
      <vt:lpstr>Sample Payer Mix Report</vt:lpstr>
      <vt:lpstr>Sample Service Delivery &amp; Diagnostic Report</vt:lpstr>
      <vt:lpstr>Useful in a VBP Environment</vt:lpstr>
      <vt:lpstr>Useful in a VBP Environment</vt:lpstr>
      <vt:lpstr>Key Strategic Questions For Providers to Transform to Value Based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Yvette Kelly</dc:creator>
  <cp:lastModifiedBy>CMI</cp:lastModifiedBy>
  <cp:revision>54</cp:revision>
  <dcterms:created xsi:type="dcterms:W3CDTF">2016-10-17T17:16:17Z</dcterms:created>
  <dcterms:modified xsi:type="dcterms:W3CDTF">2016-10-19T16:00:13Z</dcterms:modified>
</cp:coreProperties>
</file>