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5"/>
    <p:sldMasterId id="2147483660" r:id="rId6"/>
    <p:sldMasterId id="2147483674" r:id="rId7"/>
  </p:sldMasterIdLst>
  <p:notesMasterIdLst>
    <p:notesMasterId r:id="rId26"/>
  </p:notesMasterIdLst>
  <p:handoutMasterIdLst>
    <p:handoutMasterId r:id="rId27"/>
  </p:handoutMasterIdLst>
  <p:sldIdLst>
    <p:sldId id="256" r:id="rId8"/>
    <p:sldId id="267" r:id="rId9"/>
    <p:sldId id="268" r:id="rId10"/>
    <p:sldId id="269" r:id="rId11"/>
    <p:sldId id="270" r:id="rId12"/>
    <p:sldId id="262" r:id="rId13"/>
    <p:sldId id="271" r:id="rId14"/>
    <p:sldId id="265" r:id="rId15"/>
    <p:sldId id="273" r:id="rId16"/>
    <p:sldId id="274" r:id="rId17"/>
    <p:sldId id="275" r:id="rId18"/>
    <p:sldId id="276" r:id="rId19"/>
    <p:sldId id="277" r:id="rId20"/>
    <p:sldId id="282" r:id="rId21"/>
    <p:sldId id="279" r:id="rId22"/>
    <p:sldId id="280" r:id="rId23"/>
    <p:sldId id="281" r:id="rId24"/>
    <p:sldId id="259" r:id="rId2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3278"/>
    <a:srgbClr val="646569"/>
    <a:srgbClr val="878CB4"/>
    <a:srgbClr val="002D73"/>
    <a:srgbClr val="007681"/>
    <a:srgbClr val="1F3261"/>
    <a:srgbClr val="458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3" autoAdjust="0"/>
    <p:restoredTop sz="71771" autoAdjust="0"/>
  </p:normalViewPr>
  <p:slideViewPr>
    <p:cSldViewPr>
      <p:cViewPr varScale="1">
        <p:scale>
          <a:sx n="123" d="100"/>
          <a:sy n="123" d="100"/>
        </p:scale>
        <p:origin x="115" y="21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1" d="100"/>
          <a:sy n="81" d="100"/>
        </p:scale>
        <p:origin x="2928"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E7BEFD-6967-4C48-86A8-A87D436B627F}" type="doc">
      <dgm:prSet loTypeId="urn:microsoft.com/office/officeart/2005/8/layout/hProcess9" loCatId="process" qsTypeId="urn:microsoft.com/office/officeart/2005/8/quickstyle/simple5" qsCatId="simple" csTypeId="urn:microsoft.com/office/officeart/2005/8/colors/accent1_2" csCatId="accent1" phldr="1"/>
      <dgm:spPr/>
    </dgm:pt>
    <dgm:pt modelId="{A2B7559E-BE80-4419-AC20-0356DF6F24DA}">
      <dgm:prSet phldrT="[Text]" custT="1"/>
      <dgm:spPr/>
      <dgm:t>
        <a:bodyPr/>
        <a:lstStyle/>
        <a:p>
          <a:r>
            <a:rPr lang="en-US" sz="1600" dirty="0" smtClean="0"/>
            <a:t>Family Support</a:t>
          </a:r>
          <a:endParaRPr lang="en-US" sz="1600" dirty="0"/>
        </a:p>
      </dgm:t>
    </dgm:pt>
    <dgm:pt modelId="{66BD5AAD-F0DE-4B93-995B-0F60E2E4CA36}" type="parTrans" cxnId="{4D0521A3-8FF7-4F3E-AB14-96FDBD926D4D}">
      <dgm:prSet/>
      <dgm:spPr/>
      <dgm:t>
        <a:bodyPr/>
        <a:lstStyle/>
        <a:p>
          <a:endParaRPr lang="en-US"/>
        </a:p>
      </dgm:t>
    </dgm:pt>
    <dgm:pt modelId="{1A82A749-C2D1-4698-B68A-EF5F2C6C2B12}" type="sibTrans" cxnId="{4D0521A3-8FF7-4F3E-AB14-96FDBD926D4D}">
      <dgm:prSet/>
      <dgm:spPr/>
      <dgm:t>
        <a:bodyPr/>
        <a:lstStyle/>
        <a:p>
          <a:endParaRPr lang="en-US"/>
        </a:p>
      </dgm:t>
    </dgm:pt>
    <dgm:pt modelId="{6D57017B-DD19-41AA-9FE3-5BE67C77F4D2}">
      <dgm:prSet phldrT="[Text]" custT="1"/>
      <dgm:spPr/>
      <dgm:t>
        <a:bodyPr/>
        <a:lstStyle/>
        <a:p>
          <a:r>
            <a:rPr lang="en-US" sz="1600" dirty="0" smtClean="0"/>
            <a:t>Primary Care</a:t>
          </a:r>
          <a:endParaRPr lang="en-US" sz="1600" dirty="0"/>
        </a:p>
      </dgm:t>
    </dgm:pt>
    <dgm:pt modelId="{1E97ED3B-8581-4C44-8C07-82BBEE2FCF12}" type="parTrans" cxnId="{FFC0676C-BA95-40BB-A850-37E801E044B8}">
      <dgm:prSet/>
      <dgm:spPr/>
      <dgm:t>
        <a:bodyPr/>
        <a:lstStyle/>
        <a:p>
          <a:endParaRPr lang="en-US"/>
        </a:p>
      </dgm:t>
    </dgm:pt>
    <dgm:pt modelId="{C1E7CC9D-77F8-41D9-A16D-8E1E9BA79AC5}" type="sibTrans" cxnId="{FFC0676C-BA95-40BB-A850-37E801E044B8}">
      <dgm:prSet/>
      <dgm:spPr/>
      <dgm:t>
        <a:bodyPr/>
        <a:lstStyle/>
        <a:p>
          <a:endParaRPr lang="en-US"/>
        </a:p>
      </dgm:t>
    </dgm:pt>
    <dgm:pt modelId="{95868C24-67C7-440E-90DA-4B9FCD1B6536}">
      <dgm:prSet phldrT="[Text]" custT="1"/>
      <dgm:spPr/>
      <dgm:t>
        <a:bodyPr/>
        <a:lstStyle/>
        <a:p>
          <a:r>
            <a:rPr lang="en-US" sz="1600" dirty="0" smtClean="0"/>
            <a:t>Clinic</a:t>
          </a:r>
          <a:endParaRPr lang="en-US" sz="1600" dirty="0"/>
        </a:p>
      </dgm:t>
    </dgm:pt>
    <dgm:pt modelId="{03D83F06-FBAF-4968-9142-6665D19F14D3}" type="parTrans" cxnId="{9AB1452C-05AD-41D1-8477-065888B1E7E7}">
      <dgm:prSet/>
      <dgm:spPr/>
      <dgm:t>
        <a:bodyPr/>
        <a:lstStyle/>
        <a:p>
          <a:endParaRPr lang="en-US"/>
        </a:p>
      </dgm:t>
    </dgm:pt>
    <dgm:pt modelId="{01A3B9EA-24F5-4196-980A-2238274F4E66}" type="sibTrans" cxnId="{9AB1452C-05AD-41D1-8477-065888B1E7E7}">
      <dgm:prSet/>
      <dgm:spPr/>
      <dgm:t>
        <a:bodyPr/>
        <a:lstStyle/>
        <a:p>
          <a:endParaRPr lang="en-US"/>
        </a:p>
      </dgm:t>
    </dgm:pt>
    <dgm:pt modelId="{60DD64DD-EC08-4BF1-BD86-A71915B7E262}">
      <dgm:prSet custT="1"/>
      <dgm:spPr/>
      <dgm:t>
        <a:bodyPr/>
        <a:lstStyle/>
        <a:p>
          <a:r>
            <a:rPr lang="en-US" sz="1600" dirty="0" smtClean="0"/>
            <a:t>Day Treat-</a:t>
          </a:r>
          <a:r>
            <a:rPr lang="en-US" sz="1600" dirty="0" err="1" smtClean="0"/>
            <a:t>ment</a:t>
          </a:r>
          <a:endParaRPr lang="en-US" sz="1600" dirty="0"/>
        </a:p>
      </dgm:t>
    </dgm:pt>
    <dgm:pt modelId="{1ECDA279-8E1A-4DD9-AD81-DC4396AC595F}" type="parTrans" cxnId="{4DD25010-6D84-41AD-B5D2-A76AEB3076E0}">
      <dgm:prSet/>
      <dgm:spPr/>
      <dgm:t>
        <a:bodyPr/>
        <a:lstStyle/>
        <a:p>
          <a:endParaRPr lang="en-US"/>
        </a:p>
      </dgm:t>
    </dgm:pt>
    <dgm:pt modelId="{C26ACFDF-C4AE-45C9-B35B-86D6D770709A}" type="sibTrans" cxnId="{4DD25010-6D84-41AD-B5D2-A76AEB3076E0}">
      <dgm:prSet/>
      <dgm:spPr/>
      <dgm:t>
        <a:bodyPr/>
        <a:lstStyle/>
        <a:p>
          <a:endParaRPr lang="en-US"/>
        </a:p>
      </dgm:t>
    </dgm:pt>
    <dgm:pt modelId="{52BAB955-9EF8-402A-A552-6C92712172C5}">
      <dgm:prSet custT="1"/>
      <dgm:spPr/>
      <dgm:t>
        <a:bodyPr/>
        <a:lstStyle/>
        <a:p>
          <a:r>
            <a:rPr lang="en-US" sz="1600" dirty="0" smtClean="0"/>
            <a:t>HCBS Waiver</a:t>
          </a:r>
          <a:endParaRPr lang="en-US" sz="1600" dirty="0"/>
        </a:p>
      </dgm:t>
    </dgm:pt>
    <dgm:pt modelId="{ACDF7B8D-8BA3-486D-A3CF-D0A774886F50}" type="parTrans" cxnId="{78012FF3-FE3D-4BE1-AE14-D7F0A2F06C13}">
      <dgm:prSet/>
      <dgm:spPr/>
      <dgm:t>
        <a:bodyPr/>
        <a:lstStyle/>
        <a:p>
          <a:endParaRPr lang="en-US"/>
        </a:p>
      </dgm:t>
    </dgm:pt>
    <dgm:pt modelId="{8BC2B989-5E20-45CC-8EFF-DFE1AD322936}" type="sibTrans" cxnId="{78012FF3-FE3D-4BE1-AE14-D7F0A2F06C13}">
      <dgm:prSet/>
      <dgm:spPr/>
      <dgm:t>
        <a:bodyPr/>
        <a:lstStyle/>
        <a:p>
          <a:endParaRPr lang="en-US"/>
        </a:p>
      </dgm:t>
    </dgm:pt>
    <dgm:pt modelId="{49D1DFC9-E02B-41E1-B717-0760D7016488}">
      <dgm:prSet custT="1"/>
      <dgm:spPr/>
      <dgm:t>
        <a:bodyPr/>
        <a:lstStyle/>
        <a:p>
          <a:r>
            <a:rPr lang="en-US" sz="1600" dirty="0" smtClean="0"/>
            <a:t>CR/RTF</a:t>
          </a:r>
          <a:endParaRPr lang="en-US" sz="1600" dirty="0"/>
        </a:p>
      </dgm:t>
    </dgm:pt>
    <dgm:pt modelId="{A44A763B-85A0-4045-B171-1B8405D7C0B9}" type="parTrans" cxnId="{44BE52BD-649D-42B5-9625-03B53C4D96BB}">
      <dgm:prSet/>
      <dgm:spPr/>
      <dgm:t>
        <a:bodyPr/>
        <a:lstStyle/>
        <a:p>
          <a:endParaRPr lang="en-US"/>
        </a:p>
      </dgm:t>
    </dgm:pt>
    <dgm:pt modelId="{0751418C-C9BF-49DC-9444-80BEC25B4A6E}" type="sibTrans" cxnId="{44BE52BD-649D-42B5-9625-03B53C4D96BB}">
      <dgm:prSet/>
      <dgm:spPr/>
      <dgm:t>
        <a:bodyPr/>
        <a:lstStyle/>
        <a:p>
          <a:endParaRPr lang="en-US"/>
        </a:p>
      </dgm:t>
    </dgm:pt>
    <dgm:pt modelId="{29480EFA-4E02-42DA-A850-05C833944E9E}">
      <dgm:prSet custT="1"/>
      <dgm:spPr/>
      <dgm:t>
        <a:bodyPr/>
        <a:lstStyle/>
        <a:p>
          <a:r>
            <a:rPr lang="en-US" sz="1600" dirty="0" smtClean="0"/>
            <a:t>Hospital</a:t>
          </a:r>
          <a:endParaRPr lang="en-US" sz="1600" dirty="0"/>
        </a:p>
      </dgm:t>
    </dgm:pt>
    <dgm:pt modelId="{F15F8E49-E0E3-4B0B-97F2-CD07A2F84629}" type="parTrans" cxnId="{66181EFC-6572-45BE-8337-73B25B563AB6}">
      <dgm:prSet/>
      <dgm:spPr/>
      <dgm:t>
        <a:bodyPr/>
        <a:lstStyle/>
        <a:p>
          <a:endParaRPr lang="en-US"/>
        </a:p>
      </dgm:t>
    </dgm:pt>
    <dgm:pt modelId="{CC0D604C-5967-4F86-B115-C8BB5995D7B5}" type="sibTrans" cxnId="{66181EFC-6572-45BE-8337-73B25B563AB6}">
      <dgm:prSet/>
      <dgm:spPr/>
      <dgm:t>
        <a:bodyPr/>
        <a:lstStyle/>
        <a:p>
          <a:endParaRPr lang="en-US"/>
        </a:p>
      </dgm:t>
    </dgm:pt>
    <dgm:pt modelId="{B2989048-C825-480F-80B8-D4E1BDC73750}" type="pres">
      <dgm:prSet presAssocID="{A8E7BEFD-6967-4C48-86A8-A87D436B627F}" presName="CompostProcess" presStyleCnt="0">
        <dgm:presLayoutVars>
          <dgm:dir/>
          <dgm:resizeHandles val="exact"/>
        </dgm:presLayoutVars>
      </dgm:prSet>
      <dgm:spPr/>
    </dgm:pt>
    <dgm:pt modelId="{52B0868C-6D7E-49B9-9D0C-12FDD2BCD50D}" type="pres">
      <dgm:prSet presAssocID="{A8E7BEFD-6967-4C48-86A8-A87D436B627F}" presName="arrow" presStyleLbl="bgShp" presStyleIdx="0" presStyleCnt="1" custScaleX="117647" custLinFactNeighborX="-6760" custLinFactNeighborY="3797"/>
      <dgm:spPr/>
    </dgm:pt>
    <dgm:pt modelId="{6DCA4F5F-ABAC-4F15-9ECD-6421A54F8B84}" type="pres">
      <dgm:prSet presAssocID="{A8E7BEFD-6967-4C48-86A8-A87D436B627F}" presName="linearProcess" presStyleCnt="0"/>
      <dgm:spPr/>
    </dgm:pt>
    <dgm:pt modelId="{81DE6593-92D0-44B1-AFC1-864F4046E46D}" type="pres">
      <dgm:prSet presAssocID="{A2B7559E-BE80-4419-AC20-0356DF6F24DA}" presName="textNode" presStyleLbl="node1" presStyleIdx="0" presStyleCnt="7" custScaleX="83467" custScaleY="76087">
        <dgm:presLayoutVars>
          <dgm:bulletEnabled val="1"/>
        </dgm:presLayoutVars>
      </dgm:prSet>
      <dgm:spPr/>
      <dgm:t>
        <a:bodyPr/>
        <a:lstStyle/>
        <a:p>
          <a:endParaRPr lang="en-US"/>
        </a:p>
      </dgm:t>
    </dgm:pt>
    <dgm:pt modelId="{D16A7E28-6CD5-458C-9B72-41AF6F3407E2}" type="pres">
      <dgm:prSet presAssocID="{1A82A749-C2D1-4698-B68A-EF5F2C6C2B12}" presName="sibTrans" presStyleCnt="0"/>
      <dgm:spPr/>
    </dgm:pt>
    <dgm:pt modelId="{E65EE856-9837-4A1C-BBE6-D8353254A8A9}" type="pres">
      <dgm:prSet presAssocID="{6D57017B-DD19-41AA-9FE3-5BE67C77F4D2}" presName="textNode" presStyleLbl="node1" presStyleIdx="1" presStyleCnt="7" custScaleX="90830" custScaleY="76087" custLinFactNeighborX="-39778" custLinFactNeighborY="1553">
        <dgm:presLayoutVars>
          <dgm:bulletEnabled val="1"/>
        </dgm:presLayoutVars>
      </dgm:prSet>
      <dgm:spPr/>
      <dgm:t>
        <a:bodyPr/>
        <a:lstStyle/>
        <a:p>
          <a:endParaRPr lang="en-US"/>
        </a:p>
      </dgm:t>
    </dgm:pt>
    <dgm:pt modelId="{B01ED41B-BD84-4A37-AD45-7A83036DCCF7}" type="pres">
      <dgm:prSet presAssocID="{C1E7CC9D-77F8-41D9-A16D-8E1E9BA79AC5}" presName="sibTrans" presStyleCnt="0"/>
      <dgm:spPr/>
    </dgm:pt>
    <dgm:pt modelId="{EC8713AE-4F30-4FB8-9215-F5DC11101822}" type="pres">
      <dgm:prSet presAssocID="{95868C24-67C7-440E-90DA-4B9FCD1B6536}" presName="textNode" presStyleLbl="node1" presStyleIdx="2" presStyleCnt="7" custScaleX="85954" custScaleY="76087" custLinFactNeighborX="-51741" custLinFactNeighborY="1553">
        <dgm:presLayoutVars>
          <dgm:bulletEnabled val="1"/>
        </dgm:presLayoutVars>
      </dgm:prSet>
      <dgm:spPr/>
      <dgm:t>
        <a:bodyPr/>
        <a:lstStyle/>
        <a:p>
          <a:endParaRPr lang="en-US"/>
        </a:p>
      </dgm:t>
    </dgm:pt>
    <dgm:pt modelId="{B74093E0-3CEE-4EB6-A814-3D009F70E5FB}" type="pres">
      <dgm:prSet presAssocID="{01A3B9EA-24F5-4196-980A-2238274F4E66}" presName="sibTrans" presStyleCnt="0"/>
      <dgm:spPr/>
    </dgm:pt>
    <dgm:pt modelId="{3C2B9C61-6B14-4A94-BAD8-FAF6B64B26E3}" type="pres">
      <dgm:prSet presAssocID="{60DD64DD-EC08-4BF1-BD86-A71915B7E262}" presName="textNode" presStyleLbl="node1" presStyleIdx="3" presStyleCnt="7" custScaleX="79764" custScaleY="76087" custLinFactNeighborX="-69643" custLinFactNeighborY="1553">
        <dgm:presLayoutVars>
          <dgm:bulletEnabled val="1"/>
        </dgm:presLayoutVars>
      </dgm:prSet>
      <dgm:spPr/>
      <dgm:t>
        <a:bodyPr/>
        <a:lstStyle/>
        <a:p>
          <a:endParaRPr lang="en-US"/>
        </a:p>
      </dgm:t>
    </dgm:pt>
    <dgm:pt modelId="{15517593-6F69-4C81-AF3E-582865BDA116}" type="pres">
      <dgm:prSet presAssocID="{C26ACFDF-C4AE-45C9-B35B-86D6D770709A}" presName="sibTrans" presStyleCnt="0"/>
      <dgm:spPr/>
    </dgm:pt>
    <dgm:pt modelId="{DA31C221-CDA2-4B17-9ECD-EADFB520E576}" type="pres">
      <dgm:prSet presAssocID="{52BAB955-9EF8-402A-A552-6C92712172C5}" presName="textNode" presStyleLbl="node1" presStyleIdx="4" presStyleCnt="7" custScaleX="82742" custScaleY="76087" custLinFactNeighborX="-85386" custLinFactNeighborY="1553">
        <dgm:presLayoutVars>
          <dgm:bulletEnabled val="1"/>
        </dgm:presLayoutVars>
      </dgm:prSet>
      <dgm:spPr/>
      <dgm:t>
        <a:bodyPr/>
        <a:lstStyle/>
        <a:p>
          <a:endParaRPr lang="en-US"/>
        </a:p>
      </dgm:t>
    </dgm:pt>
    <dgm:pt modelId="{51B11B48-B2E6-42AA-B215-F0CF72C4A526}" type="pres">
      <dgm:prSet presAssocID="{8BC2B989-5E20-45CC-8EFF-DFE1AD322936}" presName="sibTrans" presStyleCnt="0"/>
      <dgm:spPr/>
    </dgm:pt>
    <dgm:pt modelId="{BBC709B5-1FD9-42FB-BE61-32178998833D}" type="pres">
      <dgm:prSet presAssocID="{49D1DFC9-E02B-41E1-B717-0760D7016488}" presName="textNode" presStyleLbl="node1" presStyleIdx="5" presStyleCnt="7" custScaleX="78641" custScaleY="76087" custLinFactNeighborX="-83492" custLinFactNeighborY="1553">
        <dgm:presLayoutVars>
          <dgm:bulletEnabled val="1"/>
        </dgm:presLayoutVars>
      </dgm:prSet>
      <dgm:spPr/>
      <dgm:t>
        <a:bodyPr/>
        <a:lstStyle/>
        <a:p>
          <a:endParaRPr lang="en-US"/>
        </a:p>
      </dgm:t>
    </dgm:pt>
    <dgm:pt modelId="{CB6948A8-1AB9-4C78-9832-C94D7FD0B27B}" type="pres">
      <dgm:prSet presAssocID="{0751418C-C9BF-49DC-9444-80BEC25B4A6E}" presName="sibTrans" presStyleCnt="0"/>
      <dgm:spPr/>
    </dgm:pt>
    <dgm:pt modelId="{C792197F-E903-44DB-8DDD-BD21D54F7C94}" type="pres">
      <dgm:prSet presAssocID="{29480EFA-4E02-42DA-A850-05C833944E9E}" presName="textNode" presStyleLbl="node1" presStyleIdx="6" presStyleCnt="7" custScaleX="84100" custScaleY="76087" custLinFactNeighborX="-92313" custLinFactNeighborY="1553">
        <dgm:presLayoutVars>
          <dgm:bulletEnabled val="1"/>
        </dgm:presLayoutVars>
      </dgm:prSet>
      <dgm:spPr/>
      <dgm:t>
        <a:bodyPr/>
        <a:lstStyle/>
        <a:p>
          <a:endParaRPr lang="en-US"/>
        </a:p>
      </dgm:t>
    </dgm:pt>
  </dgm:ptLst>
  <dgm:cxnLst>
    <dgm:cxn modelId="{01DA111F-60FB-49F7-8BA1-C631F338930A}" type="presOf" srcId="{29480EFA-4E02-42DA-A850-05C833944E9E}" destId="{C792197F-E903-44DB-8DDD-BD21D54F7C94}" srcOrd="0" destOrd="0" presId="urn:microsoft.com/office/officeart/2005/8/layout/hProcess9"/>
    <dgm:cxn modelId="{7ED0CA6E-73F4-40BD-A612-85B7A62519DF}" type="presOf" srcId="{6D57017B-DD19-41AA-9FE3-5BE67C77F4D2}" destId="{E65EE856-9837-4A1C-BBE6-D8353254A8A9}" srcOrd="0" destOrd="0" presId="urn:microsoft.com/office/officeart/2005/8/layout/hProcess9"/>
    <dgm:cxn modelId="{FFC0676C-BA95-40BB-A850-37E801E044B8}" srcId="{A8E7BEFD-6967-4C48-86A8-A87D436B627F}" destId="{6D57017B-DD19-41AA-9FE3-5BE67C77F4D2}" srcOrd="1" destOrd="0" parTransId="{1E97ED3B-8581-4C44-8C07-82BBEE2FCF12}" sibTransId="{C1E7CC9D-77F8-41D9-A16D-8E1E9BA79AC5}"/>
    <dgm:cxn modelId="{5378DDF6-911A-43D3-9F1D-633E1AADE370}" type="presOf" srcId="{A2B7559E-BE80-4419-AC20-0356DF6F24DA}" destId="{81DE6593-92D0-44B1-AFC1-864F4046E46D}" srcOrd="0" destOrd="0" presId="urn:microsoft.com/office/officeart/2005/8/layout/hProcess9"/>
    <dgm:cxn modelId="{78012FF3-FE3D-4BE1-AE14-D7F0A2F06C13}" srcId="{A8E7BEFD-6967-4C48-86A8-A87D436B627F}" destId="{52BAB955-9EF8-402A-A552-6C92712172C5}" srcOrd="4" destOrd="0" parTransId="{ACDF7B8D-8BA3-486D-A3CF-D0A774886F50}" sibTransId="{8BC2B989-5E20-45CC-8EFF-DFE1AD322936}"/>
    <dgm:cxn modelId="{4D0521A3-8FF7-4F3E-AB14-96FDBD926D4D}" srcId="{A8E7BEFD-6967-4C48-86A8-A87D436B627F}" destId="{A2B7559E-BE80-4419-AC20-0356DF6F24DA}" srcOrd="0" destOrd="0" parTransId="{66BD5AAD-F0DE-4B93-995B-0F60E2E4CA36}" sibTransId="{1A82A749-C2D1-4698-B68A-EF5F2C6C2B12}"/>
    <dgm:cxn modelId="{71DF60BA-2332-4CF9-B99D-D0A9EDE7317C}" type="presOf" srcId="{95868C24-67C7-440E-90DA-4B9FCD1B6536}" destId="{EC8713AE-4F30-4FB8-9215-F5DC11101822}" srcOrd="0" destOrd="0" presId="urn:microsoft.com/office/officeart/2005/8/layout/hProcess9"/>
    <dgm:cxn modelId="{44BE52BD-649D-42B5-9625-03B53C4D96BB}" srcId="{A8E7BEFD-6967-4C48-86A8-A87D436B627F}" destId="{49D1DFC9-E02B-41E1-B717-0760D7016488}" srcOrd="5" destOrd="0" parTransId="{A44A763B-85A0-4045-B171-1B8405D7C0B9}" sibTransId="{0751418C-C9BF-49DC-9444-80BEC25B4A6E}"/>
    <dgm:cxn modelId="{9AB1452C-05AD-41D1-8477-065888B1E7E7}" srcId="{A8E7BEFD-6967-4C48-86A8-A87D436B627F}" destId="{95868C24-67C7-440E-90DA-4B9FCD1B6536}" srcOrd="2" destOrd="0" parTransId="{03D83F06-FBAF-4968-9142-6665D19F14D3}" sibTransId="{01A3B9EA-24F5-4196-980A-2238274F4E66}"/>
    <dgm:cxn modelId="{AFF2587B-8D3A-4C2F-8782-BB81D66DE6F0}" type="presOf" srcId="{52BAB955-9EF8-402A-A552-6C92712172C5}" destId="{DA31C221-CDA2-4B17-9ECD-EADFB520E576}" srcOrd="0" destOrd="0" presId="urn:microsoft.com/office/officeart/2005/8/layout/hProcess9"/>
    <dgm:cxn modelId="{66181EFC-6572-45BE-8337-73B25B563AB6}" srcId="{A8E7BEFD-6967-4C48-86A8-A87D436B627F}" destId="{29480EFA-4E02-42DA-A850-05C833944E9E}" srcOrd="6" destOrd="0" parTransId="{F15F8E49-E0E3-4B0B-97F2-CD07A2F84629}" sibTransId="{CC0D604C-5967-4F86-B115-C8BB5995D7B5}"/>
    <dgm:cxn modelId="{6F99B61B-0D97-4332-9DD7-0C9996B5B8BB}" type="presOf" srcId="{49D1DFC9-E02B-41E1-B717-0760D7016488}" destId="{BBC709B5-1FD9-42FB-BE61-32178998833D}" srcOrd="0" destOrd="0" presId="urn:microsoft.com/office/officeart/2005/8/layout/hProcess9"/>
    <dgm:cxn modelId="{56C8B3C1-AE3F-4179-958C-50640CB71B1B}" type="presOf" srcId="{A8E7BEFD-6967-4C48-86A8-A87D436B627F}" destId="{B2989048-C825-480F-80B8-D4E1BDC73750}" srcOrd="0" destOrd="0" presId="urn:microsoft.com/office/officeart/2005/8/layout/hProcess9"/>
    <dgm:cxn modelId="{7CFCFC5D-97A5-46E0-818D-C9FA8D9683AC}" type="presOf" srcId="{60DD64DD-EC08-4BF1-BD86-A71915B7E262}" destId="{3C2B9C61-6B14-4A94-BAD8-FAF6B64B26E3}" srcOrd="0" destOrd="0" presId="urn:microsoft.com/office/officeart/2005/8/layout/hProcess9"/>
    <dgm:cxn modelId="{4DD25010-6D84-41AD-B5D2-A76AEB3076E0}" srcId="{A8E7BEFD-6967-4C48-86A8-A87D436B627F}" destId="{60DD64DD-EC08-4BF1-BD86-A71915B7E262}" srcOrd="3" destOrd="0" parTransId="{1ECDA279-8E1A-4DD9-AD81-DC4396AC595F}" sibTransId="{C26ACFDF-C4AE-45C9-B35B-86D6D770709A}"/>
    <dgm:cxn modelId="{0EE3C0C9-1334-45E4-ACCF-C4EEA9F008E9}" type="presParOf" srcId="{B2989048-C825-480F-80B8-D4E1BDC73750}" destId="{52B0868C-6D7E-49B9-9D0C-12FDD2BCD50D}" srcOrd="0" destOrd="0" presId="urn:microsoft.com/office/officeart/2005/8/layout/hProcess9"/>
    <dgm:cxn modelId="{2EA1874B-A8CC-4CA8-A9E1-2E053E937E12}" type="presParOf" srcId="{B2989048-C825-480F-80B8-D4E1BDC73750}" destId="{6DCA4F5F-ABAC-4F15-9ECD-6421A54F8B84}" srcOrd="1" destOrd="0" presId="urn:microsoft.com/office/officeart/2005/8/layout/hProcess9"/>
    <dgm:cxn modelId="{8AF76840-BF6A-4DDC-A08E-9D02748D0A46}" type="presParOf" srcId="{6DCA4F5F-ABAC-4F15-9ECD-6421A54F8B84}" destId="{81DE6593-92D0-44B1-AFC1-864F4046E46D}" srcOrd="0" destOrd="0" presId="urn:microsoft.com/office/officeart/2005/8/layout/hProcess9"/>
    <dgm:cxn modelId="{3BA49AF2-47A9-48AC-BA52-C6DEC6571FD0}" type="presParOf" srcId="{6DCA4F5F-ABAC-4F15-9ECD-6421A54F8B84}" destId="{D16A7E28-6CD5-458C-9B72-41AF6F3407E2}" srcOrd="1" destOrd="0" presId="urn:microsoft.com/office/officeart/2005/8/layout/hProcess9"/>
    <dgm:cxn modelId="{BE9BE05C-91EA-4B7E-BD95-56B6420A368D}" type="presParOf" srcId="{6DCA4F5F-ABAC-4F15-9ECD-6421A54F8B84}" destId="{E65EE856-9837-4A1C-BBE6-D8353254A8A9}" srcOrd="2" destOrd="0" presId="urn:microsoft.com/office/officeart/2005/8/layout/hProcess9"/>
    <dgm:cxn modelId="{7C2C5FB2-958E-44F1-B8AD-909B38F9D70B}" type="presParOf" srcId="{6DCA4F5F-ABAC-4F15-9ECD-6421A54F8B84}" destId="{B01ED41B-BD84-4A37-AD45-7A83036DCCF7}" srcOrd="3" destOrd="0" presId="urn:microsoft.com/office/officeart/2005/8/layout/hProcess9"/>
    <dgm:cxn modelId="{3CF3539D-F529-42B6-9A1B-43A4074F98E4}" type="presParOf" srcId="{6DCA4F5F-ABAC-4F15-9ECD-6421A54F8B84}" destId="{EC8713AE-4F30-4FB8-9215-F5DC11101822}" srcOrd="4" destOrd="0" presId="urn:microsoft.com/office/officeart/2005/8/layout/hProcess9"/>
    <dgm:cxn modelId="{448A82EE-F185-4075-8BA1-3DFF32138322}" type="presParOf" srcId="{6DCA4F5F-ABAC-4F15-9ECD-6421A54F8B84}" destId="{B74093E0-3CEE-4EB6-A814-3D009F70E5FB}" srcOrd="5" destOrd="0" presId="urn:microsoft.com/office/officeart/2005/8/layout/hProcess9"/>
    <dgm:cxn modelId="{CA70548F-F2C2-4227-B298-4DB82DF158D2}" type="presParOf" srcId="{6DCA4F5F-ABAC-4F15-9ECD-6421A54F8B84}" destId="{3C2B9C61-6B14-4A94-BAD8-FAF6B64B26E3}" srcOrd="6" destOrd="0" presId="urn:microsoft.com/office/officeart/2005/8/layout/hProcess9"/>
    <dgm:cxn modelId="{17CAEC95-437E-4272-9887-59E9C72E1379}" type="presParOf" srcId="{6DCA4F5F-ABAC-4F15-9ECD-6421A54F8B84}" destId="{15517593-6F69-4C81-AF3E-582865BDA116}" srcOrd="7" destOrd="0" presId="urn:microsoft.com/office/officeart/2005/8/layout/hProcess9"/>
    <dgm:cxn modelId="{5308C567-C3DB-4675-894C-3B0DE5F9FB1D}" type="presParOf" srcId="{6DCA4F5F-ABAC-4F15-9ECD-6421A54F8B84}" destId="{DA31C221-CDA2-4B17-9ECD-EADFB520E576}" srcOrd="8" destOrd="0" presId="urn:microsoft.com/office/officeart/2005/8/layout/hProcess9"/>
    <dgm:cxn modelId="{46F25480-A2F7-4529-8751-B81C04BBF164}" type="presParOf" srcId="{6DCA4F5F-ABAC-4F15-9ECD-6421A54F8B84}" destId="{51B11B48-B2E6-42AA-B215-F0CF72C4A526}" srcOrd="9" destOrd="0" presId="urn:microsoft.com/office/officeart/2005/8/layout/hProcess9"/>
    <dgm:cxn modelId="{4E8BE8E5-4DA5-4E8F-9227-E661647323DD}" type="presParOf" srcId="{6DCA4F5F-ABAC-4F15-9ECD-6421A54F8B84}" destId="{BBC709B5-1FD9-42FB-BE61-32178998833D}" srcOrd="10" destOrd="0" presId="urn:microsoft.com/office/officeart/2005/8/layout/hProcess9"/>
    <dgm:cxn modelId="{A56A9332-4DAA-4785-8F17-6F32E630FA15}" type="presParOf" srcId="{6DCA4F5F-ABAC-4F15-9ECD-6421A54F8B84}" destId="{CB6948A8-1AB9-4C78-9832-C94D7FD0B27B}" srcOrd="11" destOrd="0" presId="urn:microsoft.com/office/officeart/2005/8/layout/hProcess9"/>
    <dgm:cxn modelId="{F39326CF-89EC-4D96-B0CC-BB8C5E0A103C}" type="presParOf" srcId="{6DCA4F5F-ABAC-4F15-9ECD-6421A54F8B84}" destId="{C792197F-E903-44DB-8DDD-BD21D54F7C94}" srcOrd="1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52B879-4B8D-4C7F-A4D4-45FF96AFA290}" type="doc">
      <dgm:prSet loTypeId="urn:microsoft.com/office/officeart/2005/8/layout/pyramid1" loCatId="pyramid" qsTypeId="urn:microsoft.com/office/officeart/2005/8/quickstyle/3d4" qsCatId="3D" csTypeId="urn:microsoft.com/office/officeart/2005/8/colors/colorful5" csCatId="colorful" phldr="1"/>
      <dgm:spPr/>
      <dgm:t>
        <a:bodyPr/>
        <a:lstStyle/>
        <a:p>
          <a:endParaRPr lang="en-US"/>
        </a:p>
      </dgm:t>
    </dgm:pt>
    <dgm:pt modelId="{52F9B178-DFB6-4EE1-82CA-06CCA1974F5F}">
      <dgm:prSet phldrT="[Text]" custT="1"/>
      <dgm:spPr/>
      <dgm:t>
        <a:bodyPr/>
        <a:lstStyle/>
        <a:p>
          <a:endParaRPr lang="en-US" sz="90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endParaRPr>
        </a:p>
        <a:p>
          <a:r>
            <a:rPr lang="en-US" sz="80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RTF</a:t>
          </a:r>
          <a:br>
            <a:rPr lang="en-US" sz="80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br>
          <a:r>
            <a:rPr lang="en-US" sz="80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CR</a:t>
          </a:r>
          <a:br>
            <a:rPr lang="en-US" sz="80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br>
          <a:r>
            <a:rPr lang="en-US" sz="80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Inpatient</a:t>
          </a:r>
          <a:br>
            <a:rPr lang="en-US" sz="80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br>
          <a:r>
            <a:rPr lang="en-US" sz="80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Day Treatment</a:t>
          </a:r>
          <a:endParaRPr lang="en-US" sz="800" b="1" cap="none" spc="150" dirty="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endParaRPr>
        </a:p>
      </dgm:t>
    </dgm:pt>
    <dgm:pt modelId="{FE242A33-831C-414F-876D-119DB5550ECF}" type="parTrans" cxnId="{E7650402-D2E9-4280-AA20-45063AB17915}">
      <dgm:prSet/>
      <dgm:spPr/>
      <dgm:t>
        <a:bodyPr/>
        <a:lstStyle/>
        <a:p>
          <a:endParaRPr lang="en-US" b="1" cap="none" spc="150">
            <a:ln w="11430"/>
            <a:solidFill>
              <a:srgbClr val="F8F8F8"/>
            </a:solidFill>
            <a:effectLst>
              <a:outerShdw blurRad="25400" algn="tl" rotWithShape="0">
                <a:srgbClr val="000000">
                  <a:alpha val="43000"/>
                </a:srgbClr>
              </a:outerShdw>
            </a:effectLst>
          </a:endParaRPr>
        </a:p>
      </dgm:t>
    </dgm:pt>
    <dgm:pt modelId="{119998D4-CE4A-4642-8DDC-E0B2E27DD200}" type="sibTrans" cxnId="{E7650402-D2E9-4280-AA20-45063AB17915}">
      <dgm:prSet/>
      <dgm:spPr/>
      <dgm:t>
        <a:bodyPr/>
        <a:lstStyle/>
        <a:p>
          <a:endParaRPr lang="en-US" b="1" cap="none" spc="150">
            <a:ln w="11430"/>
            <a:solidFill>
              <a:srgbClr val="F8F8F8"/>
            </a:solidFill>
            <a:effectLst>
              <a:outerShdw blurRad="25400" algn="tl" rotWithShape="0">
                <a:srgbClr val="000000">
                  <a:alpha val="43000"/>
                </a:srgbClr>
              </a:outerShdw>
            </a:effectLst>
          </a:endParaRPr>
        </a:p>
      </dgm:t>
    </dgm:pt>
    <dgm:pt modelId="{E980AF68-37C4-43BA-BB68-E1CB97662C95}">
      <dgm:prSet phldrT="[Text]" custT="1"/>
      <dgm:spPr/>
      <dgm:t>
        <a:bodyPr/>
        <a:lstStyle/>
        <a:p>
          <a:r>
            <a:rPr lang="en-US" sz="105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Skill Building</a:t>
          </a:r>
        </a:p>
        <a:p>
          <a:r>
            <a:rPr lang="en-US" sz="105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Respite</a:t>
          </a:r>
        </a:p>
        <a:p>
          <a:r>
            <a:rPr lang="en-US" sz="105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Transportation</a:t>
          </a:r>
          <a:endParaRPr lang="en-US" sz="1050" b="1" cap="none" spc="150" dirty="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endParaRPr>
        </a:p>
      </dgm:t>
    </dgm:pt>
    <dgm:pt modelId="{5872F045-361F-4576-8B5B-82C2A25D2527}" type="parTrans" cxnId="{77B5985A-B5E3-4070-AEF5-E09B5B9C2A45}">
      <dgm:prSet/>
      <dgm:spPr/>
      <dgm:t>
        <a:bodyPr/>
        <a:lstStyle/>
        <a:p>
          <a:endParaRPr lang="en-US" b="1" cap="none" spc="150">
            <a:ln w="11430"/>
            <a:solidFill>
              <a:srgbClr val="F8F8F8"/>
            </a:solidFill>
            <a:effectLst>
              <a:outerShdw blurRad="25400" algn="tl" rotWithShape="0">
                <a:srgbClr val="000000">
                  <a:alpha val="43000"/>
                </a:srgbClr>
              </a:outerShdw>
            </a:effectLst>
          </a:endParaRPr>
        </a:p>
      </dgm:t>
    </dgm:pt>
    <dgm:pt modelId="{3A682274-F02A-4D8A-90BF-2EE7268ADADD}" type="sibTrans" cxnId="{77B5985A-B5E3-4070-AEF5-E09B5B9C2A45}">
      <dgm:prSet/>
      <dgm:spPr/>
      <dgm:t>
        <a:bodyPr/>
        <a:lstStyle/>
        <a:p>
          <a:endParaRPr lang="en-US" b="1" cap="none" spc="150">
            <a:ln w="11430"/>
            <a:solidFill>
              <a:srgbClr val="F8F8F8"/>
            </a:solidFill>
            <a:effectLst>
              <a:outerShdw blurRad="25400" algn="tl" rotWithShape="0">
                <a:srgbClr val="000000">
                  <a:alpha val="43000"/>
                </a:srgbClr>
              </a:outerShdw>
            </a:effectLst>
          </a:endParaRPr>
        </a:p>
      </dgm:t>
    </dgm:pt>
    <dgm:pt modelId="{9E76BC23-C547-4BBE-BF87-1AC3719BCCEE}">
      <dgm:prSet phldrT="[Text]" custT="1"/>
      <dgm:spPr/>
      <dgm:t>
        <a:bodyPr/>
        <a:lstStyle/>
        <a:p>
          <a:r>
            <a:rPr lang="en-US" sz="105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Family Peer Support</a:t>
          </a:r>
        </a:p>
        <a:p>
          <a:r>
            <a:rPr lang="en-US" sz="105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Youth Advocacy &amp; Training</a:t>
          </a:r>
          <a:endParaRPr lang="en-US" sz="1050" b="1" cap="none" spc="150" dirty="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endParaRPr>
        </a:p>
      </dgm:t>
    </dgm:pt>
    <dgm:pt modelId="{9DBC1EF6-62B6-4864-B745-B0859841D49A}" type="parTrans" cxnId="{2C25570B-3D84-404E-B758-37A193E61D6F}">
      <dgm:prSet/>
      <dgm:spPr/>
      <dgm:t>
        <a:bodyPr/>
        <a:lstStyle/>
        <a:p>
          <a:endParaRPr lang="en-US" b="1" cap="none" spc="150">
            <a:ln w="11430"/>
            <a:solidFill>
              <a:srgbClr val="F8F8F8"/>
            </a:solidFill>
            <a:effectLst>
              <a:outerShdw blurRad="25400" algn="tl" rotWithShape="0">
                <a:srgbClr val="000000">
                  <a:alpha val="43000"/>
                </a:srgbClr>
              </a:outerShdw>
            </a:effectLst>
          </a:endParaRPr>
        </a:p>
      </dgm:t>
    </dgm:pt>
    <dgm:pt modelId="{F9AFED3D-C7D3-486A-A047-F45C247AA6ED}" type="sibTrans" cxnId="{2C25570B-3D84-404E-B758-37A193E61D6F}">
      <dgm:prSet/>
      <dgm:spPr/>
      <dgm:t>
        <a:bodyPr/>
        <a:lstStyle/>
        <a:p>
          <a:endParaRPr lang="en-US" b="1" cap="none" spc="150">
            <a:ln w="11430"/>
            <a:solidFill>
              <a:srgbClr val="F8F8F8"/>
            </a:solidFill>
            <a:effectLst>
              <a:outerShdw blurRad="25400" algn="tl" rotWithShape="0">
                <a:srgbClr val="000000">
                  <a:alpha val="43000"/>
                </a:srgbClr>
              </a:outerShdw>
            </a:effectLst>
          </a:endParaRPr>
        </a:p>
      </dgm:t>
    </dgm:pt>
    <dgm:pt modelId="{3CCB7531-4FDD-430F-A0C7-51270DB97F57}">
      <dgm:prSet custT="1"/>
      <dgm:spPr/>
      <dgm:t>
        <a:bodyPr/>
        <a:lstStyle/>
        <a:p>
          <a:r>
            <a:rPr lang="en-US" sz="105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Clinic</a:t>
          </a:r>
          <a:br>
            <a:rPr lang="en-US" sz="105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br>
          <a:r>
            <a:rPr lang="en-US" sz="105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School-Based Clinic</a:t>
          </a:r>
        </a:p>
        <a:p>
          <a:r>
            <a:rPr lang="en-US" sz="105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Other Licensed Practitioner</a:t>
          </a:r>
          <a:endParaRPr lang="en-US" sz="1050" b="1" cap="none" spc="150" dirty="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endParaRPr>
        </a:p>
      </dgm:t>
    </dgm:pt>
    <dgm:pt modelId="{C148D8B9-4933-4C28-8892-EDB4B576DA68}" type="parTrans" cxnId="{044E9165-69FE-4E08-BAF1-05B84E98E526}">
      <dgm:prSet/>
      <dgm:spPr/>
      <dgm:t>
        <a:bodyPr/>
        <a:lstStyle/>
        <a:p>
          <a:endParaRPr lang="en-US" b="1" cap="none" spc="150">
            <a:ln w="11430"/>
            <a:solidFill>
              <a:srgbClr val="F8F8F8"/>
            </a:solidFill>
            <a:effectLst>
              <a:outerShdw blurRad="25400" algn="tl" rotWithShape="0">
                <a:srgbClr val="000000">
                  <a:alpha val="43000"/>
                </a:srgbClr>
              </a:outerShdw>
            </a:effectLst>
          </a:endParaRPr>
        </a:p>
      </dgm:t>
    </dgm:pt>
    <dgm:pt modelId="{BC002E39-5814-44AE-8E3F-E2B5599935FB}" type="sibTrans" cxnId="{044E9165-69FE-4E08-BAF1-05B84E98E526}">
      <dgm:prSet/>
      <dgm:spPr/>
      <dgm:t>
        <a:bodyPr/>
        <a:lstStyle/>
        <a:p>
          <a:endParaRPr lang="en-US" b="1" cap="none" spc="150">
            <a:ln w="11430"/>
            <a:solidFill>
              <a:srgbClr val="F8F8F8"/>
            </a:solidFill>
            <a:effectLst>
              <a:outerShdw blurRad="25400" algn="tl" rotWithShape="0">
                <a:srgbClr val="000000">
                  <a:alpha val="43000"/>
                </a:srgbClr>
              </a:outerShdw>
            </a:effectLst>
          </a:endParaRPr>
        </a:p>
      </dgm:t>
    </dgm:pt>
    <dgm:pt modelId="{8473BADF-A4CE-40F2-AAA2-250967AAF2E0}">
      <dgm:prSet custT="1"/>
      <dgm:spPr/>
      <dgm:t>
        <a:bodyPr/>
        <a:lstStyle/>
        <a:p>
          <a:pPr>
            <a:lnSpc>
              <a:spcPct val="100000"/>
            </a:lnSpc>
          </a:pPr>
          <a:r>
            <a:rPr lang="en-US" sz="105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Mobile Crisis</a:t>
          </a:r>
          <a:br>
            <a:rPr lang="en-US" sz="105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br>
          <a:r>
            <a:rPr lang="en-US" sz="105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Community Psychiatric Supports and Treatment</a:t>
          </a:r>
          <a:br>
            <a:rPr lang="en-US" sz="105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br>
          <a:r>
            <a:rPr lang="en-US" sz="105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Psychosocial Rehabilitation</a:t>
          </a:r>
          <a:endParaRPr lang="en-US" sz="1050" b="1" cap="none" spc="150" dirty="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endParaRPr>
        </a:p>
      </dgm:t>
    </dgm:pt>
    <dgm:pt modelId="{B9F401D4-C4A1-43EE-9D79-3D43F0539CDE}" type="parTrans" cxnId="{25D60485-DF1F-4482-872E-C97E5775A7DE}">
      <dgm:prSet/>
      <dgm:spPr/>
      <dgm:t>
        <a:bodyPr/>
        <a:lstStyle/>
        <a:p>
          <a:endParaRPr lang="en-US" b="1" cap="none" spc="150">
            <a:ln w="11430"/>
            <a:solidFill>
              <a:srgbClr val="F8F8F8"/>
            </a:solidFill>
            <a:effectLst>
              <a:outerShdw blurRad="25400" algn="tl" rotWithShape="0">
                <a:srgbClr val="000000">
                  <a:alpha val="43000"/>
                </a:srgbClr>
              </a:outerShdw>
            </a:effectLst>
          </a:endParaRPr>
        </a:p>
      </dgm:t>
    </dgm:pt>
    <dgm:pt modelId="{D7011BA0-622A-4A21-9FE5-6B93EFA5E3A5}" type="sibTrans" cxnId="{25D60485-DF1F-4482-872E-C97E5775A7DE}">
      <dgm:prSet/>
      <dgm:spPr/>
      <dgm:t>
        <a:bodyPr/>
        <a:lstStyle/>
        <a:p>
          <a:endParaRPr lang="en-US" b="1" cap="none" spc="150">
            <a:ln w="11430"/>
            <a:solidFill>
              <a:srgbClr val="F8F8F8"/>
            </a:solidFill>
            <a:effectLst>
              <a:outerShdw blurRad="25400" algn="tl" rotWithShape="0">
                <a:srgbClr val="000000">
                  <a:alpha val="43000"/>
                </a:srgbClr>
              </a:outerShdw>
            </a:effectLst>
          </a:endParaRPr>
        </a:p>
      </dgm:t>
    </dgm:pt>
    <dgm:pt modelId="{154A858F-A0A0-4294-AE28-00C033AB9955}">
      <dgm:prSet custT="1"/>
      <dgm:spPr/>
      <dgm:t>
        <a:bodyPr/>
        <a:lstStyle/>
        <a:p>
          <a:r>
            <a:rPr lang="en-US" sz="105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Primary Care	</a:t>
          </a:r>
        </a:p>
        <a:p>
          <a:r>
            <a:rPr lang="en-US" sz="105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Co-Located Clinic Project TEACH</a:t>
          </a:r>
          <a:endParaRPr lang="en-US" sz="1050" b="1" cap="none" spc="150" dirty="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endParaRPr>
        </a:p>
      </dgm:t>
    </dgm:pt>
    <dgm:pt modelId="{FD9907C5-F102-42CB-B386-7ACCCAE2E6E3}" type="parTrans" cxnId="{8F2DD647-F9E7-48CC-B685-07E7137D4EF9}">
      <dgm:prSet/>
      <dgm:spPr/>
      <dgm:t>
        <a:bodyPr/>
        <a:lstStyle/>
        <a:p>
          <a:endParaRPr lang="en-US" b="1" cap="none" spc="150">
            <a:ln w="11430"/>
            <a:solidFill>
              <a:srgbClr val="F8F8F8"/>
            </a:solidFill>
            <a:effectLst>
              <a:outerShdw blurRad="25400" algn="tl" rotWithShape="0">
                <a:srgbClr val="000000">
                  <a:alpha val="43000"/>
                </a:srgbClr>
              </a:outerShdw>
            </a:effectLst>
          </a:endParaRPr>
        </a:p>
      </dgm:t>
    </dgm:pt>
    <dgm:pt modelId="{B2E69D89-B405-4ECA-92A7-732C266AA438}" type="sibTrans" cxnId="{8F2DD647-F9E7-48CC-B685-07E7137D4EF9}">
      <dgm:prSet/>
      <dgm:spPr/>
      <dgm:t>
        <a:bodyPr/>
        <a:lstStyle/>
        <a:p>
          <a:endParaRPr lang="en-US" b="1" cap="none" spc="150">
            <a:ln w="11430"/>
            <a:solidFill>
              <a:srgbClr val="F8F8F8"/>
            </a:solidFill>
            <a:effectLst>
              <a:outerShdw blurRad="25400" algn="tl" rotWithShape="0">
                <a:srgbClr val="000000">
                  <a:alpha val="43000"/>
                </a:srgbClr>
              </a:outerShdw>
            </a:effectLst>
          </a:endParaRPr>
        </a:p>
      </dgm:t>
    </dgm:pt>
    <dgm:pt modelId="{6FBD9209-E990-4FA9-B107-D2BAA6CAC826}" type="pres">
      <dgm:prSet presAssocID="{2352B879-4B8D-4C7F-A4D4-45FF96AFA290}" presName="Name0" presStyleCnt="0">
        <dgm:presLayoutVars>
          <dgm:dir/>
          <dgm:animLvl val="lvl"/>
          <dgm:resizeHandles val="exact"/>
        </dgm:presLayoutVars>
      </dgm:prSet>
      <dgm:spPr/>
      <dgm:t>
        <a:bodyPr/>
        <a:lstStyle/>
        <a:p>
          <a:endParaRPr lang="en-US"/>
        </a:p>
      </dgm:t>
    </dgm:pt>
    <dgm:pt modelId="{57AA09EA-1643-4D8B-A653-7662D080C63E}" type="pres">
      <dgm:prSet presAssocID="{52F9B178-DFB6-4EE1-82CA-06CCA1974F5F}" presName="Name8" presStyleCnt="0"/>
      <dgm:spPr/>
    </dgm:pt>
    <dgm:pt modelId="{5A46451D-8201-4A70-9355-1E558CD1687A}" type="pres">
      <dgm:prSet presAssocID="{52F9B178-DFB6-4EE1-82CA-06CCA1974F5F}" presName="level" presStyleLbl="node1" presStyleIdx="0" presStyleCnt="6">
        <dgm:presLayoutVars>
          <dgm:chMax val="1"/>
          <dgm:bulletEnabled val="1"/>
        </dgm:presLayoutVars>
      </dgm:prSet>
      <dgm:spPr/>
      <dgm:t>
        <a:bodyPr/>
        <a:lstStyle/>
        <a:p>
          <a:endParaRPr lang="en-US"/>
        </a:p>
      </dgm:t>
    </dgm:pt>
    <dgm:pt modelId="{7CE2BFFA-9DC7-4FF9-B201-8727457135D0}" type="pres">
      <dgm:prSet presAssocID="{52F9B178-DFB6-4EE1-82CA-06CCA1974F5F}" presName="levelTx" presStyleLbl="revTx" presStyleIdx="0" presStyleCnt="0">
        <dgm:presLayoutVars>
          <dgm:chMax val="1"/>
          <dgm:bulletEnabled val="1"/>
        </dgm:presLayoutVars>
      </dgm:prSet>
      <dgm:spPr/>
      <dgm:t>
        <a:bodyPr/>
        <a:lstStyle/>
        <a:p>
          <a:endParaRPr lang="en-US"/>
        </a:p>
      </dgm:t>
    </dgm:pt>
    <dgm:pt modelId="{FDAF6578-ABFB-4172-B6AE-7C6A78FF159D}" type="pres">
      <dgm:prSet presAssocID="{E980AF68-37C4-43BA-BB68-E1CB97662C95}" presName="Name8" presStyleCnt="0"/>
      <dgm:spPr/>
    </dgm:pt>
    <dgm:pt modelId="{5C21C3A0-3B24-422F-8A0E-16D3226F555F}" type="pres">
      <dgm:prSet presAssocID="{E980AF68-37C4-43BA-BB68-E1CB97662C95}" presName="level" presStyleLbl="node1" presStyleIdx="1" presStyleCnt="6">
        <dgm:presLayoutVars>
          <dgm:chMax val="1"/>
          <dgm:bulletEnabled val="1"/>
        </dgm:presLayoutVars>
      </dgm:prSet>
      <dgm:spPr/>
      <dgm:t>
        <a:bodyPr/>
        <a:lstStyle/>
        <a:p>
          <a:endParaRPr lang="en-US"/>
        </a:p>
      </dgm:t>
    </dgm:pt>
    <dgm:pt modelId="{8178346B-2000-4B98-BB30-783A7C74539C}" type="pres">
      <dgm:prSet presAssocID="{E980AF68-37C4-43BA-BB68-E1CB97662C95}" presName="levelTx" presStyleLbl="revTx" presStyleIdx="0" presStyleCnt="0">
        <dgm:presLayoutVars>
          <dgm:chMax val="1"/>
          <dgm:bulletEnabled val="1"/>
        </dgm:presLayoutVars>
      </dgm:prSet>
      <dgm:spPr/>
      <dgm:t>
        <a:bodyPr/>
        <a:lstStyle/>
        <a:p>
          <a:endParaRPr lang="en-US"/>
        </a:p>
      </dgm:t>
    </dgm:pt>
    <dgm:pt modelId="{3433E33A-58C9-440C-888C-5F3EE8A6F55F}" type="pres">
      <dgm:prSet presAssocID="{3CCB7531-4FDD-430F-A0C7-51270DB97F57}" presName="Name8" presStyleCnt="0"/>
      <dgm:spPr/>
    </dgm:pt>
    <dgm:pt modelId="{9A49CAEF-FB29-44D9-A167-0BA1C4C03D7D}" type="pres">
      <dgm:prSet presAssocID="{3CCB7531-4FDD-430F-A0C7-51270DB97F57}" presName="level" presStyleLbl="node1" presStyleIdx="2" presStyleCnt="6">
        <dgm:presLayoutVars>
          <dgm:chMax val="1"/>
          <dgm:bulletEnabled val="1"/>
        </dgm:presLayoutVars>
      </dgm:prSet>
      <dgm:spPr/>
      <dgm:t>
        <a:bodyPr/>
        <a:lstStyle/>
        <a:p>
          <a:endParaRPr lang="en-US"/>
        </a:p>
      </dgm:t>
    </dgm:pt>
    <dgm:pt modelId="{B02CB6E0-27B7-4F07-914D-280767A1ACF0}" type="pres">
      <dgm:prSet presAssocID="{3CCB7531-4FDD-430F-A0C7-51270DB97F57}" presName="levelTx" presStyleLbl="revTx" presStyleIdx="0" presStyleCnt="0">
        <dgm:presLayoutVars>
          <dgm:chMax val="1"/>
          <dgm:bulletEnabled val="1"/>
        </dgm:presLayoutVars>
      </dgm:prSet>
      <dgm:spPr/>
      <dgm:t>
        <a:bodyPr/>
        <a:lstStyle/>
        <a:p>
          <a:endParaRPr lang="en-US"/>
        </a:p>
      </dgm:t>
    </dgm:pt>
    <dgm:pt modelId="{1CC048A5-0C7E-4BED-8D81-C28AD3C347A7}" type="pres">
      <dgm:prSet presAssocID="{8473BADF-A4CE-40F2-AAA2-250967AAF2E0}" presName="Name8" presStyleCnt="0"/>
      <dgm:spPr/>
    </dgm:pt>
    <dgm:pt modelId="{A9D6A719-6C08-4D27-81EE-BFA3A52AD475}" type="pres">
      <dgm:prSet presAssocID="{8473BADF-A4CE-40F2-AAA2-250967AAF2E0}" presName="level" presStyleLbl="node1" presStyleIdx="3" presStyleCnt="6">
        <dgm:presLayoutVars>
          <dgm:chMax val="1"/>
          <dgm:bulletEnabled val="1"/>
        </dgm:presLayoutVars>
      </dgm:prSet>
      <dgm:spPr/>
      <dgm:t>
        <a:bodyPr/>
        <a:lstStyle/>
        <a:p>
          <a:endParaRPr lang="en-US"/>
        </a:p>
      </dgm:t>
    </dgm:pt>
    <dgm:pt modelId="{9A7BDE99-B67B-4C80-A02C-80EC7743912C}" type="pres">
      <dgm:prSet presAssocID="{8473BADF-A4CE-40F2-AAA2-250967AAF2E0}" presName="levelTx" presStyleLbl="revTx" presStyleIdx="0" presStyleCnt="0">
        <dgm:presLayoutVars>
          <dgm:chMax val="1"/>
          <dgm:bulletEnabled val="1"/>
        </dgm:presLayoutVars>
      </dgm:prSet>
      <dgm:spPr/>
      <dgm:t>
        <a:bodyPr/>
        <a:lstStyle/>
        <a:p>
          <a:endParaRPr lang="en-US"/>
        </a:p>
      </dgm:t>
    </dgm:pt>
    <dgm:pt modelId="{AC0F5314-1DD7-42FA-B9EA-1439EE81C6CF}" type="pres">
      <dgm:prSet presAssocID="{9E76BC23-C547-4BBE-BF87-1AC3719BCCEE}" presName="Name8" presStyleCnt="0"/>
      <dgm:spPr/>
    </dgm:pt>
    <dgm:pt modelId="{B49CCBEE-4950-402A-A637-C2EEA10296F7}" type="pres">
      <dgm:prSet presAssocID="{9E76BC23-C547-4BBE-BF87-1AC3719BCCEE}" presName="level" presStyleLbl="node1" presStyleIdx="4" presStyleCnt="6">
        <dgm:presLayoutVars>
          <dgm:chMax val="1"/>
          <dgm:bulletEnabled val="1"/>
        </dgm:presLayoutVars>
      </dgm:prSet>
      <dgm:spPr/>
      <dgm:t>
        <a:bodyPr/>
        <a:lstStyle/>
        <a:p>
          <a:endParaRPr lang="en-US"/>
        </a:p>
      </dgm:t>
    </dgm:pt>
    <dgm:pt modelId="{4CD41A2F-C5F9-4835-B0AF-7F3F768C9D3D}" type="pres">
      <dgm:prSet presAssocID="{9E76BC23-C547-4BBE-BF87-1AC3719BCCEE}" presName="levelTx" presStyleLbl="revTx" presStyleIdx="0" presStyleCnt="0">
        <dgm:presLayoutVars>
          <dgm:chMax val="1"/>
          <dgm:bulletEnabled val="1"/>
        </dgm:presLayoutVars>
      </dgm:prSet>
      <dgm:spPr/>
      <dgm:t>
        <a:bodyPr/>
        <a:lstStyle/>
        <a:p>
          <a:endParaRPr lang="en-US"/>
        </a:p>
      </dgm:t>
    </dgm:pt>
    <dgm:pt modelId="{DF4B520B-79DB-4936-BFC8-AEB6C3193167}" type="pres">
      <dgm:prSet presAssocID="{154A858F-A0A0-4294-AE28-00C033AB9955}" presName="Name8" presStyleCnt="0"/>
      <dgm:spPr/>
    </dgm:pt>
    <dgm:pt modelId="{B97F9291-055B-44AC-9076-BD508530EFB5}" type="pres">
      <dgm:prSet presAssocID="{154A858F-A0A0-4294-AE28-00C033AB9955}" presName="level" presStyleLbl="node1" presStyleIdx="5" presStyleCnt="6" custLinFactNeighborX="5317" custLinFactNeighborY="-59">
        <dgm:presLayoutVars>
          <dgm:chMax val="1"/>
          <dgm:bulletEnabled val="1"/>
        </dgm:presLayoutVars>
      </dgm:prSet>
      <dgm:spPr/>
      <dgm:t>
        <a:bodyPr/>
        <a:lstStyle/>
        <a:p>
          <a:endParaRPr lang="en-US"/>
        </a:p>
      </dgm:t>
    </dgm:pt>
    <dgm:pt modelId="{5B30E999-CA52-4BD7-BADB-48E9AE1BF816}" type="pres">
      <dgm:prSet presAssocID="{154A858F-A0A0-4294-AE28-00C033AB9955}" presName="levelTx" presStyleLbl="revTx" presStyleIdx="0" presStyleCnt="0">
        <dgm:presLayoutVars>
          <dgm:chMax val="1"/>
          <dgm:bulletEnabled val="1"/>
        </dgm:presLayoutVars>
      </dgm:prSet>
      <dgm:spPr/>
      <dgm:t>
        <a:bodyPr/>
        <a:lstStyle/>
        <a:p>
          <a:endParaRPr lang="en-US"/>
        </a:p>
      </dgm:t>
    </dgm:pt>
  </dgm:ptLst>
  <dgm:cxnLst>
    <dgm:cxn modelId="{16734570-55EF-4386-8482-444379A6C551}" type="presOf" srcId="{154A858F-A0A0-4294-AE28-00C033AB9955}" destId="{5B30E999-CA52-4BD7-BADB-48E9AE1BF816}" srcOrd="1" destOrd="0" presId="urn:microsoft.com/office/officeart/2005/8/layout/pyramid1"/>
    <dgm:cxn modelId="{6A6BC905-21B3-4C31-890E-CD654CD228BD}" type="presOf" srcId="{3CCB7531-4FDD-430F-A0C7-51270DB97F57}" destId="{B02CB6E0-27B7-4F07-914D-280767A1ACF0}" srcOrd="1" destOrd="0" presId="urn:microsoft.com/office/officeart/2005/8/layout/pyramid1"/>
    <dgm:cxn modelId="{5EDF1041-C866-4DF8-A76C-3D31581791B4}" type="presOf" srcId="{52F9B178-DFB6-4EE1-82CA-06CCA1974F5F}" destId="{5A46451D-8201-4A70-9355-1E558CD1687A}" srcOrd="0" destOrd="0" presId="urn:microsoft.com/office/officeart/2005/8/layout/pyramid1"/>
    <dgm:cxn modelId="{D76E0707-145A-4D4D-9C50-430A09AEBF5E}" type="presOf" srcId="{9E76BC23-C547-4BBE-BF87-1AC3719BCCEE}" destId="{4CD41A2F-C5F9-4835-B0AF-7F3F768C9D3D}" srcOrd="1" destOrd="0" presId="urn:microsoft.com/office/officeart/2005/8/layout/pyramid1"/>
    <dgm:cxn modelId="{02338E0E-3714-473E-A8AD-14D56DC13BC2}" type="presOf" srcId="{E980AF68-37C4-43BA-BB68-E1CB97662C95}" destId="{5C21C3A0-3B24-422F-8A0E-16D3226F555F}" srcOrd="0" destOrd="0" presId="urn:microsoft.com/office/officeart/2005/8/layout/pyramid1"/>
    <dgm:cxn modelId="{044E9165-69FE-4E08-BAF1-05B84E98E526}" srcId="{2352B879-4B8D-4C7F-A4D4-45FF96AFA290}" destId="{3CCB7531-4FDD-430F-A0C7-51270DB97F57}" srcOrd="2" destOrd="0" parTransId="{C148D8B9-4933-4C28-8892-EDB4B576DA68}" sibTransId="{BC002E39-5814-44AE-8E3F-E2B5599935FB}"/>
    <dgm:cxn modelId="{E7650402-D2E9-4280-AA20-45063AB17915}" srcId="{2352B879-4B8D-4C7F-A4D4-45FF96AFA290}" destId="{52F9B178-DFB6-4EE1-82CA-06CCA1974F5F}" srcOrd="0" destOrd="0" parTransId="{FE242A33-831C-414F-876D-119DB5550ECF}" sibTransId="{119998D4-CE4A-4642-8DDC-E0B2E27DD200}"/>
    <dgm:cxn modelId="{8F2DD647-F9E7-48CC-B685-07E7137D4EF9}" srcId="{2352B879-4B8D-4C7F-A4D4-45FF96AFA290}" destId="{154A858F-A0A0-4294-AE28-00C033AB9955}" srcOrd="5" destOrd="0" parTransId="{FD9907C5-F102-42CB-B386-7ACCCAE2E6E3}" sibTransId="{B2E69D89-B405-4ECA-92A7-732C266AA438}"/>
    <dgm:cxn modelId="{BD63FD82-1CF7-4C94-9CB8-198A88954AE3}" type="presOf" srcId="{8473BADF-A4CE-40F2-AAA2-250967AAF2E0}" destId="{9A7BDE99-B67B-4C80-A02C-80EC7743912C}" srcOrd="1" destOrd="0" presId="urn:microsoft.com/office/officeart/2005/8/layout/pyramid1"/>
    <dgm:cxn modelId="{05978FFC-C8AF-42AD-B7C7-0FBA2EC4EC0C}" type="presOf" srcId="{154A858F-A0A0-4294-AE28-00C033AB9955}" destId="{B97F9291-055B-44AC-9076-BD508530EFB5}" srcOrd="0" destOrd="0" presId="urn:microsoft.com/office/officeart/2005/8/layout/pyramid1"/>
    <dgm:cxn modelId="{EEFDFDD0-5F8D-4DA1-B900-38B0D744DDB0}" type="presOf" srcId="{9E76BC23-C547-4BBE-BF87-1AC3719BCCEE}" destId="{B49CCBEE-4950-402A-A637-C2EEA10296F7}" srcOrd="0" destOrd="0" presId="urn:microsoft.com/office/officeart/2005/8/layout/pyramid1"/>
    <dgm:cxn modelId="{D28C800F-6BAF-4931-B2F8-5EE5711755C2}" type="presOf" srcId="{8473BADF-A4CE-40F2-AAA2-250967AAF2E0}" destId="{A9D6A719-6C08-4D27-81EE-BFA3A52AD475}" srcOrd="0" destOrd="0" presId="urn:microsoft.com/office/officeart/2005/8/layout/pyramid1"/>
    <dgm:cxn modelId="{2C25570B-3D84-404E-B758-37A193E61D6F}" srcId="{2352B879-4B8D-4C7F-A4D4-45FF96AFA290}" destId="{9E76BC23-C547-4BBE-BF87-1AC3719BCCEE}" srcOrd="4" destOrd="0" parTransId="{9DBC1EF6-62B6-4864-B745-B0859841D49A}" sibTransId="{F9AFED3D-C7D3-486A-A047-F45C247AA6ED}"/>
    <dgm:cxn modelId="{20ABA83D-EC6C-454A-ACC3-E3DCC9488683}" type="presOf" srcId="{E980AF68-37C4-43BA-BB68-E1CB97662C95}" destId="{8178346B-2000-4B98-BB30-783A7C74539C}" srcOrd="1" destOrd="0" presId="urn:microsoft.com/office/officeart/2005/8/layout/pyramid1"/>
    <dgm:cxn modelId="{0228D531-92F9-4DE8-93D4-DD50921BA28F}" type="presOf" srcId="{2352B879-4B8D-4C7F-A4D4-45FF96AFA290}" destId="{6FBD9209-E990-4FA9-B107-D2BAA6CAC826}" srcOrd="0" destOrd="0" presId="urn:microsoft.com/office/officeart/2005/8/layout/pyramid1"/>
    <dgm:cxn modelId="{DC3EDC5A-1434-4C62-986D-8A5878B2311F}" type="presOf" srcId="{3CCB7531-4FDD-430F-A0C7-51270DB97F57}" destId="{9A49CAEF-FB29-44D9-A167-0BA1C4C03D7D}" srcOrd="0" destOrd="0" presId="urn:microsoft.com/office/officeart/2005/8/layout/pyramid1"/>
    <dgm:cxn modelId="{77B5985A-B5E3-4070-AEF5-E09B5B9C2A45}" srcId="{2352B879-4B8D-4C7F-A4D4-45FF96AFA290}" destId="{E980AF68-37C4-43BA-BB68-E1CB97662C95}" srcOrd="1" destOrd="0" parTransId="{5872F045-361F-4576-8B5B-82C2A25D2527}" sibTransId="{3A682274-F02A-4D8A-90BF-2EE7268ADADD}"/>
    <dgm:cxn modelId="{202A7A6F-947F-40B1-BB17-B10CCF067AD0}" type="presOf" srcId="{52F9B178-DFB6-4EE1-82CA-06CCA1974F5F}" destId="{7CE2BFFA-9DC7-4FF9-B201-8727457135D0}" srcOrd="1" destOrd="0" presId="urn:microsoft.com/office/officeart/2005/8/layout/pyramid1"/>
    <dgm:cxn modelId="{25D60485-DF1F-4482-872E-C97E5775A7DE}" srcId="{2352B879-4B8D-4C7F-A4D4-45FF96AFA290}" destId="{8473BADF-A4CE-40F2-AAA2-250967AAF2E0}" srcOrd="3" destOrd="0" parTransId="{B9F401D4-C4A1-43EE-9D79-3D43F0539CDE}" sibTransId="{D7011BA0-622A-4A21-9FE5-6B93EFA5E3A5}"/>
    <dgm:cxn modelId="{C0F4AF28-E0B0-4A2F-8ECE-510A129FFC14}" type="presParOf" srcId="{6FBD9209-E990-4FA9-B107-D2BAA6CAC826}" destId="{57AA09EA-1643-4D8B-A653-7662D080C63E}" srcOrd="0" destOrd="0" presId="urn:microsoft.com/office/officeart/2005/8/layout/pyramid1"/>
    <dgm:cxn modelId="{2776D5E7-30AF-4525-A13B-166D22AD499A}" type="presParOf" srcId="{57AA09EA-1643-4D8B-A653-7662D080C63E}" destId="{5A46451D-8201-4A70-9355-1E558CD1687A}" srcOrd="0" destOrd="0" presId="urn:microsoft.com/office/officeart/2005/8/layout/pyramid1"/>
    <dgm:cxn modelId="{27EF0917-A37A-480C-8F03-1C6867A6D80C}" type="presParOf" srcId="{57AA09EA-1643-4D8B-A653-7662D080C63E}" destId="{7CE2BFFA-9DC7-4FF9-B201-8727457135D0}" srcOrd="1" destOrd="0" presId="urn:microsoft.com/office/officeart/2005/8/layout/pyramid1"/>
    <dgm:cxn modelId="{B4E5949C-87E5-4AC8-8585-0E12215227B4}" type="presParOf" srcId="{6FBD9209-E990-4FA9-B107-D2BAA6CAC826}" destId="{FDAF6578-ABFB-4172-B6AE-7C6A78FF159D}" srcOrd="1" destOrd="0" presId="urn:microsoft.com/office/officeart/2005/8/layout/pyramid1"/>
    <dgm:cxn modelId="{C1DFBF25-C0A3-45F1-AFE6-C8F60458BF3D}" type="presParOf" srcId="{FDAF6578-ABFB-4172-B6AE-7C6A78FF159D}" destId="{5C21C3A0-3B24-422F-8A0E-16D3226F555F}" srcOrd="0" destOrd="0" presId="urn:microsoft.com/office/officeart/2005/8/layout/pyramid1"/>
    <dgm:cxn modelId="{7FE00825-C314-4B40-B326-67647D26B354}" type="presParOf" srcId="{FDAF6578-ABFB-4172-B6AE-7C6A78FF159D}" destId="{8178346B-2000-4B98-BB30-783A7C74539C}" srcOrd="1" destOrd="0" presId="urn:microsoft.com/office/officeart/2005/8/layout/pyramid1"/>
    <dgm:cxn modelId="{ADA51A36-D78F-4909-BB1A-B9681DC91352}" type="presParOf" srcId="{6FBD9209-E990-4FA9-B107-D2BAA6CAC826}" destId="{3433E33A-58C9-440C-888C-5F3EE8A6F55F}" srcOrd="2" destOrd="0" presId="urn:microsoft.com/office/officeart/2005/8/layout/pyramid1"/>
    <dgm:cxn modelId="{ACF55B29-4E15-440D-A0B8-FF589BECF8DF}" type="presParOf" srcId="{3433E33A-58C9-440C-888C-5F3EE8A6F55F}" destId="{9A49CAEF-FB29-44D9-A167-0BA1C4C03D7D}" srcOrd="0" destOrd="0" presId="urn:microsoft.com/office/officeart/2005/8/layout/pyramid1"/>
    <dgm:cxn modelId="{F11918F5-AA4D-47F2-844C-6CEF18C8D5ED}" type="presParOf" srcId="{3433E33A-58C9-440C-888C-5F3EE8A6F55F}" destId="{B02CB6E0-27B7-4F07-914D-280767A1ACF0}" srcOrd="1" destOrd="0" presId="urn:microsoft.com/office/officeart/2005/8/layout/pyramid1"/>
    <dgm:cxn modelId="{59079F6C-D024-4653-A799-C58CEBC27C03}" type="presParOf" srcId="{6FBD9209-E990-4FA9-B107-D2BAA6CAC826}" destId="{1CC048A5-0C7E-4BED-8D81-C28AD3C347A7}" srcOrd="3" destOrd="0" presId="urn:microsoft.com/office/officeart/2005/8/layout/pyramid1"/>
    <dgm:cxn modelId="{1DEC101B-1123-401C-BD93-3BEE8834D3F5}" type="presParOf" srcId="{1CC048A5-0C7E-4BED-8D81-C28AD3C347A7}" destId="{A9D6A719-6C08-4D27-81EE-BFA3A52AD475}" srcOrd="0" destOrd="0" presId="urn:microsoft.com/office/officeart/2005/8/layout/pyramid1"/>
    <dgm:cxn modelId="{59B95DE0-0601-4FE2-B3B5-E0328347056D}" type="presParOf" srcId="{1CC048A5-0C7E-4BED-8D81-C28AD3C347A7}" destId="{9A7BDE99-B67B-4C80-A02C-80EC7743912C}" srcOrd="1" destOrd="0" presId="urn:microsoft.com/office/officeart/2005/8/layout/pyramid1"/>
    <dgm:cxn modelId="{3096EF87-5139-43F3-A4B3-0FBE71D51B1B}" type="presParOf" srcId="{6FBD9209-E990-4FA9-B107-D2BAA6CAC826}" destId="{AC0F5314-1DD7-42FA-B9EA-1439EE81C6CF}" srcOrd="4" destOrd="0" presId="urn:microsoft.com/office/officeart/2005/8/layout/pyramid1"/>
    <dgm:cxn modelId="{D49BD2C3-F17E-4251-8013-F5AA4275F9D4}" type="presParOf" srcId="{AC0F5314-1DD7-42FA-B9EA-1439EE81C6CF}" destId="{B49CCBEE-4950-402A-A637-C2EEA10296F7}" srcOrd="0" destOrd="0" presId="urn:microsoft.com/office/officeart/2005/8/layout/pyramid1"/>
    <dgm:cxn modelId="{B5995BB3-0FC4-43EB-BF12-A9A9339BE2E0}" type="presParOf" srcId="{AC0F5314-1DD7-42FA-B9EA-1439EE81C6CF}" destId="{4CD41A2F-C5F9-4835-B0AF-7F3F768C9D3D}" srcOrd="1" destOrd="0" presId="urn:microsoft.com/office/officeart/2005/8/layout/pyramid1"/>
    <dgm:cxn modelId="{6073D6E0-974D-4D4A-A4D7-7789E14DA55D}" type="presParOf" srcId="{6FBD9209-E990-4FA9-B107-D2BAA6CAC826}" destId="{DF4B520B-79DB-4936-BFC8-AEB6C3193167}" srcOrd="5" destOrd="0" presId="urn:microsoft.com/office/officeart/2005/8/layout/pyramid1"/>
    <dgm:cxn modelId="{C842775C-C8F0-41DA-B634-9392A7EE7CFA}" type="presParOf" srcId="{DF4B520B-79DB-4936-BFC8-AEB6C3193167}" destId="{B97F9291-055B-44AC-9076-BD508530EFB5}" srcOrd="0" destOrd="0" presId="urn:microsoft.com/office/officeart/2005/8/layout/pyramid1"/>
    <dgm:cxn modelId="{63457DD4-0C51-494B-BC1A-9CA29FD8934B}" type="presParOf" srcId="{DF4B520B-79DB-4936-BFC8-AEB6C3193167}" destId="{5B30E999-CA52-4BD7-BADB-48E9AE1BF816}" srcOrd="1" destOrd="0" presId="urn:microsoft.com/office/officeart/2005/8/layout/pyramid1"/>
  </dgm:cxnLst>
  <dgm:bg>
    <a:solidFill>
      <a:srgbClr val="F5F7F9"/>
    </a:solidFill>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D111CE6-E01B-4B16-9FC9-386DAA6E82EC}" type="datetimeFigureOut">
              <a:rPr lang="en-US" smtClean="0"/>
              <a:t>12/1/2015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C47B35F-EEBB-4B51-9C7F-012E78CB0FD3}" type="slidenum">
              <a:rPr lang="en-US" smtClean="0"/>
              <a:t>‹#›</a:t>
            </a:fld>
            <a:endParaRPr lang="en-US"/>
          </a:p>
        </p:txBody>
      </p:sp>
    </p:spTree>
    <p:extLst>
      <p:ext uri="{BB962C8B-B14F-4D97-AF65-F5344CB8AC3E}">
        <p14:creationId xmlns:p14="http://schemas.microsoft.com/office/powerpoint/2010/main" val="4009186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2C164A-7038-42D0-953C-2EB4816D4C81}" type="datetimeFigureOut">
              <a:rPr lang="en-US" smtClean="0"/>
              <a:t>12/1/2015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DA9C80-B631-4EC4-8253-F63CFD0157DF}" type="slidenum">
              <a:rPr lang="en-US" smtClean="0"/>
              <a:t>‹#›</a:t>
            </a:fld>
            <a:endParaRPr lang="en-US"/>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1</a:t>
            </a:fld>
            <a:endParaRPr lang="en-US"/>
          </a:p>
        </p:txBody>
      </p:sp>
    </p:spTree>
    <p:extLst>
      <p:ext uri="{BB962C8B-B14F-4D97-AF65-F5344CB8AC3E}">
        <p14:creationId xmlns:p14="http://schemas.microsoft.com/office/powerpoint/2010/main" val="293521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0"/>
            <a:ext cx="5486400" cy="4183380"/>
          </a:xfrm>
          <a:prstGeom prst="rect">
            <a:avLst/>
          </a:prstGeom>
        </p:spPr>
        <p:txBody>
          <a:bodyPr/>
          <a:lstStyle/>
          <a:p>
            <a:r>
              <a:rPr lang="en-US" sz="1200" b="0" i="0" u="none" strike="noStrike" kern="1200" baseline="0" dirty="0" smtClean="0">
                <a:solidFill>
                  <a:schemeClr val="tx1"/>
                </a:solidFill>
                <a:latin typeface="+mn-lt"/>
                <a:ea typeface="+mn-ea"/>
                <a:cs typeface="+mn-cs"/>
              </a:rPr>
              <a:t>Research shows that early identification and intervention can minimize the long-term</a:t>
            </a:r>
          </a:p>
          <a:p>
            <a:r>
              <a:rPr lang="en-US" sz="1200" b="0" i="0" u="none" strike="noStrike" kern="1200" baseline="0" dirty="0" smtClean="0">
                <a:solidFill>
                  <a:schemeClr val="tx1"/>
                </a:solidFill>
                <a:latin typeface="+mn-lt"/>
                <a:ea typeface="+mn-ea"/>
                <a:cs typeface="+mn-cs"/>
              </a:rPr>
              <a:t>disability of mental disorders.</a:t>
            </a:r>
          </a:p>
          <a:p>
            <a:r>
              <a:rPr lang="en-US" sz="1200" b="0" i="0" u="none" strike="noStrike" kern="1200" baseline="0" dirty="0" smtClean="0">
                <a:solidFill>
                  <a:schemeClr val="tx1"/>
                </a:solidFill>
                <a:latin typeface="+mn-lt"/>
                <a:ea typeface="+mn-ea"/>
                <a:cs typeface="+mn-cs"/>
              </a:rPr>
              <a:t>• Mental illnesses in children and adolescents are real and can be effectively treated,</a:t>
            </a:r>
          </a:p>
          <a:p>
            <a:r>
              <a:rPr lang="en-US" sz="1200" b="0" i="0" u="none" strike="noStrike" kern="1200" baseline="0" dirty="0" smtClean="0">
                <a:solidFill>
                  <a:schemeClr val="tx1"/>
                </a:solidFill>
                <a:latin typeface="+mn-lt"/>
                <a:ea typeface="+mn-ea"/>
                <a:cs typeface="+mn-cs"/>
              </a:rPr>
              <a:t>especially when identified and treated early.</a:t>
            </a:r>
          </a:p>
          <a:p>
            <a:r>
              <a:rPr lang="en-US" sz="1200" b="0" i="0" u="none" strike="noStrike" kern="1200" baseline="0" dirty="0" smtClean="0">
                <a:solidFill>
                  <a:schemeClr val="tx1"/>
                </a:solidFill>
                <a:latin typeface="+mn-lt"/>
                <a:ea typeface="+mn-ea"/>
                <a:cs typeface="+mn-cs"/>
              </a:rPr>
              <a:t>• Research has yielded important advances in the development of effective treatment for</a:t>
            </a:r>
          </a:p>
          <a:p>
            <a:r>
              <a:rPr lang="en-US" sz="1200" b="0" i="0" u="none" strike="noStrike" kern="1200" baseline="0" dirty="0" smtClean="0">
                <a:solidFill>
                  <a:schemeClr val="tx1"/>
                </a:solidFill>
                <a:latin typeface="+mn-lt"/>
                <a:ea typeface="+mn-ea"/>
                <a:cs typeface="+mn-cs"/>
              </a:rPr>
              <a:t>children and adolescents living with mental illness. Early identification and treatment</a:t>
            </a:r>
          </a:p>
          <a:p>
            <a:r>
              <a:rPr lang="en-US" sz="1200" b="0" i="0" u="none" strike="noStrike" kern="1200" baseline="0" dirty="0" smtClean="0">
                <a:solidFill>
                  <a:schemeClr val="tx1"/>
                </a:solidFill>
                <a:latin typeface="+mn-lt"/>
                <a:ea typeface="+mn-ea"/>
                <a:cs typeface="+mn-cs"/>
              </a:rPr>
              <a:t>prevents the loss of critical developmental years that cannot be recovered and helps youth</a:t>
            </a:r>
          </a:p>
          <a:p>
            <a:r>
              <a:rPr lang="en-US" sz="1200" b="0" i="0" u="none" strike="noStrike" kern="1200" baseline="0" dirty="0" smtClean="0">
                <a:solidFill>
                  <a:schemeClr val="tx1"/>
                </a:solidFill>
                <a:latin typeface="+mn-lt"/>
                <a:ea typeface="+mn-ea"/>
                <a:cs typeface="+mn-cs"/>
              </a:rPr>
              <a:t>avoid years of unnecessary suffering.</a:t>
            </a:r>
          </a:p>
          <a:p>
            <a:r>
              <a:rPr lang="en-US" sz="1200" b="0" i="0" u="none" strike="noStrike" kern="1200" baseline="0" dirty="0" smtClean="0">
                <a:solidFill>
                  <a:schemeClr val="tx1"/>
                </a:solidFill>
                <a:latin typeface="+mn-lt"/>
                <a:ea typeface="+mn-ea"/>
                <a:cs typeface="+mn-cs"/>
              </a:rPr>
              <a:t>• Early and effective mental health treatment can prevent a significant proportion of</a:t>
            </a:r>
          </a:p>
          <a:p>
            <a:r>
              <a:rPr lang="en-US" sz="1200" b="0" i="0" u="none" strike="noStrike" kern="1200" baseline="0" dirty="0" smtClean="0">
                <a:solidFill>
                  <a:schemeClr val="tx1"/>
                </a:solidFill>
                <a:latin typeface="+mn-lt"/>
                <a:ea typeface="+mn-ea"/>
                <a:cs typeface="+mn-cs"/>
              </a:rPr>
              <a:t>delinquent and violent youth from future violence and crime. It also enables children and</a:t>
            </a:r>
          </a:p>
          <a:p>
            <a:r>
              <a:rPr lang="en-US" sz="1200" b="0" i="0" u="none" strike="noStrike" kern="1200" baseline="0" dirty="0" smtClean="0">
                <a:solidFill>
                  <a:schemeClr val="tx1"/>
                </a:solidFill>
                <a:latin typeface="+mn-lt"/>
                <a:ea typeface="+mn-ea"/>
                <a:cs typeface="+mn-cs"/>
              </a:rPr>
              <a:t>adolescents to succeed in school, to develop socially, and to fully experience the</a:t>
            </a:r>
          </a:p>
          <a:p>
            <a:r>
              <a:rPr lang="en-US" sz="1200" b="0" i="0" u="none" strike="noStrike" kern="1200" baseline="0" dirty="0" smtClean="0">
                <a:solidFill>
                  <a:schemeClr val="tx1"/>
                </a:solidFill>
                <a:latin typeface="+mn-lt"/>
                <a:ea typeface="+mn-ea"/>
                <a:cs typeface="+mn-cs"/>
              </a:rPr>
              <a:t>developmental opportunities of childhood.</a:t>
            </a:r>
            <a:endParaRPr lang="en-US" dirty="0"/>
          </a:p>
        </p:txBody>
      </p:sp>
      <p:sp>
        <p:nvSpPr>
          <p:cNvPr id="4" name="Slide Number Placeholder 3"/>
          <p:cNvSpPr>
            <a:spLocks noGrp="1"/>
          </p:cNvSpPr>
          <p:nvPr>
            <p:ph type="sldNum" sz="quarter" idx="10"/>
          </p:nvPr>
        </p:nvSpPr>
        <p:spPr/>
        <p:txBody>
          <a:bodyPr/>
          <a:lstStyle/>
          <a:p>
            <a:fld id="{945C5DA2-223E-45F7-A6E0-7F676F6F7613}" type="slidenum">
              <a:rPr lang="en-US" smtClean="0"/>
              <a:pPr/>
              <a:t>11</a:t>
            </a:fld>
            <a:endParaRPr lang="en-US"/>
          </a:p>
        </p:txBody>
      </p:sp>
    </p:spTree>
    <p:extLst>
      <p:ext uri="{BB962C8B-B14F-4D97-AF65-F5344CB8AC3E}">
        <p14:creationId xmlns:p14="http://schemas.microsoft.com/office/powerpoint/2010/main" val="29008603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0"/>
            <a:ext cx="5486400" cy="4183380"/>
          </a:xfrm>
          <a:prstGeom prst="rect">
            <a:avLst/>
          </a:prstGeom>
        </p:spPr>
        <p:txBody>
          <a:bodyPr/>
          <a:lstStyle/>
          <a:p>
            <a:r>
              <a:rPr lang="en-US" sz="1200" dirty="0" smtClean="0"/>
              <a:t>Proposal: Offer a more comprehensive set of services, with emphasis on early intervention and prevention</a:t>
            </a:r>
            <a:r>
              <a:rPr lang="en-US" sz="1100" dirty="0" smtClean="0"/>
              <a:t/>
            </a:r>
            <a:br>
              <a:rPr lang="en-US" sz="1100" dirty="0" smtClean="0"/>
            </a:br>
            <a:r>
              <a:rPr lang="en-US" dirty="0" smtClean="0"/>
              <a:t>Evidence shows that offering a full range of community-based alternatives is more effective than hospitalization and emergency room treatment (US Surgeon General 1999) </a:t>
            </a:r>
          </a:p>
          <a:p>
            <a:r>
              <a:rPr lang="en-US" dirty="0" smtClean="0"/>
              <a:t>Six new state plan services, enables relevant services (e.g. peer supports, crisis intervention) to be delivered where children live and go to school</a:t>
            </a:r>
          </a:p>
          <a:p>
            <a:endParaRPr lang="en-US" dirty="0"/>
          </a:p>
        </p:txBody>
      </p:sp>
      <p:sp>
        <p:nvSpPr>
          <p:cNvPr id="4" name="Slide Number Placeholder 3"/>
          <p:cNvSpPr>
            <a:spLocks noGrp="1"/>
          </p:cNvSpPr>
          <p:nvPr>
            <p:ph type="sldNum" sz="quarter" idx="10"/>
          </p:nvPr>
        </p:nvSpPr>
        <p:spPr/>
        <p:txBody>
          <a:bodyPr/>
          <a:lstStyle/>
          <a:p>
            <a:fld id="{945C5DA2-223E-45F7-A6E0-7F676F6F7613}" type="slidenum">
              <a:rPr lang="en-US" smtClean="0"/>
              <a:pPr/>
              <a:t>13</a:t>
            </a:fld>
            <a:endParaRPr lang="en-US"/>
          </a:p>
        </p:txBody>
      </p:sp>
    </p:spTree>
    <p:extLst>
      <p:ext uri="{BB962C8B-B14F-4D97-AF65-F5344CB8AC3E}">
        <p14:creationId xmlns:p14="http://schemas.microsoft.com/office/powerpoint/2010/main" val="1178819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dirty="0" smtClean="0"/>
              <a:t>Align and expand existing 1915c waivers (home &amp; community based services such as respite, skill building, prevocational services, </a:t>
            </a:r>
            <a:r>
              <a:rPr lang="en-US" dirty="0" err="1" smtClean="0"/>
              <a:t>etc</a:t>
            </a:r>
            <a:r>
              <a:rPr lang="en-US" dirty="0" smtClean="0"/>
              <a:t>) and expand eligible population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14</a:t>
            </a:fld>
            <a:endParaRPr lang="en-US"/>
          </a:p>
        </p:txBody>
      </p:sp>
    </p:spTree>
    <p:extLst>
      <p:ext uri="{BB962C8B-B14F-4D97-AF65-F5344CB8AC3E}">
        <p14:creationId xmlns:p14="http://schemas.microsoft.com/office/powerpoint/2010/main" val="16219024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0"/>
            <a:ext cx="5486400" cy="4183380"/>
          </a:xfrm>
          <a:prstGeom prst="rect">
            <a:avLst/>
          </a:prstGeom>
        </p:spPr>
        <p:txBody>
          <a:bodyPr/>
          <a:lstStyle/>
          <a:p>
            <a:r>
              <a:rPr lang="en-US" dirty="0" smtClean="0"/>
              <a:t>In our current system , a number of children end up in</a:t>
            </a:r>
            <a:r>
              <a:rPr lang="en-US" baseline="0" dirty="0" smtClean="0"/>
              <a:t> more restrictive settings….</a:t>
            </a:r>
            <a:endParaRPr lang="en-US" dirty="0"/>
          </a:p>
        </p:txBody>
      </p:sp>
      <p:sp>
        <p:nvSpPr>
          <p:cNvPr id="4" name="Slide Number Placeholder 3"/>
          <p:cNvSpPr>
            <a:spLocks noGrp="1"/>
          </p:cNvSpPr>
          <p:nvPr>
            <p:ph type="sldNum" sz="quarter" idx="10"/>
          </p:nvPr>
        </p:nvSpPr>
        <p:spPr/>
        <p:txBody>
          <a:bodyPr/>
          <a:lstStyle/>
          <a:p>
            <a:fld id="{945C5DA2-223E-45F7-A6E0-7F676F6F7613}" type="slidenum">
              <a:rPr lang="en-US" smtClean="0"/>
              <a:pPr/>
              <a:t>15</a:t>
            </a:fld>
            <a:endParaRPr lang="en-US"/>
          </a:p>
        </p:txBody>
      </p:sp>
    </p:spTree>
    <p:extLst>
      <p:ext uri="{BB962C8B-B14F-4D97-AF65-F5344CB8AC3E}">
        <p14:creationId xmlns:p14="http://schemas.microsoft.com/office/powerpoint/2010/main" val="38675947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0"/>
            <a:ext cx="5486400" cy="4183380"/>
          </a:xfrm>
          <a:prstGeom prst="rect">
            <a:avLst/>
          </a:prstGeom>
        </p:spPr>
        <p:txBody>
          <a:bodyPr/>
          <a:lstStyle/>
          <a:p>
            <a:r>
              <a:rPr lang="en-US" dirty="0" smtClean="0"/>
              <a:t>Here is a visual to depict the future, reformed system</a:t>
            </a:r>
            <a:r>
              <a:rPr lang="en-US" baseline="0" dirty="0" smtClean="0"/>
              <a:t> we are currently designing.</a:t>
            </a:r>
            <a:r>
              <a:rPr lang="en-US" dirty="0" smtClean="0"/>
              <a:t> </a:t>
            </a:r>
          </a:p>
          <a:p>
            <a:r>
              <a:rPr lang="en-US" dirty="0" smtClean="0"/>
              <a:t>The</a:t>
            </a:r>
            <a:r>
              <a:rPr lang="en-US" baseline="0" dirty="0" smtClean="0"/>
              <a:t> focus is on bolstering lower level of services to prevent the need for more restrictive settings – home and community based services are key to this – for example, before referring a child to day treatment, we could surround the child with blend of clinical services as well as home and community based support services.</a:t>
            </a:r>
          </a:p>
          <a:p>
            <a:endParaRPr lang="en-US" baseline="0" dirty="0" smtClean="0"/>
          </a:p>
          <a:p>
            <a:r>
              <a:rPr lang="en-US" dirty="0" smtClean="0"/>
              <a:t>While the continuum may be linear, each child journey is unique and most often does not take a linear path.</a:t>
            </a:r>
            <a:endParaRPr lang="en-US" dirty="0"/>
          </a:p>
        </p:txBody>
      </p:sp>
      <p:sp>
        <p:nvSpPr>
          <p:cNvPr id="4" name="Slide Number Placeholder 3"/>
          <p:cNvSpPr>
            <a:spLocks noGrp="1"/>
          </p:cNvSpPr>
          <p:nvPr>
            <p:ph type="sldNum" sz="quarter" idx="10"/>
          </p:nvPr>
        </p:nvSpPr>
        <p:spPr/>
        <p:txBody>
          <a:bodyPr/>
          <a:lstStyle/>
          <a:p>
            <a:fld id="{945C5DA2-223E-45F7-A6E0-7F676F6F7613}" type="slidenum">
              <a:rPr lang="en-US" smtClean="0"/>
              <a:pPr/>
              <a:t>16</a:t>
            </a:fld>
            <a:endParaRPr lang="en-US"/>
          </a:p>
        </p:txBody>
      </p:sp>
    </p:spTree>
    <p:extLst>
      <p:ext uri="{BB962C8B-B14F-4D97-AF65-F5344CB8AC3E}">
        <p14:creationId xmlns:p14="http://schemas.microsoft.com/office/powerpoint/2010/main" val="4219396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i="0" baseline="0" dirty="0" smtClean="0"/>
              <a:t>Social and emotional challenges among children and youth create a significant burden for them and their families.  They impact their health and well-being, and derail their development.</a:t>
            </a:r>
          </a:p>
          <a:p>
            <a:endParaRPr lang="en-US" i="1" baseline="0" dirty="0" smtClean="0"/>
          </a:p>
          <a:p>
            <a:r>
              <a:rPr lang="en-US" sz="1200" b="0" i="0" u="none" strike="noStrike" kern="1200" baseline="0" dirty="0" smtClean="0">
                <a:solidFill>
                  <a:schemeClr val="tx1"/>
                </a:solidFill>
                <a:latin typeface="+mn-lt"/>
                <a:ea typeface="+mn-ea"/>
                <a:cs typeface="+mn-cs"/>
              </a:rPr>
              <a:t>Half of all lifetime cases of mental disorders begin by age 14. Despite effective</a:t>
            </a:r>
          </a:p>
          <a:p>
            <a:r>
              <a:rPr lang="en-US" sz="1200" b="0" i="0" u="none" strike="noStrike" kern="1200" baseline="0" dirty="0" smtClean="0">
                <a:solidFill>
                  <a:schemeClr val="tx1"/>
                </a:solidFill>
                <a:latin typeface="+mn-lt"/>
                <a:ea typeface="+mn-ea"/>
                <a:cs typeface="+mn-cs"/>
              </a:rPr>
              <a:t>treatments, there are long delays—sometimes decades—between the first onset of</a:t>
            </a:r>
          </a:p>
          <a:p>
            <a:r>
              <a:rPr lang="en-US" sz="1200" b="0" i="0" u="none" strike="noStrike" kern="1200" baseline="0" dirty="0" smtClean="0">
                <a:solidFill>
                  <a:schemeClr val="tx1"/>
                </a:solidFill>
                <a:latin typeface="+mn-lt"/>
                <a:ea typeface="+mn-ea"/>
                <a:cs typeface="+mn-cs"/>
              </a:rPr>
              <a:t>symptoms and when people seek and receive treatment. An untreated mental illness can</a:t>
            </a:r>
          </a:p>
          <a:p>
            <a:r>
              <a:rPr lang="en-US" sz="1200" b="0" i="0" u="none" strike="noStrike" kern="1200" baseline="0" dirty="0" smtClean="0">
                <a:solidFill>
                  <a:schemeClr val="tx1"/>
                </a:solidFill>
                <a:latin typeface="+mn-lt"/>
                <a:ea typeface="+mn-ea"/>
                <a:cs typeface="+mn-cs"/>
              </a:rPr>
              <a:t>lead to more severe symptoms, and the development of co-occurring mental illnesses.</a:t>
            </a:r>
          </a:p>
          <a:p>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When children with untreated mental disorders become adults, they use more health care services and incur higher health care costs than other adults. Left untreated, childhood disorders are likely to persist and lead to a downward spiral of school failure, limited employment opportunities and poverty in adulthood. No other illnesses harm so many children so seriously.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Despite all the need, MH costs for children are often hidden, because many of these costs are not actually accrued in traditional MH settings.  They show up in educational settings, Juvenile Justice settings, and physical health care settings, such as ER’s.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According to a NIMH funded study, an</a:t>
            </a:r>
          </a:p>
          <a:p>
            <a:r>
              <a:rPr lang="en-US" sz="1200" b="0" i="0" u="none" strike="noStrike" kern="1200" baseline="0" dirty="0" smtClean="0">
                <a:solidFill>
                  <a:schemeClr val="tx1"/>
                </a:solidFill>
                <a:latin typeface="+mn-lt"/>
                <a:ea typeface="+mn-ea"/>
                <a:cs typeface="+mn-cs"/>
              </a:rPr>
              <a:t>alarming 65 percent of boys and 75 percent of girls in juvenile detention facilities have at least one</a:t>
            </a:r>
          </a:p>
          <a:p>
            <a:r>
              <a:rPr lang="en-US" sz="1200" b="0" i="0" u="none" strike="noStrike" kern="1200" baseline="0" dirty="0" smtClean="0">
                <a:solidFill>
                  <a:schemeClr val="tx1"/>
                </a:solidFill>
                <a:latin typeface="+mn-lt"/>
                <a:ea typeface="+mn-ea"/>
                <a:cs typeface="+mn-cs"/>
              </a:rPr>
              <a:t>mental illness. We are incarcerating youth with mental illnesses, some as young as eight</a:t>
            </a:r>
          </a:p>
          <a:p>
            <a:r>
              <a:rPr lang="en-US" sz="1200" b="0" i="0" u="none" strike="noStrike" kern="1200" baseline="0" dirty="0" smtClean="0">
                <a:solidFill>
                  <a:schemeClr val="tx1"/>
                </a:solidFill>
                <a:latin typeface="+mn-lt"/>
                <a:ea typeface="+mn-ea"/>
                <a:cs typeface="+mn-cs"/>
              </a:rPr>
              <a:t>years old, rather than identifying their illnesses early and intervening with appropriate</a:t>
            </a:r>
          </a:p>
          <a:p>
            <a:r>
              <a:rPr lang="en-US" sz="1200" b="0" i="0" u="none" strike="noStrike" kern="1200" baseline="0" dirty="0" smtClean="0">
                <a:solidFill>
                  <a:schemeClr val="tx1"/>
                </a:solidFill>
                <a:latin typeface="+mn-lt"/>
                <a:ea typeface="+mn-ea"/>
                <a:cs typeface="+mn-cs"/>
              </a:rPr>
              <a:t>treatment and supports.</a:t>
            </a:r>
          </a:p>
          <a:p>
            <a:endParaRPr lang="en-US" sz="1200" b="0" i="0" u="none" strike="noStrike" kern="1200" baseline="0" dirty="0" smtClean="0">
              <a:solidFill>
                <a:schemeClr val="tx1"/>
              </a:solidFill>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a:t>
            </a:fld>
            <a:endParaRPr lang="en-US"/>
          </a:p>
        </p:txBody>
      </p:sp>
    </p:spTree>
    <p:extLst>
      <p:ext uri="{BB962C8B-B14F-4D97-AF65-F5344CB8AC3E}">
        <p14:creationId xmlns:p14="http://schemas.microsoft.com/office/powerpoint/2010/main" val="694170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sz="1200" b="0" i="0" u="none" strike="noStrike" kern="1200" baseline="0" dirty="0" smtClean="0">
                <a:solidFill>
                  <a:schemeClr val="tx1"/>
                </a:solidFill>
                <a:latin typeface="+mn-lt"/>
                <a:ea typeface="+mn-ea"/>
                <a:cs typeface="+mn-cs"/>
              </a:rPr>
              <a:t>Approximately 50 percent of students with a mental illness age 14 and older drop out of</a:t>
            </a:r>
          </a:p>
          <a:p>
            <a:r>
              <a:rPr lang="en-US" sz="1200" b="0" i="0" u="none" strike="noStrike" kern="1200" baseline="0" dirty="0" smtClean="0">
                <a:solidFill>
                  <a:schemeClr val="tx1"/>
                </a:solidFill>
                <a:latin typeface="+mn-lt"/>
                <a:ea typeface="+mn-ea"/>
                <a:cs typeface="+mn-cs"/>
              </a:rPr>
              <a:t>high school; this is the highest dropout rate of any disability group.</a:t>
            </a:r>
            <a:endParaRPr lang="en-US" dirty="0" smtClean="0"/>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3</a:t>
            </a:fld>
            <a:endParaRPr lang="en-US"/>
          </a:p>
        </p:txBody>
      </p:sp>
    </p:spTree>
    <p:extLst>
      <p:ext uri="{BB962C8B-B14F-4D97-AF65-F5344CB8AC3E}">
        <p14:creationId xmlns:p14="http://schemas.microsoft.com/office/powerpoint/2010/main" val="1425755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600450"/>
          </a:xfrm>
          <a:prstGeom prst="rect">
            <a:avLst/>
          </a:prstGeo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And let us never forget the profound effects of poverty on the children we treat.  Children in the poorest households are three times more likely to have a mental illness than children in the best-off households. Poverty and social disadvantage are most strongly associated with deficits in children’s cognitive skills and educational achievements.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Conduct disorder is three to four times more common in children who live in socio-economically deprived families with low income, or who live in a poor neighborhood.  It is likely that poverty imposes stress on caregivers,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and that this stress inhibits family processes of informal social control, which</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 turn can increase the risks of harsh or ineffective parenting and also can reduce parents’ emotional availability to their children.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link between adverse experiences and childhood disorder is complex and involves reciprocal effects from children, as they are not just passive recipients of experience. There is a growing body of research relating to poverty and health indicating that low income combined with disruptive demographic factors and poor external support generate the stress and life crises that put children at risk, and may precipitate psychiatric disorders in childhood.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5</a:t>
            </a:fld>
            <a:endParaRPr lang="en-US"/>
          </a:p>
        </p:txBody>
      </p:sp>
    </p:spTree>
    <p:extLst>
      <p:ext uri="{BB962C8B-B14F-4D97-AF65-F5344CB8AC3E}">
        <p14:creationId xmlns:p14="http://schemas.microsoft.com/office/powerpoint/2010/main" val="645782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eaLnBrk="1" hangingPunct="1"/>
            <a:fld id="{4080D46F-4606-4EB3-94C9-99586829E452}" type="slidenum">
              <a:rPr lang="en-US" altLang="en-US" sz="1200">
                <a:latin typeface="Arial" panose="020B0604020202020204" pitchFamily="34" charset="0"/>
              </a:rPr>
              <a:pPr eaLnBrk="1" hangingPunct="1"/>
              <a:t>6</a:t>
            </a:fld>
            <a:endParaRPr lang="en-US" altLang="en-US" sz="1200">
              <a:latin typeface="Arial" panose="020B0604020202020204" pitchFamily="34" charset="0"/>
            </a:endParaRPr>
          </a:p>
        </p:txBody>
      </p:sp>
      <p:sp>
        <p:nvSpPr>
          <p:cNvPr id="31747" name="Rectangle 2"/>
          <p:cNvSpPr>
            <a:spLocks noGrp="1" noRot="1" noChangeAspect="1" noChangeArrowheads="1" noTextEdit="1"/>
          </p:cNvSpPr>
          <p:nvPr>
            <p:ph type="sldImg"/>
          </p:nvPr>
        </p:nvSpPr>
        <p:spPr>
          <a:xfrm>
            <a:off x="342900" y="704850"/>
            <a:ext cx="6172200" cy="3471863"/>
          </a:xfrm>
          <a:ln w="12700" cap="flat"/>
        </p:spPr>
      </p:sp>
      <p:sp>
        <p:nvSpPr>
          <p:cNvPr id="31748" name="Rectangle 3"/>
          <p:cNvSpPr>
            <a:spLocks noGrp="1" noChangeArrowheads="1"/>
          </p:cNvSpPr>
          <p:nvPr>
            <p:ph type="body" idx="1"/>
          </p:nvPr>
        </p:nvSpPr>
        <p:spPr>
          <a:xfrm>
            <a:off x="914400" y="4416425"/>
            <a:ext cx="5029200" cy="41814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67" tIns="44783" rIns="91167" bIns="44783"/>
          <a:lstStyle/>
          <a:p>
            <a:pPr eaLnBrk="1" hangingPunct="1"/>
            <a:r>
              <a:rPr lang="en-US" altLang="en-US" dirty="0" smtClean="0"/>
              <a:t>This portrays the influence</a:t>
            </a:r>
            <a:r>
              <a:rPr lang="en-US" altLang="en-US" baseline="0" dirty="0" smtClean="0"/>
              <a:t> of ACEs throughout the lifespan.</a:t>
            </a:r>
            <a:endParaRPr lang="en-US" altLang="en-US" dirty="0" smtClean="0"/>
          </a:p>
        </p:txBody>
      </p:sp>
    </p:spTree>
    <p:extLst>
      <p:ext uri="{BB962C8B-B14F-4D97-AF65-F5344CB8AC3E}">
        <p14:creationId xmlns:p14="http://schemas.microsoft.com/office/powerpoint/2010/main" val="3593821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sz="1200" dirty="0" smtClean="0"/>
              <a:t>The Current Child-Serving System Falls Short: </a:t>
            </a:r>
          </a:p>
          <a:p>
            <a:r>
              <a:rPr lang="en-US" dirty="0" smtClean="0"/>
              <a:t>Lack of meaningful capacity to prevent need for high levels of care which are expensive and restrictive </a:t>
            </a:r>
          </a:p>
          <a:p>
            <a:r>
              <a:rPr lang="en-US" dirty="0" smtClean="0"/>
              <a:t>Children are involved with multiple systems, yet the systems are disconnected making navigation and access challenging</a:t>
            </a:r>
          </a:p>
          <a:p>
            <a:r>
              <a:rPr lang="en-US" dirty="0" smtClean="0"/>
              <a:t>Half of all mental illnesses emerge during childhood, yet on average, 10 years pass between first symptoms and treatment. During that time, children and youth get off track developmentally, often contributing to poor school performance, contact with juvenile justice system, or drug use </a:t>
            </a:r>
          </a:p>
          <a:p>
            <a:endParaRPr lang="en-US" dirty="0" smtClean="0"/>
          </a:p>
          <a:p>
            <a:r>
              <a:rPr lang="en-US" sz="1200" b="0" i="0" u="none" strike="noStrike" kern="1200" baseline="0" dirty="0" smtClean="0">
                <a:solidFill>
                  <a:schemeClr val="tx1"/>
                </a:solidFill>
                <a:latin typeface="+mn-lt"/>
                <a:ea typeface="+mn-ea"/>
                <a:cs typeface="+mn-cs"/>
              </a:rPr>
              <a:t>The overwhelming majority of children with mental illnesses fail</a:t>
            </a:r>
          </a:p>
          <a:p>
            <a:r>
              <a:rPr lang="en-US" sz="1200" b="0" i="0" u="none" strike="noStrike" kern="1200" baseline="0" dirty="0" smtClean="0">
                <a:solidFill>
                  <a:schemeClr val="tx1"/>
                </a:solidFill>
                <a:latin typeface="+mn-lt"/>
                <a:ea typeface="+mn-ea"/>
                <a:cs typeface="+mn-cs"/>
              </a:rPr>
              <a:t>to be identified, lack access to treatment, and needlessly struggle throughout their lives.</a:t>
            </a:r>
          </a:p>
          <a:p>
            <a:r>
              <a:rPr lang="en-US" sz="1200" b="0" i="0" u="none" strike="noStrike" kern="1200" baseline="0" dirty="0" smtClean="0">
                <a:solidFill>
                  <a:schemeClr val="tx1"/>
                </a:solidFill>
                <a:latin typeface="+mn-lt"/>
                <a:ea typeface="+mn-ea"/>
                <a:cs typeface="+mn-cs"/>
              </a:rPr>
              <a:t>Mostly due to the effects of stigma, millions of young people in this country are left behind or</a:t>
            </a:r>
          </a:p>
          <a:p>
            <a:r>
              <a:rPr lang="en-US" sz="1200" b="0" i="0" u="none" strike="noStrike" kern="1200" baseline="0" dirty="0" smtClean="0">
                <a:solidFill>
                  <a:schemeClr val="tx1"/>
                </a:solidFill>
                <a:latin typeface="+mn-lt"/>
                <a:ea typeface="+mn-ea"/>
                <a:cs typeface="+mn-cs"/>
              </a:rPr>
              <a:t>go without appropriate necessary care.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Through appropriate</a:t>
            </a:r>
          </a:p>
          <a:p>
            <a:r>
              <a:rPr lang="en-US" sz="1200" b="0" i="0" u="none" strike="noStrike" kern="1200" baseline="0" dirty="0" smtClean="0">
                <a:solidFill>
                  <a:schemeClr val="tx1"/>
                </a:solidFill>
                <a:latin typeface="+mn-lt"/>
                <a:ea typeface="+mn-ea"/>
                <a:cs typeface="+mn-cs"/>
              </a:rPr>
              <a:t>identification, evaluation, and treatment, children and adolescents with mental illnesses</a:t>
            </a:r>
          </a:p>
          <a:p>
            <a:r>
              <a:rPr lang="en-US" sz="1200" b="0" i="0" u="none" strike="noStrike" kern="1200" baseline="0" dirty="0" smtClean="0">
                <a:solidFill>
                  <a:schemeClr val="tx1"/>
                </a:solidFill>
                <a:latin typeface="+mn-lt"/>
                <a:ea typeface="+mn-ea"/>
                <a:cs typeface="+mn-cs"/>
              </a:rPr>
              <a:t>can embrace the hope of recovery. They can achieve success in school, in work, and in</a:t>
            </a:r>
          </a:p>
          <a:p>
            <a:r>
              <a:rPr lang="en-US" sz="1200" b="0" i="0" u="none" strike="noStrike" kern="1200" baseline="0" dirty="0" smtClean="0">
                <a:solidFill>
                  <a:schemeClr val="tx1"/>
                </a:solidFill>
                <a:latin typeface="+mn-lt"/>
                <a:ea typeface="+mn-ea"/>
                <a:cs typeface="+mn-cs"/>
              </a:rPr>
              <a:t>family life.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7</a:t>
            </a:fld>
            <a:endParaRPr lang="en-US"/>
          </a:p>
        </p:txBody>
      </p:sp>
    </p:spTree>
    <p:extLst>
      <p:ext uri="{BB962C8B-B14F-4D97-AF65-F5344CB8AC3E}">
        <p14:creationId xmlns:p14="http://schemas.microsoft.com/office/powerpoint/2010/main" val="3247497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eaLnBrk="1" hangingPunct="1"/>
            <a:fld id="{79B37064-4E12-4EE8-B8DC-EB39A735649C}" type="slidenum">
              <a:rPr lang="en-US" altLang="en-US" sz="1200">
                <a:latin typeface="Arial" panose="020B0604020202020204" pitchFamily="34" charset="0"/>
              </a:rPr>
              <a:pPr eaLnBrk="1" hangingPunct="1"/>
              <a:t>8</a:t>
            </a:fld>
            <a:endParaRPr lang="en-US" altLang="en-US" sz="1200">
              <a:latin typeface="Arial" panose="020B0604020202020204" pitchFamily="34" charset="0"/>
            </a:endParaRPr>
          </a:p>
        </p:txBody>
      </p:sp>
      <p:sp>
        <p:nvSpPr>
          <p:cNvPr id="33795" name="Rectangle 7"/>
          <p:cNvSpPr txBox="1">
            <a:spLocks noGrp="1" noChangeArrowheads="1"/>
          </p:cNvSpPr>
          <p:nvPr/>
        </p:nvSpPr>
        <p:spPr bwMode="auto">
          <a:xfrm>
            <a:off x="3884613" y="8828088"/>
            <a:ext cx="29718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algn="r" eaLnBrk="1" hangingPunct="1">
              <a:spcBef>
                <a:spcPct val="0"/>
              </a:spcBef>
              <a:buFontTx/>
              <a:buNone/>
            </a:pPr>
            <a:fld id="{450D3CE7-2033-4FD4-BD8F-F9A0C5BBA823}" type="slidenum">
              <a:rPr lang="en-US" altLang="en-US" sz="1200">
                <a:latin typeface="Arial" panose="020B0604020202020204" pitchFamily="34" charset="0"/>
              </a:rPr>
              <a:pPr algn="r" eaLnBrk="1" hangingPunct="1">
                <a:spcBef>
                  <a:spcPct val="0"/>
                </a:spcBef>
                <a:buFontTx/>
                <a:buNone/>
              </a:pPr>
              <a:t>8</a:t>
            </a:fld>
            <a:endParaRPr lang="en-US" altLang="en-US" sz="1200">
              <a:latin typeface="Arial" panose="020B0604020202020204" pitchFamily="34" charset="0"/>
            </a:endParaRPr>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xfrm>
            <a:off x="685800" y="4416425"/>
            <a:ext cx="548640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864847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0"/>
            <a:ext cx="5486400" cy="4183380"/>
          </a:xfrm>
          <a:prstGeom prst="rect">
            <a:avLst/>
          </a:prstGeom>
        </p:spPr>
        <p:txBody>
          <a:bodyPr/>
          <a:lstStyle/>
          <a:p>
            <a:r>
              <a:rPr lang="en-US" dirty="0" smtClean="0"/>
              <a:t>Affordable</a:t>
            </a:r>
            <a:r>
              <a:rPr lang="en-US" baseline="0" dirty="0" smtClean="0"/>
              <a:t> care act </a:t>
            </a:r>
          </a:p>
          <a:p>
            <a:r>
              <a:rPr lang="en-US" baseline="0" dirty="0" smtClean="0"/>
              <a:t>	health homes – integrated care coordination via networks</a:t>
            </a:r>
          </a:p>
          <a:p>
            <a:r>
              <a:rPr lang="en-US" baseline="0" dirty="0" smtClean="0"/>
              <a:t>	exchanges – more people have coverage</a:t>
            </a:r>
          </a:p>
          <a:p>
            <a:r>
              <a:rPr lang="en-US" baseline="0" dirty="0" smtClean="0"/>
              <a:t>Triple aim (population health, experience of care, per capita cost)</a:t>
            </a:r>
          </a:p>
          <a:p>
            <a:r>
              <a:rPr lang="en-US" baseline="0" dirty="0" smtClean="0"/>
              <a:t>Parity – behavioral health coverage </a:t>
            </a:r>
          </a:p>
          <a:p>
            <a:r>
              <a:rPr lang="en-US" baseline="0" dirty="0" smtClean="0"/>
              <a:t>Medicaid redesign – carve in of behavioral health</a:t>
            </a:r>
          </a:p>
          <a:p>
            <a:endParaRPr lang="en-US" dirty="0" smtClean="0"/>
          </a:p>
          <a:p>
            <a:r>
              <a:rPr lang="en-US" dirty="0" smtClean="0"/>
              <a:t>DSRIP</a:t>
            </a:r>
          </a:p>
          <a:p>
            <a:endParaRPr lang="en-US" dirty="0" smtClean="0"/>
          </a:p>
          <a:p>
            <a:r>
              <a:rPr lang="en-US" sz="1200" kern="1200" dirty="0" smtClean="0">
                <a:solidFill>
                  <a:schemeClr val="tx1"/>
                </a:solidFill>
                <a:effectLst/>
                <a:latin typeface="+mn-lt"/>
                <a:ea typeface="+mn-ea"/>
                <a:cs typeface="+mn-cs"/>
              </a:rPr>
              <a:t>The Triple Aim</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refers to three goals at once: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1. Better care for individuals, as described by all six dimensions of quality in the 2001 Institute of Medicine report on Crossing the Quality Chasm: safety, effectiveness, patient-centeredness, timeliness, efficiency, and equity.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2. Better health for populations in relation to the upstream causes of ill health, such as poor nutrition, physical inactivity, substance abuse, and unwise behavioral choices, violence, and economic disparities.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3. Reducing per capita costs by eliminating waste.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It is worth noting that Don Berwick, the administrator of </a:t>
            </a:r>
            <a:r>
              <a:rPr lang="en-US" altLang="en-US" baseline="0" dirty="0" smtClean="0"/>
              <a:t>the Centers for Medicare and Medicaid (CMS) at the time,</a:t>
            </a:r>
            <a:r>
              <a:rPr lang="en-US" sz="1200" kern="1200" dirty="0" smtClean="0">
                <a:solidFill>
                  <a:schemeClr val="tx1"/>
                </a:solidFill>
                <a:effectLst/>
                <a:latin typeface="+mn-lt"/>
                <a:ea typeface="+mn-ea"/>
                <a:cs typeface="+mn-cs"/>
              </a:rPr>
              <a:t> specified that the third item, reducing costs, means that costs will be reduced "not by withholding from us or our neighbors any care that helps them— specifically not by harming a hair on any patient's head."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Berwick also said that rather than waiting for problems to</a:t>
            </a:r>
            <a:r>
              <a:rPr lang="en-US" sz="1200" kern="1200" baseline="0" dirty="0" smtClean="0">
                <a:solidFill>
                  <a:schemeClr val="tx1"/>
                </a:solidFill>
                <a:effectLst/>
                <a:latin typeface="+mn-lt"/>
                <a:ea typeface="+mn-ea"/>
                <a:cs typeface="+mn-cs"/>
              </a:rPr>
              <a:t> manifest</a:t>
            </a:r>
            <a:r>
              <a:rPr lang="en-US" sz="1200" kern="1200" dirty="0" smtClean="0">
                <a:solidFill>
                  <a:schemeClr val="tx1"/>
                </a:solidFill>
                <a:effectLst/>
                <a:latin typeface="+mn-lt"/>
                <a:ea typeface="+mn-ea"/>
                <a:cs typeface="+mn-cs"/>
              </a:rPr>
              <a:t>, actions should be taken to prevent them. That means addressing the causes of illness where they lie—in communities—by looking at daily habits, social supports, and everyday choices…in other words,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Community-based prevention is a good idea.</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America is "seriously underinvested" in using what is known about preventing illnesses such as heart disease, asthma, and depression, he said. "Prevention, if we get serious about it, is a big, big bargain."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So will this opportunity</a:t>
            </a:r>
            <a:r>
              <a:rPr lang="en-US" sz="1200" kern="1200" baseline="0" dirty="0" smtClean="0">
                <a:solidFill>
                  <a:schemeClr val="tx1"/>
                </a:solidFill>
                <a:effectLst/>
                <a:latin typeface="+mn-lt"/>
                <a:ea typeface="+mn-ea"/>
                <a:cs typeface="+mn-cs"/>
              </a:rPr>
              <a:t> really manifest in actual results?</a:t>
            </a:r>
            <a:r>
              <a:rPr lang="en-US" sz="1200" kern="1200" dirty="0" smtClean="0">
                <a:solidFill>
                  <a:schemeClr val="tx1"/>
                </a:solidFill>
                <a:effectLst/>
                <a:latin typeface="+mn-lt"/>
                <a:ea typeface="+mn-ea"/>
                <a:cs typeface="+mn-cs"/>
              </a:rPr>
              <a:t> "None of this will be easy." Berwick admitted. "All of us will have to change the way we do business. And there's plenty of work ahead."</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DBF417DC-3219-4163-B776-B7CA830FE9CF}" type="slidenum">
              <a:rPr lang="en-US" smtClean="0"/>
              <a:pPr/>
              <a:t>9</a:t>
            </a:fld>
            <a:endParaRPr lang="en-US"/>
          </a:p>
        </p:txBody>
      </p:sp>
    </p:spTree>
    <p:extLst>
      <p:ext uri="{BB962C8B-B14F-4D97-AF65-F5344CB8AC3E}">
        <p14:creationId xmlns:p14="http://schemas.microsoft.com/office/powerpoint/2010/main" val="1895738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0"/>
            <a:ext cx="5486400" cy="4183380"/>
          </a:xfrm>
          <a:prstGeom prst="rect">
            <a:avLst/>
          </a:prstGeom>
        </p:spPr>
        <p:txBody>
          <a:bodyPr/>
          <a:lstStyle/>
          <a:p>
            <a:pPr>
              <a:lnSpc>
                <a:spcPct val="124000"/>
              </a:lnSpc>
              <a:buFontTx/>
              <a:buNone/>
            </a:pPr>
            <a:r>
              <a:rPr lang="en-US" sz="1200" dirty="0" smtClean="0"/>
              <a:t>Guiding Principles of Redesign :</a:t>
            </a:r>
          </a:p>
          <a:p>
            <a:pPr>
              <a:lnSpc>
                <a:spcPct val="124000"/>
              </a:lnSpc>
              <a:buFontTx/>
              <a:buNone/>
            </a:pPr>
            <a:endParaRPr lang="en-US" dirty="0" smtClean="0"/>
          </a:p>
          <a:p>
            <a:pPr>
              <a:lnSpc>
                <a:spcPct val="124000"/>
              </a:lnSpc>
              <a:buFontTx/>
              <a:buNone/>
            </a:pPr>
            <a:r>
              <a:rPr lang="en-US" dirty="0" smtClean="0"/>
              <a:t>Person centered care management </a:t>
            </a:r>
          </a:p>
          <a:p>
            <a:pPr>
              <a:lnSpc>
                <a:spcPct val="124000"/>
              </a:lnSpc>
              <a:buFontTx/>
              <a:buNone/>
            </a:pPr>
            <a:r>
              <a:rPr lang="en-US" dirty="0" smtClean="0"/>
              <a:t>Integration of physical and behavioral health services </a:t>
            </a:r>
          </a:p>
          <a:p>
            <a:pPr>
              <a:lnSpc>
                <a:spcPct val="124000"/>
              </a:lnSpc>
              <a:buFontTx/>
              <a:buNone/>
            </a:pPr>
            <a:r>
              <a:rPr lang="en-US" dirty="0" smtClean="0"/>
              <a:t>Recovery oriented services </a:t>
            </a:r>
          </a:p>
          <a:p>
            <a:pPr>
              <a:lnSpc>
                <a:spcPct val="124000"/>
              </a:lnSpc>
              <a:buFontTx/>
              <a:buNone/>
            </a:pPr>
            <a:r>
              <a:rPr lang="en-US" dirty="0" smtClean="0"/>
              <a:t>Patient/consumer choice </a:t>
            </a:r>
          </a:p>
          <a:p>
            <a:pPr>
              <a:lnSpc>
                <a:spcPct val="124000"/>
              </a:lnSpc>
              <a:buFontTx/>
              <a:buNone/>
            </a:pPr>
            <a:r>
              <a:rPr lang="en-US" dirty="0" smtClean="0"/>
              <a:t>Protection of continuity of care </a:t>
            </a:r>
          </a:p>
          <a:p>
            <a:pPr>
              <a:lnSpc>
                <a:spcPct val="124000"/>
              </a:lnSpc>
              <a:buFontTx/>
              <a:buNone/>
            </a:pPr>
            <a:r>
              <a:rPr lang="en-US" dirty="0" smtClean="0"/>
              <a:t>Ensure adequate and comprehensive networks </a:t>
            </a:r>
          </a:p>
          <a:p>
            <a:pPr>
              <a:lnSpc>
                <a:spcPct val="124000"/>
              </a:lnSpc>
              <a:buFontTx/>
              <a:buNone/>
            </a:pPr>
            <a:r>
              <a:rPr lang="en-US" dirty="0" smtClean="0"/>
              <a:t>Tie payment to outcomes </a:t>
            </a:r>
          </a:p>
          <a:p>
            <a:pPr>
              <a:lnSpc>
                <a:spcPct val="124000"/>
              </a:lnSpc>
              <a:buFontTx/>
              <a:buNone/>
            </a:pPr>
            <a:r>
              <a:rPr lang="en-US" dirty="0" smtClean="0"/>
              <a:t>Track physical and behavioral health spending separately </a:t>
            </a:r>
          </a:p>
          <a:p>
            <a:pPr>
              <a:lnSpc>
                <a:spcPct val="124000"/>
              </a:lnSpc>
              <a:buFontTx/>
              <a:buNone/>
            </a:pPr>
            <a:r>
              <a:rPr lang="en-US" dirty="0" smtClean="0"/>
              <a:t>Reinvest savings to improve services for behavioral health populations </a:t>
            </a:r>
          </a:p>
          <a:p>
            <a:pPr>
              <a:lnSpc>
                <a:spcPct val="124000"/>
              </a:lnSpc>
              <a:buFontTx/>
              <a:buNone/>
            </a:pPr>
            <a:r>
              <a:rPr lang="en-US" dirty="0" smtClean="0"/>
              <a:t>Address the unique needs of children, families and older adults </a:t>
            </a:r>
          </a:p>
          <a:p>
            <a:endParaRPr lang="en-US" dirty="0"/>
          </a:p>
        </p:txBody>
      </p:sp>
      <p:sp>
        <p:nvSpPr>
          <p:cNvPr id="4" name="Slide Number Placeholder 3"/>
          <p:cNvSpPr>
            <a:spLocks noGrp="1"/>
          </p:cNvSpPr>
          <p:nvPr>
            <p:ph type="sldNum" sz="quarter" idx="10"/>
          </p:nvPr>
        </p:nvSpPr>
        <p:spPr/>
        <p:txBody>
          <a:bodyPr/>
          <a:lstStyle/>
          <a:p>
            <a:fld id="{945C5DA2-223E-45F7-A6E0-7F676F6F7613}" type="slidenum">
              <a:rPr lang="en-US" smtClean="0"/>
              <a:pPr/>
              <a:t>10</a:t>
            </a:fld>
            <a:endParaRPr lang="en-US"/>
          </a:p>
        </p:txBody>
      </p:sp>
    </p:spTree>
    <p:extLst>
      <p:ext uri="{BB962C8B-B14F-4D97-AF65-F5344CB8AC3E}">
        <p14:creationId xmlns:p14="http://schemas.microsoft.com/office/powerpoint/2010/main" val="2675916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228600" y="2647950"/>
            <a:ext cx="6324600" cy="609600"/>
          </a:xfrm>
          <a:prstGeom prst="rect">
            <a:avLst/>
          </a:prstGeom>
        </p:spPr>
        <p:txBody>
          <a:bodyPr/>
          <a:lstStyle>
            <a:lvl1pPr marL="0" indent="0">
              <a:buNone/>
              <a:defRPr sz="2800" b="1">
                <a:solidFill>
                  <a:srgbClr val="646569"/>
                </a:solidFill>
                <a:latin typeface="Arial" panose="020B0604020202020204" pitchFamily="34" charset="0"/>
                <a:cs typeface="Arial" panose="020B0604020202020204" pitchFamily="34" charset="0"/>
              </a:defRPr>
            </a:lvl1pPr>
          </a:lstStyle>
          <a:p>
            <a:pPr lvl="0"/>
            <a:r>
              <a:rPr lang="en-US" sz="2800" b="1" dirty="0" smtClean="0">
                <a:latin typeface="Arial" panose="020B0604020202020204" pitchFamily="34" charset="0"/>
                <a:cs typeface="Arial" panose="020B0604020202020204" pitchFamily="34" charset="0"/>
              </a:rPr>
              <a:t>Master Sub Title</a:t>
            </a:r>
            <a:endParaRPr lang="en-US" dirty="0"/>
          </a:p>
        </p:txBody>
      </p:sp>
      <p:sp>
        <p:nvSpPr>
          <p:cNvPr id="11" name="Text Placeholder 10"/>
          <p:cNvSpPr>
            <a:spLocks noGrp="1"/>
          </p:cNvSpPr>
          <p:nvPr>
            <p:ph type="body" sz="quarter" idx="12" hasCustomPrompt="1"/>
          </p:nvPr>
        </p:nvSpPr>
        <p:spPr>
          <a:xfrm>
            <a:off x="228600" y="1962150"/>
            <a:ext cx="6324600" cy="533400"/>
          </a:xfrm>
          <a:prstGeom prst="rect">
            <a:avLst/>
          </a:prstGeom>
        </p:spPr>
        <p:txBody>
          <a:bodyPr/>
          <a:lstStyle>
            <a:lvl1pPr marL="0" indent="0" algn="l">
              <a:buNone/>
              <a:defRPr sz="4000" b="1" baseline="0">
                <a:solidFill>
                  <a:srgbClr val="553278"/>
                </a:solidFill>
                <a:latin typeface="Arial" panose="020B0604020202020204" pitchFamily="34" charset="0"/>
                <a:cs typeface="Arial" panose="020B0604020202020204" pitchFamily="34" charset="0"/>
              </a:defRPr>
            </a:lvl1pPr>
          </a:lstStyle>
          <a:p>
            <a:pPr lvl="0"/>
            <a:r>
              <a:rPr lang="en-US" dirty="0" smtClean="0"/>
              <a:t>Master Title – Arial Bold</a:t>
            </a:r>
            <a:endParaRPr lang="en-US" dirty="0"/>
          </a:p>
        </p:txBody>
      </p:sp>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06954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98157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D0365-0D65-4032-85A6-BECCAB4E9A68}"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88743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D0365-0D65-4032-85A6-BECCAB4E9A68}"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9777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Master">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304800" y="1885950"/>
            <a:ext cx="4114800" cy="1676400"/>
          </a:xfrm>
          <a:prstGeom prst="rect">
            <a:avLst/>
          </a:prstGeom>
        </p:spPr>
        <p:txBody>
          <a:bodyPr/>
          <a:lstStyle>
            <a:lvl1pPr marL="0" indent="0">
              <a:buNone/>
              <a:defRPr sz="4000" b="1">
                <a:solidFill>
                  <a:schemeClr val="bg1"/>
                </a:solidFill>
                <a:latin typeface="Arial" panose="020B0604020202020204" pitchFamily="34" charset="0"/>
                <a:cs typeface="Arial" panose="020B0604020202020204" pitchFamily="34" charset="0"/>
              </a:defRPr>
            </a:lvl1pPr>
          </a:lstStyle>
          <a:p>
            <a:pPr lvl="0"/>
            <a:r>
              <a:rPr lang="en-US" dirty="0" smtClean="0"/>
              <a:t>Section Title-</a:t>
            </a:r>
            <a:br>
              <a:rPr lang="en-US" dirty="0" smtClean="0"/>
            </a:br>
            <a:r>
              <a:rPr lang="en-US" dirty="0" smtClean="0"/>
              <a:t>Arial Bold</a:t>
            </a:r>
            <a:endParaRPr lang="en-US" dirty="0"/>
          </a:p>
        </p:txBody>
      </p:sp>
    </p:spTree>
    <p:extLst>
      <p:ext uri="{BB962C8B-B14F-4D97-AF65-F5344CB8AC3E}">
        <p14:creationId xmlns:p14="http://schemas.microsoft.com/office/powerpoint/2010/main" val="26796277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ED0365-0D65-4032-85A6-BECCAB4E9A68}"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49852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200151"/>
            <a:ext cx="8229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D0365-0D65-4032-85A6-BECCAB4E9A68}"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43001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ED0365-0D65-4032-85A6-BECCAB4E9A68}"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076220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ED0365-0D65-4032-85A6-BECCAB4E9A68}"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38359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CED0365-0D65-4032-85A6-BECCAB4E9A68}" type="datetimeFigureOut">
              <a:rPr lang="en-US" smtClean="0"/>
              <a:t>12/1/2015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445502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ACED0365-0D65-4032-85A6-BECCAB4E9A68}" type="datetimeFigureOut">
              <a:rPr lang="en-US" smtClean="0"/>
              <a:t>12/1/2015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4048722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D0365-0D65-4032-85A6-BECCAB4E9A68}" type="datetimeFigureOut">
              <a:rPr lang="en-US" smtClean="0"/>
              <a:t>12/1/2015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1160181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3.jpe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AE51E1D-7280-49D6-A2E2-CE63FE17EF16}" type="datetimeFigureOut">
              <a:rPr lang="en-US" smtClean="0"/>
              <a:t>12/1/2015</a:t>
            </a:fld>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a:p>
        </p:txBody>
      </p:sp>
      <p:sp>
        <p:nvSpPr>
          <p:cNvPr id="7" name="Rectangle 6"/>
          <p:cNvSpPr/>
          <p:nvPr userDrawn="1"/>
        </p:nvSpPr>
        <p:spPr>
          <a:xfrm>
            <a:off x="0" y="3714750"/>
            <a:ext cx="9144000" cy="14859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714750"/>
            <a:ext cx="9144000" cy="76200"/>
          </a:xfrm>
          <a:prstGeom prst="rect">
            <a:avLst/>
          </a:prstGeom>
          <a:solidFill>
            <a:srgbClr val="878C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1" y="133350"/>
            <a:ext cx="3505200" cy="928382"/>
          </a:xfrm>
          <a:prstGeom prst="rect">
            <a:avLst/>
          </a:prstGeom>
        </p:spPr>
      </p:pic>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1581150"/>
            <a:ext cx="5334000" cy="27432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540453"/>
            <a:ext cx="5334000" cy="81394"/>
          </a:xfrm>
          <a:prstGeom prst="rect">
            <a:avLst/>
          </a:prstGeom>
          <a:solidFill>
            <a:srgbClr val="878C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553278"/>
                </a:solidFill>
              </a:rPr>
              <a:pPr/>
              <a:t>‹#›</a:t>
            </a:fld>
            <a:endParaRPr lang="en-US" sz="1200" dirty="0">
              <a:solidFill>
                <a:srgbClr val="553278"/>
              </a:solidFill>
            </a:endParaRP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324600" y="4324350"/>
            <a:ext cx="2667000" cy="706378"/>
          </a:xfrm>
          <a:prstGeom prst="rect">
            <a:avLst/>
          </a:prstGeom>
        </p:spPr>
      </p:pic>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ACED0365-0D65-4032-85A6-BECCAB4E9A68}" type="datetimeFigureOut">
              <a:rPr lang="en-US" smtClean="0"/>
              <a:t>12/1/2015</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t>‹#›</a:t>
            </a:fld>
            <a:endParaRPr lang="en-US"/>
          </a:p>
        </p:txBody>
      </p:sp>
      <p:sp>
        <p:nvSpPr>
          <p:cNvPr id="7" name="Rectangle 6"/>
          <p:cNvSpPr/>
          <p:nvPr userDrawn="1"/>
        </p:nvSpPr>
        <p:spPr>
          <a:xfrm>
            <a:off x="0" y="62344"/>
            <a:ext cx="9144000" cy="299605"/>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200" smtClean="0"/>
              <a:pPr/>
              <a:t>December 1, 2015</a:t>
            </a:fld>
            <a:endParaRPr lang="en-US" sz="1200" dirty="0"/>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userDrawn="1"/>
        </p:nvSpPr>
        <p:spPr>
          <a:xfrm>
            <a:off x="0" y="0"/>
            <a:ext cx="9144000" cy="81394"/>
          </a:xfrm>
          <a:prstGeom prst="rect">
            <a:avLst/>
          </a:prstGeom>
          <a:solidFill>
            <a:srgbClr val="878C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324600" y="4485808"/>
            <a:ext cx="2057400" cy="544920"/>
          </a:xfrm>
          <a:prstGeom prst="rect">
            <a:avLst/>
          </a:prstGeom>
        </p:spPr>
      </p:pic>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57200" y="1809750"/>
            <a:ext cx="7696200" cy="707886"/>
          </a:xfrm>
          <a:prstGeom prst="rect">
            <a:avLst/>
          </a:prstGeom>
          <a:noFill/>
          <a:ln>
            <a:noFill/>
          </a:ln>
        </p:spPr>
        <p:txBody>
          <a:bodyPr wrap="square" rtlCol="0">
            <a:spAutoFit/>
          </a:bodyPr>
          <a:lstStyle/>
          <a:p>
            <a:r>
              <a:rPr lang="en-US" sz="4000" b="1" dirty="0"/>
              <a:t>Children’s Behavioral </a:t>
            </a:r>
            <a:r>
              <a:rPr lang="en-US" sz="4000" b="1" dirty="0" smtClean="0"/>
              <a:t>Health</a:t>
            </a:r>
            <a:endParaRPr lang="en-US" sz="4000" b="1" dirty="0">
              <a:solidFill>
                <a:srgbClr val="553278"/>
              </a:solidFill>
              <a:latin typeface="Arial" panose="020B0604020202020204" pitchFamily="34" charset="0"/>
              <a:cs typeface="Arial" panose="020B0604020202020204" pitchFamily="34" charset="0"/>
            </a:endParaRPr>
          </a:p>
        </p:txBody>
      </p:sp>
      <p:sp>
        <p:nvSpPr>
          <p:cNvPr id="7" name="TextBox 6"/>
          <p:cNvSpPr txBox="1"/>
          <p:nvPr/>
        </p:nvSpPr>
        <p:spPr>
          <a:xfrm>
            <a:off x="457200" y="2571750"/>
            <a:ext cx="7467600" cy="1077218"/>
          </a:xfrm>
          <a:prstGeom prst="rect">
            <a:avLst/>
          </a:prstGeom>
          <a:noFill/>
          <a:ln>
            <a:noFill/>
          </a:ln>
        </p:spPr>
        <p:txBody>
          <a:bodyPr wrap="square" rtlCol="0">
            <a:spAutoFit/>
          </a:bodyPr>
          <a:lstStyle/>
          <a:p>
            <a:r>
              <a:rPr lang="en-US" sz="2800" b="1" dirty="0" smtClean="0"/>
              <a:t>Embracing </a:t>
            </a:r>
            <a:r>
              <a:rPr lang="en-US" sz="2800" b="1" dirty="0"/>
              <a:t>Change, Managing </a:t>
            </a:r>
            <a:r>
              <a:rPr lang="en-US" sz="2800" b="1" dirty="0" smtClean="0"/>
              <a:t>Transitions</a:t>
            </a:r>
          </a:p>
          <a:p>
            <a:r>
              <a:rPr lang="en-US" b="1" dirty="0"/>
              <a:t>Ann Marie T. Sullivan, </a:t>
            </a:r>
            <a:r>
              <a:rPr lang="en-US" b="1" dirty="0" smtClean="0"/>
              <a:t>MD</a:t>
            </a:r>
          </a:p>
          <a:p>
            <a:r>
              <a:rPr lang="en-US" dirty="0"/>
              <a:t>Commissioner, New York State Office of Mental Health</a:t>
            </a:r>
            <a:endParaRPr lang="en-US" b="1" dirty="0">
              <a:solidFill>
                <a:srgbClr val="64656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780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Medicaid Redesign Team (MRT) Behavioral Health </a:t>
            </a:r>
            <a:r>
              <a:rPr lang="en-US" dirty="0" smtClean="0"/>
              <a:t>Workgroup</a:t>
            </a:r>
          </a:p>
          <a:p>
            <a:pPr lvl="1"/>
            <a:r>
              <a:rPr lang="en-US" dirty="0"/>
              <a:t>improvement in health </a:t>
            </a:r>
            <a:r>
              <a:rPr lang="en-US" dirty="0" smtClean="0"/>
              <a:t>outcomes</a:t>
            </a:r>
          </a:p>
          <a:p>
            <a:pPr lvl="1"/>
            <a:r>
              <a:rPr lang="en-US" dirty="0" smtClean="0"/>
              <a:t>sustainable </a:t>
            </a:r>
            <a:r>
              <a:rPr lang="en-US" dirty="0"/>
              <a:t>cost </a:t>
            </a:r>
            <a:r>
              <a:rPr lang="en-US" dirty="0" smtClean="0"/>
              <a:t>control</a:t>
            </a:r>
          </a:p>
          <a:p>
            <a:pPr lvl="1"/>
            <a:r>
              <a:rPr lang="en-US" dirty="0" smtClean="0"/>
              <a:t>efficient administrative structure</a:t>
            </a:r>
          </a:p>
          <a:p>
            <a:pPr marL="294894" lvl="1" indent="0">
              <a:buNone/>
            </a:pPr>
            <a:endParaRPr lang="en-US" dirty="0"/>
          </a:p>
          <a:p>
            <a:pPr marL="294894" lvl="1" indent="0" algn="ctr">
              <a:buNone/>
            </a:pPr>
            <a:endParaRPr lang="en-US" i="1" dirty="0" smtClean="0"/>
          </a:p>
          <a:p>
            <a:pPr marL="294894" lvl="1" indent="0" algn="ctr">
              <a:buNone/>
            </a:pPr>
            <a:endParaRPr lang="en-US" i="1" dirty="0"/>
          </a:p>
          <a:p>
            <a:pPr marL="294894" lvl="1" indent="0" algn="ctr">
              <a:buNone/>
            </a:pPr>
            <a:endParaRPr lang="en-US" i="1" dirty="0" smtClean="0"/>
          </a:p>
        </p:txBody>
      </p:sp>
      <p:sp>
        <p:nvSpPr>
          <p:cNvPr id="3" name="Title 2"/>
          <p:cNvSpPr>
            <a:spLocks noGrp="1"/>
          </p:cNvSpPr>
          <p:nvPr>
            <p:ph type="title"/>
          </p:nvPr>
        </p:nvSpPr>
        <p:spPr/>
        <p:txBody>
          <a:bodyPr/>
          <a:lstStyle/>
          <a:p>
            <a:r>
              <a:rPr lang="en-US" dirty="0" smtClean="0"/>
              <a:t>Medicaid Redesign</a:t>
            </a:r>
            <a:endParaRPr lang="en-US" dirty="0"/>
          </a:p>
        </p:txBody>
      </p:sp>
      <p:sp>
        <p:nvSpPr>
          <p:cNvPr id="4" name="Slide Number Placeholder 3"/>
          <p:cNvSpPr>
            <a:spLocks noGrp="1"/>
          </p:cNvSpPr>
          <p:nvPr>
            <p:ph type="sldNum" sz="quarter" idx="4294967295"/>
          </p:nvPr>
        </p:nvSpPr>
        <p:spPr>
          <a:xfrm>
            <a:off x="6504562" y="4793609"/>
            <a:ext cx="2133600" cy="274637"/>
          </a:xfrm>
        </p:spPr>
        <p:txBody>
          <a:bodyPr/>
          <a:lstStyle/>
          <a:p>
            <a:fld id="{404C8693-2F83-47FE-889C-13C43A13B472}" type="slidenum">
              <a:rPr lang="en-US" smtClean="0"/>
              <a:pPr/>
              <a:t>10</a:t>
            </a:fld>
            <a:endParaRPr lang="en-US"/>
          </a:p>
        </p:txBody>
      </p:sp>
    </p:spTree>
    <p:extLst>
      <p:ext uri="{BB962C8B-B14F-4D97-AF65-F5344CB8AC3E}">
        <p14:creationId xmlns:p14="http://schemas.microsoft.com/office/powerpoint/2010/main" val="30033119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657350" y="114300"/>
            <a:ext cx="5875317" cy="2800350"/>
          </a:xfrm>
        </p:spPr>
        <p:txBody>
          <a:bodyPr anchor="ctr"/>
          <a:lstStyle/>
          <a:p>
            <a:pPr marL="82296" indent="0" algn="ctr">
              <a:buNone/>
            </a:pPr>
            <a:r>
              <a:rPr lang="en-US" sz="2400" i="1" dirty="0">
                <a:solidFill>
                  <a:schemeClr val="accent1">
                    <a:lumMod val="75000"/>
                  </a:schemeClr>
                </a:solidFill>
              </a:rPr>
              <a:t>Children and their families receive the right services, at the right time, in the right amount.</a:t>
            </a:r>
            <a:endParaRPr lang="en-US" sz="2400" dirty="0">
              <a:solidFill>
                <a:schemeClr val="accent1">
                  <a:lumMod val="75000"/>
                </a:schemeClr>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1851" y="2400300"/>
            <a:ext cx="2530928" cy="1771650"/>
          </a:xfrm>
          <a:prstGeom prst="rect">
            <a:avLst/>
          </a:prstGeom>
        </p:spPr>
      </p:pic>
      <p:sp>
        <p:nvSpPr>
          <p:cNvPr id="5" name="Slide Number Placeholder 4"/>
          <p:cNvSpPr>
            <a:spLocks noGrp="1"/>
          </p:cNvSpPr>
          <p:nvPr>
            <p:ph type="sldNum" sz="quarter" idx="12"/>
          </p:nvPr>
        </p:nvSpPr>
        <p:spPr/>
        <p:txBody>
          <a:bodyPr/>
          <a:lstStyle/>
          <a:p>
            <a:fld id="{404C8693-2F83-47FE-889C-13C43A13B472}" type="slidenum">
              <a:rPr lang="en-US" smtClean="0"/>
              <a:pPr/>
              <a:t>11</a:t>
            </a:fld>
            <a:endParaRPr lang="en-US" dirty="0"/>
          </a:p>
        </p:txBody>
      </p:sp>
    </p:spTree>
    <p:extLst>
      <p:ext uri="{BB962C8B-B14F-4D97-AF65-F5344CB8AC3E}">
        <p14:creationId xmlns:p14="http://schemas.microsoft.com/office/powerpoint/2010/main" val="294549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lvl="1"/>
            <a:r>
              <a:rPr lang="en-US" dirty="0" smtClean="0">
                <a:latin typeface="+mj-lt"/>
              </a:rPr>
              <a:t>Intervening early in the progression of behavioral health disorders is effective and reduces cost. </a:t>
            </a:r>
          </a:p>
          <a:p>
            <a:pPr lvl="1">
              <a:buNone/>
            </a:pPr>
            <a:endParaRPr lang="en-US" sz="750" dirty="0">
              <a:latin typeface="+mj-lt"/>
            </a:endParaRPr>
          </a:p>
          <a:p>
            <a:pPr lvl="1"/>
            <a:r>
              <a:rPr lang="en-US" dirty="0" smtClean="0">
                <a:latin typeface="+mj-lt"/>
              </a:rPr>
              <a:t>Accountability for outcomes across all payers is needed for children’s behavioral health. </a:t>
            </a:r>
          </a:p>
          <a:p>
            <a:pPr marL="294894" lvl="1" indent="0">
              <a:buNone/>
            </a:pPr>
            <a:endParaRPr lang="en-US" sz="750" dirty="0">
              <a:latin typeface="+mj-lt"/>
            </a:endParaRPr>
          </a:p>
          <a:p>
            <a:pPr lvl="1"/>
            <a:r>
              <a:rPr lang="en-US" dirty="0" smtClean="0">
                <a:latin typeface="+mj-lt"/>
              </a:rPr>
              <a:t>Solutions should address unique needs of children in a unified, integrated approach.</a:t>
            </a:r>
          </a:p>
          <a:p>
            <a:pPr lvl="1">
              <a:buNone/>
            </a:pPr>
            <a:endParaRPr lang="en-US" sz="750" dirty="0">
              <a:latin typeface="+mj-lt"/>
            </a:endParaRPr>
          </a:p>
          <a:p>
            <a:pPr lvl="1"/>
            <a:r>
              <a:rPr lang="en-US" dirty="0" smtClean="0">
                <a:latin typeface="+mj-lt"/>
              </a:rPr>
              <a:t>The current behavioral healthcare system for children and their families is underfunded.</a:t>
            </a:r>
          </a:p>
          <a:p>
            <a:pPr marL="294894" lvl="1" indent="0">
              <a:buNone/>
            </a:pPr>
            <a:endParaRPr lang="en-US" sz="750" dirty="0">
              <a:latin typeface="+mj-lt"/>
            </a:endParaRPr>
          </a:p>
          <a:p>
            <a:pPr lvl="1"/>
            <a:r>
              <a:rPr lang="en-US" dirty="0" smtClean="0">
                <a:latin typeface="+mj-lt"/>
              </a:rPr>
              <a:t>Children in other public or private health plans should have access to a reasonable range of behavioral health benefits.</a:t>
            </a:r>
          </a:p>
          <a:p>
            <a:endParaRPr lang="en-US" dirty="0">
              <a:latin typeface="+mj-lt"/>
            </a:endParaRPr>
          </a:p>
        </p:txBody>
      </p:sp>
      <p:sp>
        <p:nvSpPr>
          <p:cNvPr id="4" name="Slide Number Placeholder 3"/>
          <p:cNvSpPr>
            <a:spLocks noGrp="1"/>
          </p:cNvSpPr>
          <p:nvPr>
            <p:ph type="sldNum" sz="quarter" idx="4294967295"/>
          </p:nvPr>
        </p:nvSpPr>
        <p:spPr>
          <a:xfrm>
            <a:off x="6504562" y="4793609"/>
            <a:ext cx="2133600" cy="274637"/>
          </a:xfrm>
        </p:spPr>
        <p:txBody>
          <a:bodyPr/>
          <a:lstStyle/>
          <a:p>
            <a:fld id="{AAC9D2D1-AD72-4D65-852E-0A3972B25E9F}" type="slidenum">
              <a:rPr lang="en-US" smtClean="0"/>
              <a:pPr/>
              <a:t>12</a:t>
            </a:fld>
            <a:endParaRPr lang="en-US" dirty="0"/>
          </a:p>
        </p:txBody>
      </p:sp>
      <p:sp>
        <p:nvSpPr>
          <p:cNvPr id="2" name="Title 1"/>
          <p:cNvSpPr>
            <a:spLocks noGrp="1"/>
          </p:cNvSpPr>
          <p:nvPr>
            <p:ph type="title"/>
          </p:nvPr>
        </p:nvSpPr>
        <p:spPr>
          <a:xfrm>
            <a:off x="1485900" y="240269"/>
            <a:ext cx="6172200" cy="857250"/>
          </a:xfrm>
        </p:spPr>
        <p:txBody>
          <a:bodyPr>
            <a:normAutofit/>
          </a:bodyPr>
          <a:lstStyle/>
          <a:p>
            <a:r>
              <a:rPr lang="en-US" sz="2700" b="1" dirty="0">
                <a:latin typeface="+mn-lt"/>
              </a:rPr>
              <a:t>Children’s BH Team Themes</a:t>
            </a:r>
          </a:p>
        </p:txBody>
      </p:sp>
    </p:spTree>
    <p:extLst>
      <p:ext uri="{BB962C8B-B14F-4D97-AF65-F5344CB8AC3E}">
        <p14:creationId xmlns:p14="http://schemas.microsoft.com/office/powerpoint/2010/main" val="8388643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8150"/>
            <a:ext cx="8229600" cy="990599"/>
          </a:xfrm>
        </p:spPr>
        <p:txBody>
          <a:bodyPr>
            <a:normAutofit fontScale="90000"/>
          </a:bodyPr>
          <a:lstStyle/>
          <a:p>
            <a:r>
              <a:rPr lang="en-US" dirty="0"/>
              <a:t>Proposed New State Plan Services</a:t>
            </a:r>
            <a:br>
              <a:rPr lang="en-US" dirty="0"/>
            </a:br>
            <a:endParaRPr lang="en-US" dirty="0"/>
          </a:p>
        </p:txBody>
      </p:sp>
      <p:sp>
        <p:nvSpPr>
          <p:cNvPr id="3" name="Content Placeholder 2"/>
          <p:cNvSpPr>
            <a:spLocks noGrp="1"/>
          </p:cNvSpPr>
          <p:nvPr>
            <p:ph idx="1"/>
          </p:nvPr>
        </p:nvSpPr>
        <p:spPr/>
        <p:txBody>
          <a:bodyPr>
            <a:normAutofit/>
          </a:bodyPr>
          <a:lstStyle/>
          <a:p>
            <a:r>
              <a:rPr lang="en-US" sz="1800" dirty="0"/>
              <a:t>Mobile Crisis Intervention</a:t>
            </a:r>
          </a:p>
          <a:p>
            <a:r>
              <a:rPr lang="en-US" sz="1800" dirty="0"/>
              <a:t>Community Psychiatric Supports and Treatment (CPST)</a:t>
            </a:r>
          </a:p>
          <a:p>
            <a:r>
              <a:rPr lang="en-US" sz="1800" dirty="0"/>
              <a:t>Other Licensed Practitioner</a:t>
            </a:r>
          </a:p>
          <a:p>
            <a:r>
              <a:rPr lang="en-US" sz="1800" dirty="0"/>
              <a:t>Psychosocial Rehabilitation Services</a:t>
            </a:r>
          </a:p>
          <a:p>
            <a:r>
              <a:rPr lang="en-US" sz="1800" dirty="0"/>
              <a:t>Family Peer Support Services</a:t>
            </a:r>
          </a:p>
          <a:p>
            <a:r>
              <a:rPr lang="en-US" sz="1800" dirty="0"/>
              <a:t>Youth Peer Advocacy and Training</a:t>
            </a:r>
          </a:p>
          <a:p>
            <a:endParaRPr lang="en-US" dirty="0"/>
          </a:p>
        </p:txBody>
      </p:sp>
      <p:sp>
        <p:nvSpPr>
          <p:cNvPr id="4" name="Slide Number Placeholder 3"/>
          <p:cNvSpPr>
            <a:spLocks noGrp="1"/>
          </p:cNvSpPr>
          <p:nvPr>
            <p:ph type="sldNum" sz="quarter" idx="4294967295"/>
          </p:nvPr>
        </p:nvSpPr>
        <p:spPr>
          <a:xfrm>
            <a:off x="6504562" y="4793609"/>
            <a:ext cx="2133600" cy="274637"/>
          </a:xfrm>
        </p:spPr>
        <p:txBody>
          <a:bodyPr/>
          <a:lstStyle/>
          <a:p>
            <a:fld id="{404C8693-2F83-47FE-889C-13C43A13B472}" type="slidenum">
              <a:rPr lang="en-US" smtClean="0"/>
              <a:pPr/>
              <a:t>13</a:t>
            </a:fld>
            <a:endParaRPr lang="en-US"/>
          </a:p>
        </p:txBody>
      </p:sp>
    </p:spTree>
    <p:extLst>
      <p:ext uri="{BB962C8B-B14F-4D97-AF65-F5344CB8AC3E}">
        <p14:creationId xmlns:p14="http://schemas.microsoft.com/office/powerpoint/2010/main" val="18441419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Proposed HCBS Array</a:t>
            </a:r>
            <a:endParaRPr lang="en-US" sz="4000" dirty="0"/>
          </a:p>
        </p:txBody>
      </p:sp>
      <p:sp>
        <p:nvSpPr>
          <p:cNvPr id="3" name="Content Placeholder 2"/>
          <p:cNvSpPr>
            <a:spLocks noGrp="1"/>
          </p:cNvSpPr>
          <p:nvPr>
            <p:ph sz="half" idx="1"/>
          </p:nvPr>
        </p:nvSpPr>
        <p:spPr/>
        <p:txBody>
          <a:bodyPr>
            <a:normAutofit fontScale="92500" lnSpcReduction="10000"/>
          </a:bodyPr>
          <a:lstStyle/>
          <a:p>
            <a:r>
              <a:rPr lang="en-US" dirty="0" smtClean="0"/>
              <a:t>Skill building</a:t>
            </a:r>
          </a:p>
          <a:p>
            <a:r>
              <a:rPr lang="en-US" dirty="0" smtClean="0"/>
              <a:t>Family-caregiver support</a:t>
            </a:r>
          </a:p>
          <a:p>
            <a:r>
              <a:rPr lang="en-US" dirty="0" smtClean="0"/>
              <a:t>Crisis &amp; planned respite</a:t>
            </a:r>
          </a:p>
          <a:p>
            <a:r>
              <a:rPr lang="en-US" dirty="0" smtClean="0"/>
              <a:t>Prevocational services</a:t>
            </a:r>
          </a:p>
          <a:p>
            <a:r>
              <a:rPr lang="en-US" dirty="0" smtClean="0"/>
              <a:t>Supported employment</a:t>
            </a:r>
          </a:p>
          <a:p>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t>Community advocacy &amp; support</a:t>
            </a:r>
          </a:p>
          <a:p>
            <a:r>
              <a:rPr lang="en-US" dirty="0" smtClean="0"/>
              <a:t>Non-medical transportation</a:t>
            </a:r>
          </a:p>
          <a:p>
            <a:r>
              <a:rPr lang="en-US" dirty="0" smtClean="0"/>
              <a:t>Day habilitation</a:t>
            </a:r>
          </a:p>
          <a:p>
            <a:r>
              <a:rPr lang="en-US" dirty="0" smtClean="0"/>
              <a:t>Adaptive &amp; assistive equipment</a:t>
            </a:r>
          </a:p>
          <a:p>
            <a:r>
              <a:rPr lang="en-US" dirty="0" smtClean="0"/>
              <a:t>Palliative care</a:t>
            </a:r>
          </a:p>
        </p:txBody>
      </p:sp>
    </p:spTree>
    <p:extLst>
      <p:ext uri="{BB962C8B-B14F-4D97-AF65-F5344CB8AC3E}">
        <p14:creationId xmlns:p14="http://schemas.microsoft.com/office/powerpoint/2010/main" val="3671648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6504562" y="4793609"/>
            <a:ext cx="2133600" cy="274637"/>
          </a:xfrm>
        </p:spPr>
        <p:txBody>
          <a:bodyPr/>
          <a:lstStyle/>
          <a:p>
            <a:fld id="{404C8693-2F83-47FE-889C-13C43A13B472}" type="slidenum">
              <a:rPr lang="en-US" smtClean="0"/>
              <a:pPr/>
              <a:t>15</a:t>
            </a:fld>
            <a:endParaRPr lang="en-US"/>
          </a:p>
        </p:txBody>
      </p:sp>
      <p:sp>
        <p:nvSpPr>
          <p:cNvPr id="4" name="Title 3"/>
          <p:cNvSpPr>
            <a:spLocks noGrp="1"/>
          </p:cNvSpPr>
          <p:nvPr>
            <p:ph type="title"/>
          </p:nvPr>
        </p:nvSpPr>
        <p:spPr/>
        <p:txBody>
          <a:bodyPr/>
          <a:lstStyle/>
          <a:p>
            <a:r>
              <a:rPr lang="en-US" dirty="0" smtClean="0"/>
              <a:t>Current Continuum of Care</a:t>
            </a:r>
            <a:endParaRPr lang="en-US" dirty="0"/>
          </a:p>
        </p:txBody>
      </p:sp>
      <p:graphicFrame>
        <p:nvGraphicFramePr>
          <p:cNvPr id="5" name="Diagram 4"/>
          <p:cNvGraphicFramePr/>
          <p:nvPr>
            <p:extLst>
              <p:ext uri="{D42A27DB-BD31-4B8C-83A1-F6EECF244321}">
                <p14:modId xmlns:p14="http://schemas.microsoft.com/office/powerpoint/2010/main" val="1224340919"/>
              </p:ext>
            </p:extLst>
          </p:nvPr>
        </p:nvGraphicFramePr>
        <p:xfrm>
          <a:off x="762000" y="1028700"/>
          <a:ext cx="7239000" cy="30670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3429000" y="3066053"/>
            <a:ext cx="2000250" cy="323165"/>
          </a:xfrm>
          <a:prstGeom prst="rect">
            <a:avLst/>
          </a:prstGeom>
          <a:noFill/>
        </p:spPr>
        <p:txBody>
          <a:bodyPr wrap="square" rtlCol="0">
            <a:spAutoFit/>
          </a:bodyPr>
          <a:lstStyle/>
          <a:p>
            <a:r>
              <a:rPr lang="en-US" sz="1500" b="1" dirty="0">
                <a:solidFill>
                  <a:schemeClr val="bg2">
                    <a:lumMod val="50000"/>
                  </a:schemeClr>
                </a:solidFill>
              </a:rPr>
              <a:t>Intensity of Need</a:t>
            </a:r>
          </a:p>
        </p:txBody>
      </p:sp>
    </p:spTree>
    <p:extLst>
      <p:ext uri="{BB962C8B-B14F-4D97-AF65-F5344CB8AC3E}">
        <p14:creationId xmlns:p14="http://schemas.microsoft.com/office/powerpoint/2010/main" val="1547849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52B0868C-6D7E-49B9-9D0C-12FDD2BCD50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graphicEl>
                                              <a:dgm id="{81DE6593-92D0-44B1-AFC1-864F4046E46D}"/>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dgm id="{E65EE856-9837-4A1C-BBE6-D8353254A8A9}"/>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graphicEl>
                                              <a:dgm id="{EC8713AE-4F30-4FB8-9215-F5DC11101822}"/>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graphicEl>
                                              <a:dgm id="{3C2B9C61-6B14-4A94-BAD8-FAF6B64B26E3}"/>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graphicEl>
                                              <a:dgm id="{DA31C221-CDA2-4B17-9ECD-EADFB520E576}"/>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graphicEl>
                                              <a:dgm id="{BBC709B5-1FD9-42FB-BE61-32178998833D}"/>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graphicEl>
                                              <a:dgm id="{C792197F-E903-44DB-8DDD-BD21D54F7C9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200992186"/>
              </p:ext>
            </p:extLst>
          </p:nvPr>
        </p:nvGraphicFramePr>
        <p:xfrm>
          <a:off x="630291" y="414624"/>
          <a:ext cx="6781800" cy="4679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404C8693-2F83-47FE-889C-13C43A13B472}" type="slidenum">
              <a:rPr lang="en-US" smtClean="0"/>
              <a:pPr/>
              <a:t>16</a:t>
            </a:fld>
            <a:endParaRPr lang="en-US"/>
          </a:p>
        </p:txBody>
      </p:sp>
      <p:sp>
        <p:nvSpPr>
          <p:cNvPr id="18" name="Left Brace 17"/>
          <p:cNvSpPr/>
          <p:nvPr/>
        </p:nvSpPr>
        <p:spPr bwMode="auto">
          <a:xfrm rot="2020908">
            <a:off x="669310" y="4206735"/>
            <a:ext cx="285750" cy="800100"/>
          </a:xfrm>
          <a:prstGeom prst="leftBrac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vert="horz" wrap="square" lIns="68580" tIns="34290" rIns="68580" bIns="34290" numCol="1" rtlCol="0" anchor="t" anchorCtr="0" compatLnSpc="1">
            <a:prstTxWarp prst="textNoShape">
              <a:avLst/>
            </a:prstTxWarp>
          </a:bodyPr>
          <a:lstStyle/>
          <a:p>
            <a:pPr marL="257175" indent="-257175" algn="ctr" defTabSz="685800" fontAlgn="base">
              <a:spcBef>
                <a:spcPct val="20000"/>
              </a:spcBef>
              <a:spcAft>
                <a:spcPct val="0"/>
              </a:spcAft>
              <a:buFontTx/>
              <a:buChar char="•"/>
            </a:pPr>
            <a:endParaRPr lang="en-US" sz="2400">
              <a:latin typeface="Times New Roman" pitchFamily="18" charset="0"/>
            </a:endParaRPr>
          </a:p>
        </p:txBody>
      </p:sp>
      <p:sp>
        <p:nvSpPr>
          <p:cNvPr id="19" name="TextBox 18"/>
          <p:cNvSpPr txBox="1"/>
          <p:nvPr/>
        </p:nvSpPr>
        <p:spPr>
          <a:xfrm rot="1855310">
            <a:off x="466241" y="3872831"/>
            <a:ext cx="346249" cy="1119000"/>
          </a:xfrm>
          <a:prstGeom prst="rect">
            <a:avLst/>
          </a:prstGeom>
          <a:noFill/>
        </p:spPr>
        <p:txBody>
          <a:bodyPr vert="vert270" wrap="square" rtlCol="0">
            <a:spAutoFit/>
          </a:bodyPr>
          <a:lstStyle/>
          <a:p>
            <a:r>
              <a:rPr lang="en-US" sz="1050" dirty="0"/>
              <a:t>Integrated Care</a:t>
            </a:r>
          </a:p>
        </p:txBody>
      </p:sp>
      <p:sp>
        <p:nvSpPr>
          <p:cNvPr id="20" name="Up Arrow 19"/>
          <p:cNvSpPr/>
          <p:nvPr/>
        </p:nvSpPr>
        <p:spPr bwMode="auto">
          <a:xfrm>
            <a:off x="7315200" y="303643"/>
            <a:ext cx="672104" cy="4711883"/>
          </a:xfrm>
          <a:prstGeom prst="upArrow">
            <a:avLst/>
          </a:prstGeom>
          <a:solidFill>
            <a:schemeClr val="accent1"/>
          </a:solidFill>
          <a:ln w="9525" cap="flat" cmpd="sng" algn="ctr">
            <a:noFill/>
            <a:prstDash val="solid"/>
            <a:round/>
            <a:headEnd type="none" w="med" len="med"/>
            <a:tailEnd type="triangle" w="med" len="med"/>
          </a:ln>
          <a:effectLst/>
        </p:spPr>
        <p:txBody>
          <a:bodyPr vert="wordArtVert" wrap="square" lIns="68580" tIns="34290" rIns="68580" bIns="34290" numCol="1" rtlCol="0" anchor="ctr" anchorCtr="0" compatLnSpc="1">
            <a:prstTxWarp prst="textNoShape">
              <a:avLst/>
            </a:prstTxWarp>
            <a:noAutofit/>
          </a:bodyPr>
          <a:lstStyle/>
          <a:p>
            <a:pPr algn="ctr" defTabSz="685800" fontAlgn="base">
              <a:spcBef>
                <a:spcPct val="20000"/>
              </a:spcBef>
              <a:spcAft>
                <a:spcPct val="0"/>
              </a:spcAft>
            </a:pPr>
            <a:r>
              <a:rPr lang="en-US" sz="1500" b="1" dirty="0">
                <a:latin typeface="Arial" panose="020B0604020202020204" pitchFamily="34" charset="0"/>
                <a:cs typeface="Arial" panose="020B0604020202020204" pitchFamily="34" charset="0"/>
              </a:rPr>
              <a:t>Intensity of Need</a:t>
            </a:r>
          </a:p>
        </p:txBody>
      </p:sp>
      <p:sp>
        <p:nvSpPr>
          <p:cNvPr id="21" name="Left Brace 20"/>
          <p:cNvSpPr/>
          <p:nvPr/>
        </p:nvSpPr>
        <p:spPr bwMode="auto">
          <a:xfrm rot="2018362">
            <a:off x="1194153" y="3398832"/>
            <a:ext cx="285750" cy="800100"/>
          </a:xfrm>
          <a:prstGeom prst="leftBrac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vert="horz" wrap="square" lIns="68580" tIns="34290" rIns="68580" bIns="34290" numCol="1" rtlCol="0" anchor="t" anchorCtr="0" compatLnSpc="1">
            <a:prstTxWarp prst="textNoShape">
              <a:avLst/>
            </a:prstTxWarp>
          </a:bodyPr>
          <a:lstStyle/>
          <a:p>
            <a:pPr marL="257175" indent="-257175" algn="ctr" defTabSz="685800" fontAlgn="base">
              <a:spcBef>
                <a:spcPct val="20000"/>
              </a:spcBef>
              <a:spcAft>
                <a:spcPct val="0"/>
              </a:spcAft>
              <a:buFontTx/>
              <a:buChar char="•"/>
            </a:pPr>
            <a:endParaRPr lang="en-US" sz="2400">
              <a:latin typeface="Times New Roman" pitchFamily="18" charset="0"/>
            </a:endParaRPr>
          </a:p>
        </p:txBody>
      </p:sp>
      <p:sp>
        <p:nvSpPr>
          <p:cNvPr id="22" name="Left Brace 21"/>
          <p:cNvSpPr/>
          <p:nvPr/>
        </p:nvSpPr>
        <p:spPr bwMode="auto">
          <a:xfrm rot="2045597">
            <a:off x="1728801" y="2634961"/>
            <a:ext cx="285750" cy="800100"/>
          </a:xfrm>
          <a:prstGeom prst="leftBrac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vert="horz" wrap="square" lIns="68580" tIns="34290" rIns="68580" bIns="34290" numCol="1" rtlCol="0" anchor="t" anchorCtr="0" compatLnSpc="1">
            <a:prstTxWarp prst="textNoShape">
              <a:avLst/>
            </a:prstTxWarp>
          </a:bodyPr>
          <a:lstStyle/>
          <a:p>
            <a:pPr marL="257175" indent="-257175" algn="ctr" defTabSz="685800" fontAlgn="base">
              <a:spcBef>
                <a:spcPct val="20000"/>
              </a:spcBef>
              <a:spcAft>
                <a:spcPct val="0"/>
              </a:spcAft>
              <a:buFontTx/>
              <a:buChar char="•"/>
            </a:pPr>
            <a:endParaRPr lang="en-US" sz="2400">
              <a:latin typeface="Times New Roman" pitchFamily="18" charset="0"/>
            </a:endParaRPr>
          </a:p>
        </p:txBody>
      </p:sp>
      <p:sp>
        <p:nvSpPr>
          <p:cNvPr id="23" name="TextBox 22"/>
          <p:cNvSpPr txBox="1"/>
          <p:nvPr/>
        </p:nvSpPr>
        <p:spPr>
          <a:xfrm rot="2064190">
            <a:off x="813970" y="3264892"/>
            <a:ext cx="507831" cy="720319"/>
          </a:xfrm>
          <a:prstGeom prst="rect">
            <a:avLst/>
          </a:prstGeom>
          <a:noFill/>
        </p:spPr>
        <p:txBody>
          <a:bodyPr vert="vert270" wrap="square" rtlCol="0">
            <a:spAutoFit/>
          </a:bodyPr>
          <a:lstStyle/>
          <a:p>
            <a:r>
              <a:rPr lang="en-US" sz="1050" dirty="0"/>
              <a:t>Support / Advocacy</a:t>
            </a:r>
          </a:p>
        </p:txBody>
      </p:sp>
      <p:sp>
        <p:nvSpPr>
          <p:cNvPr id="24" name="TextBox 23"/>
          <p:cNvSpPr txBox="1"/>
          <p:nvPr/>
        </p:nvSpPr>
        <p:spPr>
          <a:xfrm rot="2234283">
            <a:off x="1371681" y="2486011"/>
            <a:ext cx="507831" cy="720319"/>
          </a:xfrm>
          <a:prstGeom prst="rect">
            <a:avLst/>
          </a:prstGeom>
          <a:noFill/>
        </p:spPr>
        <p:txBody>
          <a:bodyPr vert="vert270" wrap="square" rtlCol="0">
            <a:spAutoFit/>
          </a:bodyPr>
          <a:lstStyle/>
          <a:p>
            <a:r>
              <a:rPr lang="en-US" sz="1050" dirty="0"/>
              <a:t>Community Supports</a:t>
            </a:r>
          </a:p>
        </p:txBody>
      </p:sp>
      <p:sp>
        <p:nvSpPr>
          <p:cNvPr id="25" name="Left Brace 24"/>
          <p:cNvSpPr/>
          <p:nvPr/>
        </p:nvSpPr>
        <p:spPr bwMode="auto">
          <a:xfrm rot="8702574">
            <a:off x="5452214" y="1873257"/>
            <a:ext cx="285750" cy="800100"/>
          </a:xfrm>
          <a:prstGeom prst="leftBrac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vert="horz" wrap="square" lIns="68580" tIns="34290" rIns="68580" bIns="34290" numCol="1" rtlCol="0" anchor="t" anchorCtr="0" compatLnSpc="1">
            <a:prstTxWarp prst="textNoShape">
              <a:avLst/>
            </a:prstTxWarp>
          </a:bodyPr>
          <a:lstStyle/>
          <a:p>
            <a:pPr marL="257175" indent="-257175" algn="ctr" defTabSz="685800" fontAlgn="base">
              <a:spcBef>
                <a:spcPct val="20000"/>
              </a:spcBef>
              <a:spcAft>
                <a:spcPct val="0"/>
              </a:spcAft>
              <a:buFontTx/>
              <a:buChar char="•"/>
            </a:pPr>
            <a:endParaRPr lang="en-US" sz="2400">
              <a:latin typeface="Times New Roman" pitchFamily="18" charset="0"/>
            </a:endParaRPr>
          </a:p>
        </p:txBody>
      </p:sp>
      <p:sp>
        <p:nvSpPr>
          <p:cNvPr id="26" name="Left Brace 25"/>
          <p:cNvSpPr/>
          <p:nvPr/>
        </p:nvSpPr>
        <p:spPr bwMode="auto">
          <a:xfrm rot="8648188">
            <a:off x="4871517" y="1055610"/>
            <a:ext cx="285750" cy="800100"/>
          </a:xfrm>
          <a:prstGeom prst="leftBrac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vert="horz" wrap="square" lIns="68580" tIns="34290" rIns="68580" bIns="34290" numCol="1" rtlCol="0" anchor="t" anchorCtr="0" compatLnSpc="1">
            <a:prstTxWarp prst="textNoShape">
              <a:avLst/>
            </a:prstTxWarp>
          </a:bodyPr>
          <a:lstStyle/>
          <a:p>
            <a:pPr marL="257175" indent="-257175" algn="ctr" defTabSz="685800" fontAlgn="base">
              <a:spcBef>
                <a:spcPct val="20000"/>
              </a:spcBef>
              <a:spcAft>
                <a:spcPct val="0"/>
              </a:spcAft>
              <a:buFontTx/>
              <a:buChar char="•"/>
            </a:pPr>
            <a:endParaRPr lang="en-US" sz="2400">
              <a:latin typeface="Times New Roman" pitchFamily="18" charset="0"/>
            </a:endParaRPr>
          </a:p>
        </p:txBody>
      </p:sp>
      <p:sp>
        <p:nvSpPr>
          <p:cNvPr id="27" name="Left Brace 26"/>
          <p:cNvSpPr/>
          <p:nvPr/>
        </p:nvSpPr>
        <p:spPr bwMode="auto">
          <a:xfrm rot="8762264">
            <a:off x="4352135" y="331135"/>
            <a:ext cx="285750" cy="800100"/>
          </a:xfrm>
          <a:prstGeom prst="leftBrac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vert="horz" wrap="square" lIns="68580" tIns="34290" rIns="68580" bIns="34290" numCol="1" rtlCol="0" anchor="t" anchorCtr="0" compatLnSpc="1">
            <a:prstTxWarp prst="textNoShape">
              <a:avLst/>
            </a:prstTxWarp>
          </a:bodyPr>
          <a:lstStyle/>
          <a:p>
            <a:pPr marL="257175" indent="-257175" algn="ctr" defTabSz="685800" fontAlgn="base">
              <a:spcBef>
                <a:spcPct val="20000"/>
              </a:spcBef>
              <a:spcAft>
                <a:spcPct val="0"/>
              </a:spcAft>
              <a:buFontTx/>
              <a:buChar char="•"/>
            </a:pPr>
            <a:endParaRPr lang="en-US" sz="2400">
              <a:latin typeface="Times New Roman" pitchFamily="18" charset="0"/>
            </a:endParaRPr>
          </a:p>
        </p:txBody>
      </p:sp>
      <p:sp>
        <p:nvSpPr>
          <p:cNvPr id="28" name="TextBox 27"/>
          <p:cNvSpPr txBox="1"/>
          <p:nvPr/>
        </p:nvSpPr>
        <p:spPr>
          <a:xfrm rot="8808836">
            <a:off x="5735235" y="1684860"/>
            <a:ext cx="346249" cy="1119000"/>
          </a:xfrm>
          <a:prstGeom prst="rect">
            <a:avLst/>
          </a:prstGeom>
          <a:noFill/>
        </p:spPr>
        <p:txBody>
          <a:bodyPr vert="vert270" wrap="square" rtlCol="0">
            <a:spAutoFit/>
          </a:bodyPr>
          <a:lstStyle/>
          <a:p>
            <a:r>
              <a:rPr lang="en-US" sz="1050" dirty="0"/>
              <a:t>Clinical Services</a:t>
            </a:r>
          </a:p>
        </p:txBody>
      </p:sp>
      <p:sp>
        <p:nvSpPr>
          <p:cNvPr id="29" name="TextBox 28"/>
          <p:cNvSpPr txBox="1"/>
          <p:nvPr/>
        </p:nvSpPr>
        <p:spPr>
          <a:xfrm rot="8574686">
            <a:off x="5115705" y="1141980"/>
            <a:ext cx="346249" cy="557693"/>
          </a:xfrm>
          <a:prstGeom prst="rect">
            <a:avLst/>
          </a:prstGeom>
          <a:noFill/>
        </p:spPr>
        <p:txBody>
          <a:bodyPr vert="vert270" wrap="square" rtlCol="0">
            <a:spAutoFit/>
          </a:bodyPr>
          <a:lstStyle/>
          <a:p>
            <a:r>
              <a:rPr lang="en-US" sz="1050" dirty="0"/>
              <a:t>HCBS</a:t>
            </a:r>
          </a:p>
        </p:txBody>
      </p:sp>
      <p:sp>
        <p:nvSpPr>
          <p:cNvPr id="30" name="TextBox 29"/>
          <p:cNvSpPr txBox="1"/>
          <p:nvPr/>
        </p:nvSpPr>
        <p:spPr>
          <a:xfrm rot="8865079">
            <a:off x="4614478" y="386861"/>
            <a:ext cx="507831" cy="677710"/>
          </a:xfrm>
          <a:prstGeom prst="rect">
            <a:avLst/>
          </a:prstGeom>
          <a:noFill/>
        </p:spPr>
        <p:txBody>
          <a:bodyPr vert="vert270" wrap="square" rtlCol="0">
            <a:spAutoFit/>
          </a:bodyPr>
          <a:lstStyle/>
          <a:p>
            <a:r>
              <a:rPr lang="en-US" sz="1050" dirty="0"/>
              <a:t>Intensive Services</a:t>
            </a:r>
          </a:p>
        </p:txBody>
      </p:sp>
    </p:spTree>
    <p:extLst>
      <p:ext uri="{BB962C8B-B14F-4D97-AF65-F5344CB8AC3E}">
        <p14:creationId xmlns:p14="http://schemas.microsoft.com/office/powerpoint/2010/main" val="1496702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B97F9291-055B-44AC-9076-BD508530EFB5}"/>
                                            </p:graphicEl>
                                          </p:spTgt>
                                        </p:tgtEl>
                                        <p:attrNameLst>
                                          <p:attrName>style.visibility</p:attrName>
                                        </p:attrNameLst>
                                      </p:cBhvr>
                                      <p:to>
                                        <p:strVal val="visible"/>
                                      </p:to>
                                    </p:set>
                                    <p:animEffect transition="in" filter="fade">
                                      <p:cBhvr>
                                        <p:cTn id="7" dur="500"/>
                                        <p:tgtEl>
                                          <p:spTgt spid="5">
                                            <p:graphicEl>
                                              <a:dgm id="{B97F9291-055B-44AC-9076-BD508530EFB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graphicEl>
                                              <a:dgm id="{B49CCBEE-4950-402A-A637-C2EEA10296F7}"/>
                                            </p:graphicEl>
                                          </p:spTgt>
                                        </p:tgtEl>
                                        <p:attrNameLst>
                                          <p:attrName>style.visibility</p:attrName>
                                        </p:attrNameLst>
                                      </p:cBhvr>
                                      <p:to>
                                        <p:strVal val="visible"/>
                                      </p:to>
                                    </p:set>
                                    <p:animEffect transition="in" filter="fade">
                                      <p:cBhvr>
                                        <p:cTn id="18" dur="500"/>
                                        <p:tgtEl>
                                          <p:spTgt spid="5">
                                            <p:graphicEl>
                                              <a:dgm id="{B49CCBEE-4950-402A-A637-C2EEA10296F7}"/>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graphicEl>
                                              <a:dgm id="{A9D6A719-6C08-4D27-81EE-BFA3A52AD475}"/>
                                            </p:graphicEl>
                                          </p:spTgt>
                                        </p:tgtEl>
                                        <p:attrNameLst>
                                          <p:attrName>style.visibility</p:attrName>
                                        </p:attrNameLst>
                                      </p:cBhvr>
                                      <p:to>
                                        <p:strVal val="visible"/>
                                      </p:to>
                                    </p:set>
                                    <p:animEffect transition="in" filter="fade">
                                      <p:cBhvr>
                                        <p:cTn id="29" dur="500"/>
                                        <p:tgtEl>
                                          <p:spTgt spid="5">
                                            <p:graphicEl>
                                              <a:dgm id="{A9D6A719-6C08-4D27-81EE-BFA3A52AD475}"/>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4"/>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2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5">
                                            <p:graphicEl>
                                              <a:dgm id="{9A49CAEF-FB29-44D9-A167-0BA1C4C03D7D}"/>
                                            </p:graphicEl>
                                          </p:spTgt>
                                        </p:tgtEl>
                                        <p:attrNameLst>
                                          <p:attrName>style.visibility</p:attrName>
                                        </p:attrNameLst>
                                      </p:cBhvr>
                                      <p:to>
                                        <p:strVal val="visible"/>
                                      </p:to>
                                    </p:set>
                                    <p:animEffect transition="in" filter="fade">
                                      <p:cBhvr>
                                        <p:cTn id="40" dur="500"/>
                                        <p:tgtEl>
                                          <p:spTgt spid="5">
                                            <p:graphicEl>
                                              <a:dgm id="{9A49CAEF-FB29-44D9-A167-0BA1C4C03D7D}"/>
                                            </p:graphicEl>
                                          </p:spTgt>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5">
                                            <p:graphicEl>
                                              <a:dgm id="{5C21C3A0-3B24-422F-8A0E-16D3226F555F}"/>
                                            </p:graphicEl>
                                          </p:spTgt>
                                        </p:tgtEl>
                                        <p:attrNameLst>
                                          <p:attrName>style.visibility</p:attrName>
                                        </p:attrNameLst>
                                      </p:cBhvr>
                                      <p:to>
                                        <p:strVal val="visible"/>
                                      </p:to>
                                    </p:set>
                                    <p:animEffect transition="in" filter="fade">
                                      <p:cBhvr>
                                        <p:cTn id="51" dur="500"/>
                                        <p:tgtEl>
                                          <p:spTgt spid="5">
                                            <p:graphicEl>
                                              <a:dgm id="{5C21C3A0-3B24-422F-8A0E-16D3226F555F}"/>
                                            </p:graphicEl>
                                          </p:spTgt>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29"/>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26"/>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
                                            <p:graphicEl>
                                              <a:dgm id="{5A46451D-8201-4A70-9355-1E558CD1687A}"/>
                                            </p:graphicEl>
                                          </p:spTgt>
                                        </p:tgtEl>
                                        <p:attrNameLst>
                                          <p:attrName>style.visibility</p:attrName>
                                        </p:attrNameLst>
                                      </p:cBhvr>
                                      <p:to>
                                        <p:strVal val="visible"/>
                                      </p:to>
                                    </p:set>
                                    <p:animEffect transition="in" filter="fade">
                                      <p:cBhvr>
                                        <p:cTn id="62" dur="500"/>
                                        <p:tgtEl>
                                          <p:spTgt spid="5">
                                            <p:graphicEl>
                                              <a:dgm id="{5A46451D-8201-4A70-9355-1E558CD1687A}"/>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20"/>
                                        </p:tgtEl>
                                        <p:attrNameLst>
                                          <p:attrName>style.visibility</p:attrName>
                                        </p:attrNameLst>
                                      </p:cBhvr>
                                      <p:to>
                                        <p:strVal val="visible"/>
                                      </p:to>
                                    </p:set>
                                    <p:animEffect transition="in" filter="wipe(down)">
                                      <p:cBhvr>
                                        <p:cTn id="7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rev="1"/>
        </p:bldSub>
      </p:bldGraphic>
      <p:bldP spid="18" grpId="0" animBg="1"/>
      <p:bldP spid="19" grpId="0"/>
      <p:bldP spid="20" grpId="0" animBg="1"/>
      <p:bldP spid="21" grpId="0" animBg="1"/>
      <p:bldP spid="22" grpId="0" animBg="1"/>
      <p:bldP spid="23" grpId="0"/>
      <p:bldP spid="24" grpId="0"/>
      <p:bldP spid="25" grpId="0" animBg="1"/>
      <p:bldP spid="26" grpId="0" animBg="1"/>
      <p:bldP spid="27" grpId="0" animBg="1"/>
      <p:bldP spid="28" grpId="0"/>
      <p:bldP spid="29" grpId="0"/>
      <p:bldP spid="3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000" dirty="0">
                <a:latin typeface="Lucida Sans Unicode" panose="020B0602030504020204" pitchFamily="34" charset="0"/>
                <a:cs typeface="Lucida Sans Unicode" panose="020B0602030504020204" pitchFamily="34" charset="0"/>
              </a:rPr>
              <a:t>The GOAL is to…</a:t>
            </a:r>
          </a:p>
        </p:txBody>
      </p:sp>
      <p:sp>
        <p:nvSpPr>
          <p:cNvPr id="2" name="Slide Number Placeholder 1"/>
          <p:cNvSpPr>
            <a:spLocks noGrp="1"/>
          </p:cNvSpPr>
          <p:nvPr>
            <p:ph type="sldNum" sz="quarter" idx="12"/>
          </p:nvPr>
        </p:nvSpPr>
        <p:spPr/>
        <p:txBody>
          <a:bodyPr/>
          <a:lstStyle/>
          <a:p>
            <a:fld id="{D57F1E4F-1CFF-5643-939E-217C01CDF565}" type="slidenum">
              <a:rPr lang="en-US" smtClean="0"/>
              <a:pPr/>
              <a:t>17</a:t>
            </a:fld>
            <a:endParaRPr lang="en-US" dirty="0"/>
          </a:p>
        </p:txBody>
      </p:sp>
      <p:sp>
        <p:nvSpPr>
          <p:cNvPr id="4" name="Content Placeholder 3"/>
          <p:cNvSpPr>
            <a:spLocks noGrp="1"/>
          </p:cNvSpPr>
          <p:nvPr>
            <p:ph idx="4294967295"/>
          </p:nvPr>
        </p:nvSpPr>
        <p:spPr>
          <a:xfrm>
            <a:off x="457200" y="1103114"/>
            <a:ext cx="7429500" cy="3394472"/>
          </a:xfrm>
        </p:spPr>
        <p:txBody>
          <a:bodyPr>
            <a:normAutofit fontScale="85000" lnSpcReduction="20000"/>
          </a:bodyPr>
          <a:lstStyle/>
          <a:p>
            <a:pPr marL="82296" indent="0">
              <a:buNone/>
            </a:pPr>
            <a:r>
              <a:rPr lang="en-US" dirty="0">
                <a:solidFill>
                  <a:srgbClr val="000000"/>
                </a:solidFill>
                <a:latin typeface="Lucida Sans Unicode" panose="020B0602030504020204" pitchFamily="34" charset="0"/>
                <a:cs typeface="Lucida Sans Unicode" panose="020B0602030504020204" pitchFamily="34" charset="0"/>
              </a:rPr>
              <a:t>G</a:t>
            </a:r>
            <a:r>
              <a:rPr lang="en-US" dirty="0" smtClean="0">
                <a:solidFill>
                  <a:srgbClr val="000000"/>
                </a:solidFill>
                <a:latin typeface="Lucida Sans Unicode" panose="020B0602030504020204" pitchFamily="34" charset="0"/>
                <a:cs typeface="Lucida Sans Unicode" panose="020B0602030504020204" pitchFamily="34" charset="0"/>
              </a:rPr>
              <a:t>et children back on their developmental trajectory: </a:t>
            </a:r>
          </a:p>
          <a:p>
            <a:pPr lvl="1"/>
            <a:r>
              <a:rPr lang="en-US" dirty="0" smtClean="0">
                <a:latin typeface="Lucida Sans Unicode" panose="020B0602030504020204" pitchFamily="34" charset="0"/>
                <a:cs typeface="Lucida Sans Unicode" panose="020B0602030504020204" pitchFamily="34" charset="0"/>
              </a:rPr>
              <a:t>Identify needs early</a:t>
            </a:r>
          </a:p>
          <a:p>
            <a:pPr lvl="1"/>
            <a:r>
              <a:rPr lang="en-US" dirty="0" smtClean="0">
                <a:latin typeface="Lucida Sans Unicode" panose="020B0602030504020204" pitchFamily="34" charset="0"/>
                <a:cs typeface="Lucida Sans Unicode" panose="020B0602030504020204" pitchFamily="34" charset="0"/>
              </a:rPr>
              <a:t>Maintain the child at home with support and services</a:t>
            </a:r>
          </a:p>
          <a:p>
            <a:pPr lvl="1"/>
            <a:r>
              <a:rPr lang="en-US" dirty="0" smtClean="0">
                <a:latin typeface="Lucida Sans Unicode" panose="020B0602030504020204" pitchFamily="34" charset="0"/>
                <a:cs typeface="Lucida Sans Unicode" panose="020B0602030504020204" pitchFamily="34" charset="0"/>
              </a:rPr>
              <a:t>Maintain the child in the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community </a:t>
            </a:r>
            <a:r>
              <a:rPr lang="en-US" dirty="0">
                <a:latin typeface="Lucida Sans Unicode" panose="020B0602030504020204" pitchFamily="34" charset="0"/>
                <a:cs typeface="Lucida Sans Unicode" panose="020B0602030504020204" pitchFamily="34" charset="0"/>
              </a:rPr>
              <a:t>(least restrictive) </a:t>
            </a:r>
            <a:endParaRPr lang="en-US" dirty="0" smtClean="0">
              <a:latin typeface="Lucida Sans Unicode" panose="020B0602030504020204" pitchFamily="34" charset="0"/>
              <a:cs typeface="Lucida Sans Unicode" panose="020B0602030504020204" pitchFamily="34" charset="0"/>
            </a:endParaRPr>
          </a:p>
          <a:p>
            <a:pPr lvl="1"/>
            <a:endParaRPr lang="en-US" dirty="0" smtClean="0">
              <a:latin typeface="Lucida Sans Unicode" panose="020B0602030504020204" pitchFamily="34" charset="0"/>
              <a:cs typeface="Lucida Sans Unicode" panose="020B0602030504020204" pitchFamily="34" charset="0"/>
            </a:endParaRPr>
          </a:p>
          <a:p>
            <a:pPr marL="82296" indent="0" algn="ctr">
              <a:buNone/>
            </a:pPr>
            <a:r>
              <a:rPr lang="en-US" b="1" i="1" dirty="0" smtClean="0">
                <a:latin typeface="Lucida Sans Unicode" panose="020B0602030504020204" pitchFamily="34" charset="0"/>
                <a:cs typeface="Lucida Sans Unicode" panose="020B0602030504020204" pitchFamily="34" charset="0"/>
              </a:rPr>
              <a:t>					</a:t>
            </a:r>
            <a:endParaRPr lang="en-US" b="1" i="1" dirty="0">
              <a:latin typeface="Lucida Sans Unicode" panose="020B0602030504020204" pitchFamily="34" charset="0"/>
              <a:cs typeface="Lucida Sans Unicode" panose="020B0602030504020204" pitchFamily="34" charset="0"/>
            </a:endParaRPr>
          </a:p>
        </p:txBody>
      </p:sp>
      <p:sp>
        <p:nvSpPr>
          <p:cNvPr id="7" name="TextBox 6"/>
          <p:cNvSpPr txBox="1"/>
          <p:nvPr/>
        </p:nvSpPr>
        <p:spPr>
          <a:xfrm>
            <a:off x="-76200" y="4348573"/>
            <a:ext cx="7467600" cy="507831"/>
          </a:xfrm>
          <a:prstGeom prst="rect">
            <a:avLst/>
          </a:prstGeom>
          <a:noFill/>
        </p:spPr>
        <p:txBody>
          <a:bodyPr wrap="square" rtlCol="0">
            <a:spAutoFit/>
          </a:bodyPr>
          <a:lstStyle/>
          <a:p>
            <a:pPr algn="ctr"/>
            <a:r>
              <a:rPr lang="en-US" sz="2700" b="1" i="1" dirty="0">
                <a:solidFill>
                  <a:schemeClr val="bg2">
                    <a:lumMod val="50000"/>
                  </a:schemeClr>
                </a:solidFill>
              </a:rPr>
              <a:t>Focus on recovery and building resilience! </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3600" y="2665757"/>
            <a:ext cx="2590800" cy="1653436"/>
          </a:xfrm>
          <a:prstGeom prst="rect">
            <a:avLst/>
          </a:prstGeom>
        </p:spPr>
      </p:pic>
    </p:spTree>
    <p:extLst>
      <p:ext uri="{BB962C8B-B14F-4D97-AF65-F5344CB8AC3E}">
        <p14:creationId xmlns:p14="http://schemas.microsoft.com/office/powerpoint/2010/main" val="34002409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22738" b="22738"/>
          <a:stretch>
            <a:fillRect/>
          </a:stretch>
        </p:blipFill>
        <p:spPr>
          <a:xfrm>
            <a:off x="1828800" y="1047750"/>
            <a:ext cx="5486400" cy="3086100"/>
          </a:xfrm>
        </p:spPr>
      </p:pic>
    </p:spTree>
    <p:extLst>
      <p:ext uri="{BB962C8B-B14F-4D97-AF65-F5344CB8AC3E}">
        <p14:creationId xmlns:p14="http://schemas.microsoft.com/office/powerpoint/2010/main" val="2598272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Scope and Impact of SED </a:t>
            </a:r>
            <a:endParaRPr lang="en-US" dirty="0"/>
          </a:p>
        </p:txBody>
      </p:sp>
      <p:sp>
        <p:nvSpPr>
          <p:cNvPr id="3" name="Content Placeholder 2"/>
          <p:cNvSpPr>
            <a:spLocks noGrp="1"/>
          </p:cNvSpPr>
          <p:nvPr>
            <p:ph idx="1"/>
          </p:nvPr>
        </p:nvSpPr>
        <p:spPr/>
        <p:txBody>
          <a:bodyPr/>
          <a:lstStyle/>
          <a:p>
            <a:r>
              <a:rPr lang="en-US" dirty="0" smtClean="0"/>
              <a:t>1 in 10 kids have a serious emotional disturbance </a:t>
            </a:r>
          </a:p>
          <a:p>
            <a:r>
              <a:rPr lang="en-US" dirty="0" smtClean="0"/>
              <a:t>More children suffer from psychiatric illness than from cancer, blindness, autism, development disabilities, and AIDS combined</a:t>
            </a:r>
            <a:endParaRPr lang="en-US" dirty="0"/>
          </a:p>
        </p:txBody>
      </p:sp>
    </p:spTree>
    <p:extLst>
      <p:ext uri="{BB962C8B-B14F-4D97-AF65-F5344CB8AC3E}">
        <p14:creationId xmlns:p14="http://schemas.microsoft.com/office/powerpoint/2010/main" val="3669876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and Impact, cont’d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Only 20% of children with SED receive specialty mental health treatment…they are much more likely to show up in pediatricians’ offices and in schools</a:t>
            </a:r>
          </a:p>
          <a:p>
            <a:r>
              <a:rPr lang="en-US" dirty="0" smtClean="0"/>
              <a:t>A majority of youth in juvenile justice settings and other “cross system” needs have SED</a:t>
            </a:r>
          </a:p>
          <a:p>
            <a:r>
              <a:rPr lang="en-US" dirty="0" smtClean="0"/>
              <a:t>Emotional disturbance is associated with the highest rate of school failure</a:t>
            </a:r>
          </a:p>
          <a:p>
            <a:r>
              <a:rPr lang="en-US" dirty="0" smtClean="0"/>
              <a:t>Suicide is the 3</a:t>
            </a:r>
            <a:r>
              <a:rPr lang="en-US" baseline="30000" dirty="0" smtClean="0"/>
              <a:t>rd</a:t>
            </a:r>
            <a:r>
              <a:rPr lang="en-US" dirty="0" smtClean="0"/>
              <a:t> leading cause of death for 15-24 year olds </a:t>
            </a:r>
            <a:endParaRPr lang="en-US" dirty="0"/>
          </a:p>
        </p:txBody>
      </p:sp>
    </p:spTree>
    <p:extLst>
      <p:ext uri="{BB962C8B-B14F-4D97-AF65-F5344CB8AC3E}">
        <p14:creationId xmlns:p14="http://schemas.microsoft.com/office/powerpoint/2010/main" val="1804190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Intervene Earlier?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Adverse Childhood Experiences (ACE) Study</a:t>
            </a:r>
          </a:p>
          <a:p>
            <a:r>
              <a:rPr lang="en-US" dirty="0" smtClean="0"/>
              <a:t>ACEs are very common</a:t>
            </a:r>
          </a:p>
          <a:p>
            <a:r>
              <a:rPr lang="en-US" dirty="0" smtClean="0"/>
              <a:t>Strong predictors of health risks and disease later in life</a:t>
            </a:r>
          </a:p>
          <a:p>
            <a:r>
              <a:rPr lang="en-US" dirty="0" smtClean="0"/>
              <a:t>ACEs are the leading determinant of health and social well-being  </a:t>
            </a:r>
            <a:endParaRPr lang="en-US" dirty="0"/>
          </a:p>
        </p:txBody>
      </p:sp>
    </p:spTree>
    <p:extLst>
      <p:ext uri="{BB962C8B-B14F-4D97-AF65-F5344CB8AC3E}">
        <p14:creationId xmlns:p14="http://schemas.microsoft.com/office/powerpoint/2010/main" val="611645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ACEs?</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Psychological or physical abuse by parents</a:t>
            </a:r>
          </a:p>
          <a:p>
            <a:r>
              <a:rPr lang="en-US" dirty="0" smtClean="0"/>
              <a:t>Sexual abuse</a:t>
            </a:r>
          </a:p>
          <a:p>
            <a:r>
              <a:rPr lang="en-US" dirty="0" smtClean="0"/>
              <a:t>Household dysfunction: substance use, mental illness, domestic violence, imprisoned family member</a:t>
            </a:r>
          </a:p>
          <a:p>
            <a:endParaRPr lang="en-US" dirty="0" smtClean="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153025" y="2139950"/>
            <a:ext cx="3028950" cy="1514475"/>
          </a:xfrm>
        </p:spPr>
      </p:pic>
    </p:spTree>
    <p:extLst>
      <p:ext uri="{BB962C8B-B14F-4D97-AF65-F5344CB8AC3E}">
        <p14:creationId xmlns:p14="http://schemas.microsoft.com/office/powerpoint/2010/main" val="3646855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2"/>
          <p:cNvGrpSpPr>
            <a:grpSpLocks/>
          </p:cNvGrpSpPr>
          <p:nvPr/>
        </p:nvGrpSpPr>
        <p:grpSpPr bwMode="auto">
          <a:xfrm>
            <a:off x="2252663" y="711519"/>
            <a:ext cx="4514850" cy="3894535"/>
            <a:chOff x="1048" y="128"/>
            <a:chExt cx="4266" cy="3271"/>
          </a:xfrm>
        </p:grpSpPr>
        <p:grpSp>
          <p:nvGrpSpPr>
            <p:cNvPr id="15376" name="Group 3"/>
            <p:cNvGrpSpPr>
              <a:grpSpLocks/>
            </p:cNvGrpSpPr>
            <p:nvPr/>
          </p:nvGrpSpPr>
          <p:grpSpPr bwMode="auto">
            <a:xfrm>
              <a:off x="1048" y="2396"/>
              <a:ext cx="4266" cy="1003"/>
              <a:chOff x="1048" y="2396"/>
              <a:chExt cx="4266" cy="1003"/>
            </a:xfrm>
          </p:grpSpPr>
          <p:sp>
            <p:nvSpPr>
              <p:cNvPr id="15392" name="Freeform 4"/>
              <p:cNvSpPr>
                <a:spLocks/>
              </p:cNvSpPr>
              <p:nvPr/>
            </p:nvSpPr>
            <p:spPr bwMode="auto">
              <a:xfrm>
                <a:off x="4562" y="2396"/>
                <a:ext cx="752" cy="1001"/>
              </a:xfrm>
              <a:custGeom>
                <a:avLst/>
                <a:gdLst>
                  <a:gd name="T0" fmla="*/ 354 w 752"/>
                  <a:gd name="T1" fmla="*/ 1000 h 1001"/>
                  <a:gd name="T2" fmla="*/ 0 w 752"/>
                  <a:gd name="T3" fmla="*/ 426 h 1001"/>
                  <a:gd name="T4" fmla="*/ 332 w 752"/>
                  <a:gd name="T5" fmla="*/ 0 h 1001"/>
                  <a:gd name="T6" fmla="*/ 751 w 752"/>
                  <a:gd name="T7" fmla="*/ 498 h 1001"/>
                  <a:gd name="T8" fmla="*/ 354 w 752"/>
                  <a:gd name="T9" fmla="*/ 1000 h 1001"/>
                  <a:gd name="T10" fmla="*/ 0 60000 65536"/>
                  <a:gd name="T11" fmla="*/ 0 60000 65536"/>
                  <a:gd name="T12" fmla="*/ 0 60000 65536"/>
                  <a:gd name="T13" fmla="*/ 0 60000 65536"/>
                  <a:gd name="T14" fmla="*/ 0 60000 65536"/>
                  <a:gd name="T15" fmla="*/ 0 w 752"/>
                  <a:gd name="T16" fmla="*/ 0 h 1001"/>
                  <a:gd name="T17" fmla="*/ 752 w 752"/>
                  <a:gd name="T18" fmla="*/ 1001 h 1001"/>
                </a:gdLst>
                <a:ahLst/>
                <a:cxnLst>
                  <a:cxn ang="T10">
                    <a:pos x="T0" y="T1"/>
                  </a:cxn>
                  <a:cxn ang="T11">
                    <a:pos x="T2" y="T3"/>
                  </a:cxn>
                  <a:cxn ang="T12">
                    <a:pos x="T4" y="T5"/>
                  </a:cxn>
                  <a:cxn ang="T13">
                    <a:pos x="T6" y="T7"/>
                  </a:cxn>
                  <a:cxn ang="T14">
                    <a:pos x="T8" y="T9"/>
                  </a:cxn>
                </a:cxnLst>
                <a:rect l="T15" t="T16" r="T17" b="T18"/>
                <a:pathLst>
                  <a:path w="752" h="1001">
                    <a:moveTo>
                      <a:pt x="354" y="1000"/>
                    </a:moveTo>
                    <a:lnTo>
                      <a:pt x="0" y="426"/>
                    </a:lnTo>
                    <a:lnTo>
                      <a:pt x="332" y="0"/>
                    </a:lnTo>
                    <a:lnTo>
                      <a:pt x="751" y="498"/>
                    </a:lnTo>
                    <a:lnTo>
                      <a:pt x="354" y="1000"/>
                    </a:lnTo>
                  </a:path>
                </a:pathLst>
              </a:custGeom>
              <a:solidFill>
                <a:srgbClr val="FF5FBF"/>
              </a:solidFill>
              <a:ln w="12700" cap="rnd" cmpd="sng">
                <a:solidFill>
                  <a:srgbClr val="000000"/>
                </a:solidFill>
                <a:prstDash val="solid"/>
                <a:round/>
                <a:headEnd type="none" w="sm" len="sm"/>
                <a:tailEnd type="none" w="sm" len="sm"/>
              </a:ln>
            </p:spPr>
            <p:txBody>
              <a:bodyPr/>
              <a:lstStyle/>
              <a:p>
                <a:endParaRPr lang="en-US" sz="1350"/>
              </a:p>
            </p:txBody>
          </p:sp>
          <p:sp>
            <p:nvSpPr>
              <p:cNvPr id="15393" name="Freeform 5"/>
              <p:cNvSpPr>
                <a:spLocks/>
              </p:cNvSpPr>
              <p:nvPr/>
            </p:nvSpPr>
            <p:spPr bwMode="auto">
              <a:xfrm>
                <a:off x="1390" y="2396"/>
                <a:ext cx="3505" cy="429"/>
              </a:xfrm>
              <a:custGeom>
                <a:avLst/>
                <a:gdLst>
                  <a:gd name="T0" fmla="*/ 0 w 3505"/>
                  <a:gd name="T1" fmla="*/ 428 h 429"/>
                  <a:gd name="T2" fmla="*/ 3172 w 3505"/>
                  <a:gd name="T3" fmla="*/ 428 h 429"/>
                  <a:gd name="T4" fmla="*/ 3504 w 3505"/>
                  <a:gd name="T5" fmla="*/ 0 h 429"/>
                  <a:gd name="T6" fmla="*/ 447 w 3505"/>
                  <a:gd name="T7" fmla="*/ 0 h 429"/>
                  <a:gd name="T8" fmla="*/ 0 w 3505"/>
                  <a:gd name="T9" fmla="*/ 428 h 429"/>
                  <a:gd name="T10" fmla="*/ 0 60000 65536"/>
                  <a:gd name="T11" fmla="*/ 0 60000 65536"/>
                  <a:gd name="T12" fmla="*/ 0 60000 65536"/>
                  <a:gd name="T13" fmla="*/ 0 60000 65536"/>
                  <a:gd name="T14" fmla="*/ 0 60000 65536"/>
                  <a:gd name="T15" fmla="*/ 0 w 3505"/>
                  <a:gd name="T16" fmla="*/ 0 h 429"/>
                  <a:gd name="T17" fmla="*/ 3505 w 3505"/>
                  <a:gd name="T18" fmla="*/ 429 h 429"/>
                </a:gdLst>
                <a:ahLst/>
                <a:cxnLst>
                  <a:cxn ang="T10">
                    <a:pos x="T0" y="T1"/>
                  </a:cxn>
                  <a:cxn ang="T11">
                    <a:pos x="T2" y="T3"/>
                  </a:cxn>
                  <a:cxn ang="T12">
                    <a:pos x="T4" y="T5"/>
                  </a:cxn>
                  <a:cxn ang="T13">
                    <a:pos x="T6" y="T7"/>
                  </a:cxn>
                  <a:cxn ang="T14">
                    <a:pos x="T8" y="T9"/>
                  </a:cxn>
                </a:cxnLst>
                <a:rect l="T15" t="T16" r="T17" b="T18"/>
                <a:pathLst>
                  <a:path w="3505" h="429">
                    <a:moveTo>
                      <a:pt x="0" y="428"/>
                    </a:moveTo>
                    <a:lnTo>
                      <a:pt x="3172" y="428"/>
                    </a:lnTo>
                    <a:lnTo>
                      <a:pt x="3504" y="0"/>
                    </a:lnTo>
                    <a:lnTo>
                      <a:pt x="447" y="0"/>
                    </a:lnTo>
                    <a:lnTo>
                      <a:pt x="0" y="428"/>
                    </a:lnTo>
                  </a:path>
                </a:pathLst>
              </a:custGeom>
              <a:solidFill>
                <a:srgbClr val="800080"/>
              </a:solidFill>
              <a:ln w="12700" cap="rnd" cmpd="sng">
                <a:solidFill>
                  <a:srgbClr val="000000"/>
                </a:solidFill>
                <a:prstDash val="solid"/>
                <a:round/>
                <a:headEnd type="none" w="sm" len="sm"/>
                <a:tailEnd type="none" w="sm" len="sm"/>
              </a:ln>
            </p:spPr>
            <p:txBody>
              <a:bodyPr/>
              <a:lstStyle/>
              <a:p>
                <a:endParaRPr lang="en-US" sz="1350"/>
              </a:p>
            </p:txBody>
          </p:sp>
          <p:sp>
            <p:nvSpPr>
              <p:cNvPr id="15394" name="Freeform 6"/>
              <p:cNvSpPr>
                <a:spLocks/>
              </p:cNvSpPr>
              <p:nvPr/>
            </p:nvSpPr>
            <p:spPr bwMode="auto">
              <a:xfrm>
                <a:off x="1048" y="2822"/>
                <a:ext cx="3871" cy="577"/>
              </a:xfrm>
              <a:custGeom>
                <a:avLst/>
                <a:gdLst>
                  <a:gd name="T0" fmla="*/ 340 w 3871"/>
                  <a:gd name="T1" fmla="*/ 0 h 577"/>
                  <a:gd name="T2" fmla="*/ 3512 w 3871"/>
                  <a:gd name="T3" fmla="*/ 0 h 577"/>
                  <a:gd name="T4" fmla="*/ 3870 w 3871"/>
                  <a:gd name="T5" fmla="*/ 576 h 577"/>
                  <a:gd name="T6" fmla="*/ 0 w 3871"/>
                  <a:gd name="T7" fmla="*/ 576 h 577"/>
                  <a:gd name="T8" fmla="*/ 340 w 3871"/>
                  <a:gd name="T9" fmla="*/ 0 h 577"/>
                  <a:gd name="T10" fmla="*/ 0 60000 65536"/>
                  <a:gd name="T11" fmla="*/ 0 60000 65536"/>
                  <a:gd name="T12" fmla="*/ 0 60000 65536"/>
                  <a:gd name="T13" fmla="*/ 0 60000 65536"/>
                  <a:gd name="T14" fmla="*/ 0 60000 65536"/>
                  <a:gd name="T15" fmla="*/ 0 w 3871"/>
                  <a:gd name="T16" fmla="*/ 0 h 577"/>
                  <a:gd name="T17" fmla="*/ 3871 w 3871"/>
                  <a:gd name="T18" fmla="*/ 577 h 577"/>
                </a:gdLst>
                <a:ahLst/>
                <a:cxnLst>
                  <a:cxn ang="T10">
                    <a:pos x="T0" y="T1"/>
                  </a:cxn>
                  <a:cxn ang="T11">
                    <a:pos x="T2" y="T3"/>
                  </a:cxn>
                  <a:cxn ang="T12">
                    <a:pos x="T4" y="T5"/>
                  </a:cxn>
                  <a:cxn ang="T13">
                    <a:pos x="T6" y="T7"/>
                  </a:cxn>
                  <a:cxn ang="T14">
                    <a:pos x="T8" y="T9"/>
                  </a:cxn>
                </a:cxnLst>
                <a:rect l="T15" t="T16" r="T17" b="T18"/>
                <a:pathLst>
                  <a:path w="3871" h="577">
                    <a:moveTo>
                      <a:pt x="340" y="0"/>
                    </a:moveTo>
                    <a:lnTo>
                      <a:pt x="3512" y="0"/>
                    </a:lnTo>
                    <a:lnTo>
                      <a:pt x="3870" y="576"/>
                    </a:lnTo>
                    <a:lnTo>
                      <a:pt x="0" y="576"/>
                    </a:lnTo>
                    <a:lnTo>
                      <a:pt x="340" y="0"/>
                    </a:lnTo>
                  </a:path>
                </a:pathLst>
              </a:custGeom>
              <a:solidFill>
                <a:srgbClr val="FF00FF"/>
              </a:solidFill>
              <a:ln w="12700" cap="rnd" cmpd="sng">
                <a:solidFill>
                  <a:srgbClr val="000000"/>
                </a:solidFill>
                <a:prstDash val="solid"/>
                <a:round/>
                <a:headEnd type="none" w="sm" len="sm"/>
                <a:tailEnd type="none" w="sm" len="sm"/>
              </a:ln>
            </p:spPr>
            <p:txBody>
              <a:bodyPr/>
              <a:lstStyle/>
              <a:p>
                <a:endParaRPr lang="en-US" sz="1350"/>
              </a:p>
            </p:txBody>
          </p:sp>
        </p:grpSp>
        <p:grpSp>
          <p:nvGrpSpPr>
            <p:cNvPr id="15377" name="Group 7"/>
            <p:cNvGrpSpPr>
              <a:grpSpLocks/>
            </p:cNvGrpSpPr>
            <p:nvPr/>
          </p:nvGrpSpPr>
          <p:grpSpPr bwMode="auto">
            <a:xfrm>
              <a:off x="1453" y="1828"/>
              <a:ext cx="3382" cy="906"/>
              <a:chOff x="1453" y="1828"/>
              <a:chExt cx="3382" cy="906"/>
            </a:xfrm>
          </p:grpSpPr>
          <p:sp>
            <p:nvSpPr>
              <p:cNvPr id="15389" name="Freeform 8"/>
              <p:cNvSpPr>
                <a:spLocks/>
              </p:cNvSpPr>
              <p:nvPr/>
            </p:nvSpPr>
            <p:spPr bwMode="auto">
              <a:xfrm>
                <a:off x="4171" y="1828"/>
                <a:ext cx="664" cy="906"/>
              </a:xfrm>
              <a:custGeom>
                <a:avLst/>
                <a:gdLst>
                  <a:gd name="T0" fmla="*/ 338 w 664"/>
                  <a:gd name="T1" fmla="*/ 905 h 906"/>
                  <a:gd name="T2" fmla="*/ 0 w 664"/>
                  <a:gd name="T3" fmla="*/ 317 h 906"/>
                  <a:gd name="T4" fmla="*/ 247 w 664"/>
                  <a:gd name="T5" fmla="*/ 0 h 906"/>
                  <a:gd name="T6" fmla="*/ 663 w 664"/>
                  <a:gd name="T7" fmla="*/ 499 h 906"/>
                  <a:gd name="T8" fmla="*/ 338 w 664"/>
                  <a:gd name="T9" fmla="*/ 905 h 906"/>
                  <a:gd name="T10" fmla="*/ 0 60000 65536"/>
                  <a:gd name="T11" fmla="*/ 0 60000 65536"/>
                  <a:gd name="T12" fmla="*/ 0 60000 65536"/>
                  <a:gd name="T13" fmla="*/ 0 60000 65536"/>
                  <a:gd name="T14" fmla="*/ 0 60000 65536"/>
                  <a:gd name="T15" fmla="*/ 0 w 664"/>
                  <a:gd name="T16" fmla="*/ 0 h 906"/>
                  <a:gd name="T17" fmla="*/ 664 w 664"/>
                  <a:gd name="T18" fmla="*/ 906 h 906"/>
                </a:gdLst>
                <a:ahLst/>
                <a:cxnLst>
                  <a:cxn ang="T10">
                    <a:pos x="T0" y="T1"/>
                  </a:cxn>
                  <a:cxn ang="T11">
                    <a:pos x="T2" y="T3"/>
                  </a:cxn>
                  <a:cxn ang="T12">
                    <a:pos x="T4" y="T5"/>
                  </a:cxn>
                  <a:cxn ang="T13">
                    <a:pos x="T6" y="T7"/>
                  </a:cxn>
                  <a:cxn ang="T14">
                    <a:pos x="T8" y="T9"/>
                  </a:cxn>
                </a:cxnLst>
                <a:rect l="T15" t="T16" r="T17" b="T18"/>
                <a:pathLst>
                  <a:path w="664" h="906">
                    <a:moveTo>
                      <a:pt x="338" y="905"/>
                    </a:moveTo>
                    <a:lnTo>
                      <a:pt x="0" y="317"/>
                    </a:lnTo>
                    <a:lnTo>
                      <a:pt x="247" y="0"/>
                    </a:lnTo>
                    <a:lnTo>
                      <a:pt x="663" y="499"/>
                    </a:lnTo>
                    <a:lnTo>
                      <a:pt x="338" y="905"/>
                    </a:lnTo>
                  </a:path>
                </a:pathLst>
              </a:custGeom>
              <a:solidFill>
                <a:srgbClr val="FF5F7F"/>
              </a:solidFill>
              <a:ln w="12700" cap="rnd" cmpd="sng">
                <a:solidFill>
                  <a:srgbClr val="000000"/>
                </a:solidFill>
                <a:prstDash val="solid"/>
                <a:round/>
                <a:headEnd type="none" w="sm" len="sm"/>
                <a:tailEnd type="none" w="sm" len="sm"/>
              </a:ln>
            </p:spPr>
            <p:txBody>
              <a:bodyPr/>
              <a:lstStyle/>
              <a:p>
                <a:endParaRPr lang="en-US" sz="1350"/>
              </a:p>
            </p:txBody>
          </p:sp>
          <p:sp>
            <p:nvSpPr>
              <p:cNvPr id="15390" name="Freeform 9"/>
              <p:cNvSpPr>
                <a:spLocks/>
              </p:cNvSpPr>
              <p:nvPr/>
            </p:nvSpPr>
            <p:spPr bwMode="auto">
              <a:xfrm>
                <a:off x="1787" y="1828"/>
                <a:ext cx="2633" cy="319"/>
              </a:xfrm>
              <a:custGeom>
                <a:avLst/>
                <a:gdLst>
                  <a:gd name="T0" fmla="*/ 0 w 2633"/>
                  <a:gd name="T1" fmla="*/ 318 h 319"/>
                  <a:gd name="T2" fmla="*/ 2385 w 2633"/>
                  <a:gd name="T3" fmla="*/ 318 h 319"/>
                  <a:gd name="T4" fmla="*/ 2632 w 2633"/>
                  <a:gd name="T5" fmla="*/ 0 h 319"/>
                  <a:gd name="T6" fmla="*/ 471 w 2633"/>
                  <a:gd name="T7" fmla="*/ 1 h 319"/>
                  <a:gd name="T8" fmla="*/ 0 w 2633"/>
                  <a:gd name="T9" fmla="*/ 318 h 319"/>
                  <a:gd name="T10" fmla="*/ 0 60000 65536"/>
                  <a:gd name="T11" fmla="*/ 0 60000 65536"/>
                  <a:gd name="T12" fmla="*/ 0 60000 65536"/>
                  <a:gd name="T13" fmla="*/ 0 60000 65536"/>
                  <a:gd name="T14" fmla="*/ 0 60000 65536"/>
                  <a:gd name="T15" fmla="*/ 0 w 2633"/>
                  <a:gd name="T16" fmla="*/ 0 h 319"/>
                  <a:gd name="T17" fmla="*/ 2633 w 2633"/>
                  <a:gd name="T18" fmla="*/ 319 h 319"/>
                </a:gdLst>
                <a:ahLst/>
                <a:cxnLst>
                  <a:cxn ang="T10">
                    <a:pos x="T0" y="T1"/>
                  </a:cxn>
                  <a:cxn ang="T11">
                    <a:pos x="T2" y="T3"/>
                  </a:cxn>
                  <a:cxn ang="T12">
                    <a:pos x="T4" y="T5"/>
                  </a:cxn>
                  <a:cxn ang="T13">
                    <a:pos x="T6" y="T7"/>
                  </a:cxn>
                  <a:cxn ang="T14">
                    <a:pos x="T8" y="T9"/>
                  </a:cxn>
                </a:cxnLst>
                <a:rect l="T15" t="T16" r="T17" b="T18"/>
                <a:pathLst>
                  <a:path w="2633" h="319">
                    <a:moveTo>
                      <a:pt x="0" y="318"/>
                    </a:moveTo>
                    <a:lnTo>
                      <a:pt x="2385" y="318"/>
                    </a:lnTo>
                    <a:lnTo>
                      <a:pt x="2632" y="0"/>
                    </a:lnTo>
                    <a:lnTo>
                      <a:pt x="471" y="1"/>
                    </a:lnTo>
                    <a:lnTo>
                      <a:pt x="0" y="318"/>
                    </a:lnTo>
                  </a:path>
                </a:pathLst>
              </a:custGeom>
              <a:solidFill>
                <a:srgbClr val="800000"/>
              </a:solidFill>
              <a:ln w="12700" cap="rnd" cmpd="sng">
                <a:solidFill>
                  <a:srgbClr val="000000"/>
                </a:solidFill>
                <a:prstDash val="solid"/>
                <a:round/>
                <a:headEnd type="none" w="sm" len="sm"/>
                <a:tailEnd type="none" w="sm" len="sm"/>
              </a:ln>
            </p:spPr>
            <p:txBody>
              <a:bodyPr/>
              <a:lstStyle/>
              <a:p>
                <a:endParaRPr lang="en-US" sz="1350"/>
              </a:p>
            </p:txBody>
          </p:sp>
          <p:sp>
            <p:nvSpPr>
              <p:cNvPr id="15391" name="Freeform 10"/>
              <p:cNvSpPr>
                <a:spLocks/>
              </p:cNvSpPr>
              <p:nvPr/>
            </p:nvSpPr>
            <p:spPr bwMode="auto">
              <a:xfrm>
                <a:off x="1453" y="2145"/>
                <a:ext cx="3057" cy="589"/>
              </a:xfrm>
              <a:custGeom>
                <a:avLst/>
                <a:gdLst>
                  <a:gd name="T0" fmla="*/ 0 w 3057"/>
                  <a:gd name="T1" fmla="*/ 588 h 589"/>
                  <a:gd name="T2" fmla="*/ 3056 w 3057"/>
                  <a:gd name="T3" fmla="*/ 588 h 589"/>
                  <a:gd name="T4" fmla="*/ 2718 w 3057"/>
                  <a:gd name="T5" fmla="*/ 0 h 589"/>
                  <a:gd name="T6" fmla="*/ 335 w 3057"/>
                  <a:gd name="T7" fmla="*/ 0 h 589"/>
                  <a:gd name="T8" fmla="*/ 0 w 3057"/>
                  <a:gd name="T9" fmla="*/ 588 h 589"/>
                  <a:gd name="T10" fmla="*/ 0 60000 65536"/>
                  <a:gd name="T11" fmla="*/ 0 60000 65536"/>
                  <a:gd name="T12" fmla="*/ 0 60000 65536"/>
                  <a:gd name="T13" fmla="*/ 0 60000 65536"/>
                  <a:gd name="T14" fmla="*/ 0 60000 65536"/>
                  <a:gd name="T15" fmla="*/ 0 w 3057"/>
                  <a:gd name="T16" fmla="*/ 0 h 589"/>
                  <a:gd name="T17" fmla="*/ 3057 w 3057"/>
                  <a:gd name="T18" fmla="*/ 589 h 589"/>
                </a:gdLst>
                <a:ahLst/>
                <a:cxnLst>
                  <a:cxn ang="T10">
                    <a:pos x="T0" y="T1"/>
                  </a:cxn>
                  <a:cxn ang="T11">
                    <a:pos x="T2" y="T3"/>
                  </a:cxn>
                  <a:cxn ang="T12">
                    <a:pos x="T4" y="T5"/>
                  </a:cxn>
                  <a:cxn ang="T13">
                    <a:pos x="T6" y="T7"/>
                  </a:cxn>
                  <a:cxn ang="T14">
                    <a:pos x="T8" y="T9"/>
                  </a:cxn>
                </a:cxnLst>
                <a:rect l="T15" t="T16" r="T17" b="T18"/>
                <a:pathLst>
                  <a:path w="3057" h="589">
                    <a:moveTo>
                      <a:pt x="0" y="588"/>
                    </a:moveTo>
                    <a:lnTo>
                      <a:pt x="3056" y="588"/>
                    </a:lnTo>
                    <a:lnTo>
                      <a:pt x="2718" y="0"/>
                    </a:lnTo>
                    <a:lnTo>
                      <a:pt x="335" y="0"/>
                    </a:lnTo>
                    <a:lnTo>
                      <a:pt x="0" y="588"/>
                    </a:lnTo>
                  </a:path>
                </a:pathLst>
              </a:custGeom>
              <a:solidFill>
                <a:srgbClr val="FF001F"/>
              </a:solidFill>
              <a:ln w="12700" cap="rnd" cmpd="sng">
                <a:solidFill>
                  <a:srgbClr val="000000"/>
                </a:solidFill>
                <a:prstDash val="solid"/>
                <a:round/>
                <a:headEnd type="none" w="sm" len="sm"/>
                <a:tailEnd type="none" w="sm" len="sm"/>
              </a:ln>
            </p:spPr>
            <p:txBody>
              <a:bodyPr/>
              <a:lstStyle/>
              <a:p>
                <a:endParaRPr lang="en-US" sz="1350"/>
              </a:p>
            </p:txBody>
          </p:sp>
        </p:grpSp>
        <p:grpSp>
          <p:nvGrpSpPr>
            <p:cNvPr id="15378" name="Group 11"/>
            <p:cNvGrpSpPr>
              <a:grpSpLocks/>
            </p:cNvGrpSpPr>
            <p:nvPr/>
          </p:nvGrpSpPr>
          <p:grpSpPr bwMode="auto">
            <a:xfrm>
              <a:off x="1843" y="1267"/>
              <a:ext cx="2513" cy="787"/>
              <a:chOff x="1843" y="1267"/>
              <a:chExt cx="2513" cy="787"/>
            </a:xfrm>
          </p:grpSpPr>
          <p:sp>
            <p:nvSpPr>
              <p:cNvPr id="15386" name="Freeform 12"/>
              <p:cNvSpPr>
                <a:spLocks/>
              </p:cNvSpPr>
              <p:nvPr/>
            </p:nvSpPr>
            <p:spPr bwMode="auto">
              <a:xfrm>
                <a:off x="3776" y="1267"/>
                <a:ext cx="580" cy="785"/>
              </a:xfrm>
              <a:custGeom>
                <a:avLst/>
                <a:gdLst>
                  <a:gd name="T0" fmla="*/ 0 w 580"/>
                  <a:gd name="T1" fmla="*/ 213 h 785"/>
                  <a:gd name="T2" fmla="*/ 344 w 580"/>
                  <a:gd name="T3" fmla="*/ 784 h 785"/>
                  <a:gd name="T4" fmla="*/ 579 w 580"/>
                  <a:gd name="T5" fmla="*/ 492 h 785"/>
                  <a:gd name="T6" fmla="*/ 166 w 580"/>
                  <a:gd name="T7" fmla="*/ 0 h 785"/>
                  <a:gd name="T8" fmla="*/ 0 w 580"/>
                  <a:gd name="T9" fmla="*/ 213 h 785"/>
                  <a:gd name="T10" fmla="*/ 0 60000 65536"/>
                  <a:gd name="T11" fmla="*/ 0 60000 65536"/>
                  <a:gd name="T12" fmla="*/ 0 60000 65536"/>
                  <a:gd name="T13" fmla="*/ 0 60000 65536"/>
                  <a:gd name="T14" fmla="*/ 0 60000 65536"/>
                  <a:gd name="T15" fmla="*/ 0 w 580"/>
                  <a:gd name="T16" fmla="*/ 0 h 785"/>
                  <a:gd name="T17" fmla="*/ 580 w 580"/>
                  <a:gd name="T18" fmla="*/ 785 h 785"/>
                </a:gdLst>
                <a:ahLst/>
                <a:cxnLst>
                  <a:cxn ang="T10">
                    <a:pos x="T0" y="T1"/>
                  </a:cxn>
                  <a:cxn ang="T11">
                    <a:pos x="T2" y="T3"/>
                  </a:cxn>
                  <a:cxn ang="T12">
                    <a:pos x="T4" y="T5"/>
                  </a:cxn>
                  <a:cxn ang="T13">
                    <a:pos x="T6" y="T7"/>
                  </a:cxn>
                  <a:cxn ang="T14">
                    <a:pos x="T8" y="T9"/>
                  </a:cxn>
                </a:cxnLst>
                <a:rect l="T15" t="T16" r="T17" b="T18"/>
                <a:pathLst>
                  <a:path w="580" h="785">
                    <a:moveTo>
                      <a:pt x="0" y="213"/>
                    </a:moveTo>
                    <a:lnTo>
                      <a:pt x="344" y="784"/>
                    </a:lnTo>
                    <a:lnTo>
                      <a:pt x="579" y="492"/>
                    </a:lnTo>
                    <a:lnTo>
                      <a:pt x="166" y="0"/>
                    </a:lnTo>
                    <a:lnTo>
                      <a:pt x="0" y="213"/>
                    </a:lnTo>
                  </a:path>
                </a:pathLst>
              </a:custGeom>
              <a:solidFill>
                <a:srgbClr val="BF5FFF"/>
              </a:solidFill>
              <a:ln w="12700" cap="rnd" cmpd="sng">
                <a:solidFill>
                  <a:srgbClr val="000000"/>
                </a:solidFill>
                <a:prstDash val="solid"/>
                <a:round/>
                <a:headEnd type="none" w="sm" len="sm"/>
                <a:tailEnd type="none" w="sm" len="sm"/>
              </a:ln>
            </p:spPr>
            <p:txBody>
              <a:bodyPr/>
              <a:lstStyle/>
              <a:p>
                <a:endParaRPr lang="en-US" sz="1350"/>
              </a:p>
            </p:txBody>
          </p:sp>
          <p:sp>
            <p:nvSpPr>
              <p:cNvPr id="15387" name="Freeform 13"/>
              <p:cNvSpPr>
                <a:spLocks/>
              </p:cNvSpPr>
              <p:nvPr/>
            </p:nvSpPr>
            <p:spPr bwMode="auto">
              <a:xfrm>
                <a:off x="2182" y="1267"/>
                <a:ext cx="1760" cy="213"/>
              </a:xfrm>
              <a:custGeom>
                <a:avLst/>
                <a:gdLst>
                  <a:gd name="T0" fmla="*/ 0 w 1760"/>
                  <a:gd name="T1" fmla="*/ 212 h 213"/>
                  <a:gd name="T2" fmla="*/ 1592 w 1760"/>
                  <a:gd name="T3" fmla="*/ 212 h 213"/>
                  <a:gd name="T4" fmla="*/ 1759 w 1760"/>
                  <a:gd name="T5" fmla="*/ 0 h 213"/>
                  <a:gd name="T6" fmla="*/ 444 w 1760"/>
                  <a:gd name="T7" fmla="*/ 0 h 213"/>
                  <a:gd name="T8" fmla="*/ 0 w 1760"/>
                  <a:gd name="T9" fmla="*/ 212 h 213"/>
                  <a:gd name="T10" fmla="*/ 0 60000 65536"/>
                  <a:gd name="T11" fmla="*/ 0 60000 65536"/>
                  <a:gd name="T12" fmla="*/ 0 60000 65536"/>
                  <a:gd name="T13" fmla="*/ 0 60000 65536"/>
                  <a:gd name="T14" fmla="*/ 0 60000 65536"/>
                  <a:gd name="T15" fmla="*/ 0 w 1760"/>
                  <a:gd name="T16" fmla="*/ 0 h 213"/>
                  <a:gd name="T17" fmla="*/ 1760 w 1760"/>
                  <a:gd name="T18" fmla="*/ 213 h 213"/>
                </a:gdLst>
                <a:ahLst/>
                <a:cxnLst>
                  <a:cxn ang="T10">
                    <a:pos x="T0" y="T1"/>
                  </a:cxn>
                  <a:cxn ang="T11">
                    <a:pos x="T2" y="T3"/>
                  </a:cxn>
                  <a:cxn ang="T12">
                    <a:pos x="T4" y="T5"/>
                  </a:cxn>
                  <a:cxn ang="T13">
                    <a:pos x="T6" y="T7"/>
                  </a:cxn>
                  <a:cxn ang="T14">
                    <a:pos x="T8" y="T9"/>
                  </a:cxn>
                </a:cxnLst>
                <a:rect l="T15" t="T16" r="T17" b="T18"/>
                <a:pathLst>
                  <a:path w="1760" h="213">
                    <a:moveTo>
                      <a:pt x="0" y="212"/>
                    </a:moveTo>
                    <a:lnTo>
                      <a:pt x="1592" y="212"/>
                    </a:lnTo>
                    <a:lnTo>
                      <a:pt x="1759" y="0"/>
                    </a:lnTo>
                    <a:lnTo>
                      <a:pt x="444" y="0"/>
                    </a:lnTo>
                    <a:lnTo>
                      <a:pt x="0" y="212"/>
                    </a:lnTo>
                  </a:path>
                </a:pathLst>
              </a:custGeom>
              <a:solidFill>
                <a:srgbClr val="5F009F"/>
              </a:solidFill>
              <a:ln w="12700" cap="rnd" cmpd="sng">
                <a:solidFill>
                  <a:srgbClr val="000000"/>
                </a:solidFill>
                <a:prstDash val="solid"/>
                <a:round/>
                <a:headEnd type="none" w="sm" len="sm"/>
                <a:tailEnd type="none" w="sm" len="sm"/>
              </a:ln>
            </p:spPr>
            <p:txBody>
              <a:bodyPr/>
              <a:lstStyle/>
              <a:p>
                <a:endParaRPr lang="en-US" sz="1350"/>
              </a:p>
            </p:txBody>
          </p:sp>
          <p:sp>
            <p:nvSpPr>
              <p:cNvPr id="15388" name="Freeform 14"/>
              <p:cNvSpPr>
                <a:spLocks/>
              </p:cNvSpPr>
              <p:nvPr/>
            </p:nvSpPr>
            <p:spPr bwMode="auto">
              <a:xfrm>
                <a:off x="1843" y="1479"/>
                <a:ext cx="2276" cy="575"/>
              </a:xfrm>
              <a:custGeom>
                <a:avLst/>
                <a:gdLst>
                  <a:gd name="T0" fmla="*/ 0 w 2276"/>
                  <a:gd name="T1" fmla="*/ 574 h 575"/>
                  <a:gd name="T2" fmla="*/ 2275 w 2276"/>
                  <a:gd name="T3" fmla="*/ 574 h 575"/>
                  <a:gd name="T4" fmla="*/ 1931 w 2276"/>
                  <a:gd name="T5" fmla="*/ 0 h 575"/>
                  <a:gd name="T6" fmla="*/ 339 w 2276"/>
                  <a:gd name="T7" fmla="*/ 0 h 575"/>
                  <a:gd name="T8" fmla="*/ 0 w 2276"/>
                  <a:gd name="T9" fmla="*/ 574 h 575"/>
                  <a:gd name="T10" fmla="*/ 0 60000 65536"/>
                  <a:gd name="T11" fmla="*/ 0 60000 65536"/>
                  <a:gd name="T12" fmla="*/ 0 60000 65536"/>
                  <a:gd name="T13" fmla="*/ 0 60000 65536"/>
                  <a:gd name="T14" fmla="*/ 0 60000 65536"/>
                  <a:gd name="T15" fmla="*/ 0 w 2276"/>
                  <a:gd name="T16" fmla="*/ 0 h 575"/>
                  <a:gd name="T17" fmla="*/ 2276 w 2276"/>
                  <a:gd name="T18" fmla="*/ 575 h 575"/>
                </a:gdLst>
                <a:ahLst/>
                <a:cxnLst>
                  <a:cxn ang="T10">
                    <a:pos x="T0" y="T1"/>
                  </a:cxn>
                  <a:cxn ang="T11">
                    <a:pos x="T2" y="T3"/>
                  </a:cxn>
                  <a:cxn ang="T12">
                    <a:pos x="T4" y="T5"/>
                  </a:cxn>
                  <a:cxn ang="T13">
                    <a:pos x="T6" y="T7"/>
                  </a:cxn>
                  <a:cxn ang="T14">
                    <a:pos x="T8" y="T9"/>
                  </a:cxn>
                </a:cxnLst>
                <a:rect l="T15" t="T16" r="T17" b="T18"/>
                <a:pathLst>
                  <a:path w="2276" h="575">
                    <a:moveTo>
                      <a:pt x="0" y="574"/>
                    </a:moveTo>
                    <a:lnTo>
                      <a:pt x="2275" y="574"/>
                    </a:lnTo>
                    <a:lnTo>
                      <a:pt x="1931" y="0"/>
                    </a:lnTo>
                    <a:lnTo>
                      <a:pt x="339" y="0"/>
                    </a:lnTo>
                    <a:lnTo>
                      <a:pt x="0" y="574"/>
                    </a:lnTo>
                  </a:path>
                </a:pathLst>
              </a:custGeom>
              <a:solidFill>
                <a:srgbClr val="9F3FDF"/>
              </a:solidFill>
              <a:ln w="12700" cap="rnd" cmpd="sng">
                <a:solidFill>
                  <a:srgbClr val="000000"/>
                </a:solidFill>
                <a:prstDash val="solid"/>
                <a:round/>
                <a:headEnd type="none" w="sm" len="sm"/>
                <a:tailEnd type="none" w="sm" len="sm"/>
              </a:ln>
            </p:spPr>
            <p:txBody>
              <a:bodyPr/>
              <a:lstStyle/>
              <a:p>
                <a:endParaRPr lang="en-US" sz="1350"/>
              </a:p>
            </p:txBody>
          </p:sp>
        </p:grpSp>
        <p:grpSp>
          <p:nvGrpSpPr>
            <p:cNvPr id="15379" name="Group 15"/>
            <p:cNvGrpSpPr>
              <a:grpSpLocks/>
            </p:cNvGrpSpPr>
            <p:nvPr/>
          </p:nvGrpSpPr>
          <p:grpSpPr bwMode="auto">
            <a:xfrm>
              <a:off x="2240" y="695"/>
              <a:ext cx="1639" cy="689"/>
              <a:chOff x="2240" y="695"/>
              <a:chExt cx="1639" cy="689"/>
            </a:xfrm>
          </p:grpSpPr>
          <p:sp>
            <p:nvSpPr>
              <p:cNvPr id="15383" name="Freeform 16"/>
              <p:cNvSpPr>
                <a:spLocks/>
              </p:cNvSpPr>
              <p:nvPr/>
            </p:nvSpPr>
            <p:spPr bwMode="auto">
              <a:xfrm>
                <a:off x="3379" y="696"/>
                <a:ext cx="500" cy="688"/>
              </a:xfrm>
              <a:custGeom>
                <a:avLst/>
                <a:gdLst>
                  <a:gd name="T0" fmla="*/ 341 w 500"/>
                  <a:gd name="T1" fmla="*/ 687 h 688"/>
                  <a:gd name="T2" fmla="*/ 499 w 500"/>
                  <a:gd name="T3" fmla="*/ 490 h 688"/>
                  <a:gd name="T4" fmla="*/ 86 w 500"/>
                  <a:gd name="T5" fmla="*/ 0 h 688"/>
                  <a:gd name="T6" fmla="*/ 0 w 500"/>
                  <a:gd name="T7" fmla="*/ 104 h 688"/>
                  <a:gd name="T8" fmla="*/ 341 w 500"/>
                  <a:gd name="T9" fmla="*/ 687 h 688"/>
                  <a:gd name="T10" fmla="*/ 0 60000 65536"/>
                  <a:gd name="T11" fmla="*/ 0 60000 65536"/>
                  <a:gd name="T12" fmla="*/ 0 60000 65536"/>
                  <a:gd name="T13" fmla="*/ 0 60000 65536"/>
                  <a:gd name="T14" fmla="*/ 0 60000 65536"/>
                  <a:gd name="T15" fmla="*/ 0 w 500"/>
                  <a:gd name="T16" fmla="*/ 0 h 688"/>
                  <a:gd name="T17" fmla="*/ 500 w 500"/>
                  <a:gd name="T18" fmla="*/ 688 h 688"/>
                </a:gdLst>
                <a:ahLst/>
                <a:cxnLst>
                  <a:cxn ang="T10">
                    <a:pos x="T0" y="T1"/>
                  </a:cxn>
                  <a:cxn ang="T11">
                    <a:pos x="T2" y="T3"/>
                  </a:cxn>
                  <a:cxn ang="T12">
                    <a:pos x="T4" y="T5"/>
                  </a:cxn>
                  <a:cxn ang="T13">
                    <a:pos x="T6" y="T7"/>
                  </a:cxn>
                  <a:cxn ang="T14">
                    <a:pos x="T8" y="T9"/>
                  </a:cxn>
                </a:cxnLst>
                <a:rect l="T15" t="T16" r="T17" b="T18"/>
                <a:pathLst>
                  <a:path w="500" h="688">
                    <a:moveTo>
                      <a:pt x="341" y="687"/>
                    </a:moveTo>
                    <a:lnTo>
                      <a:pt x="499" y="490"/>
                    </a:lnTo>
                    <a:lnTo>
                      <a:pt x="86" y="0"/>
                    </a:lnTo>
                    <a:lnTo>
                      <a:pt x="0" y="104"/>
                    </a:lnTo>
                    <a:lnTo>
                      <a:pt x="341" y="687"/>
                    </a:lnTo>
                  </a:path>
                </a:pathLst>
              </a:custGeom>
              <a:solidFill>
                <a:srgbClr val="FF9F7F"/>
              </a:solidFill>
              <a:ln w="12700" cap="rnd" cmpd="sng">
                <a:solidFill>
                  <a:srgbClr val="000000"/>
                </a:solidFill>
                <a:prstDash val="solid"/>
                <a:round/>
                <a:headEnd type="none" w="sm" len="sm"/>
                <a:tailEnd type="none" w="sm" len="sm"/>
              </a:ln>
            </p:spPr>
            <p:txBody>
              <a:bodyPr/>
              <a:lstStyle/>
              <a:p>
                <a:endParaRPr lang="en-US" sz="1350"/>
              </a:p>
            </p:txBody>
          </p:sp>
          <p:sp>
            <p:nvSpPr>
              <p:cNvPr id="15384" name="Freeform 17"/>
              <p:cNvSpPr>
                <a:spLocks/>
              </p:cNvSpPr>
              <p:nvPr/>
            </p:nvSpPr>
            <p:spPr bwMode="auto">
              <a:xfrm>
                <a:off x="2586" y="695"/>
                <a:ext cx="878" cy="105"/>
              </a:xfrm>
              <a:custGeom>
                <a:avLst/>
                <a:gdLst>
                  <a:gd name="T0" fmla="*/ 0 w 878"/>
                  <a:gd name="T1" fmla="*/ 104 h 105"/>
                  <a:gd name="T2" fmla="*/ 791 w 878"/>
                  <a:gd name="T3" fmla="*/ 104 h 105"/>
                  <a:gd name="T4" fmla="*/ 877 w 878"/>
                  <a:gd name="T5" fmla="*/ 0 h 105"/>
                  <a:gd name="T6" fmla="*/ 274 w 878"/>
                  <a:gd name="T7" fmla="*/ 0 h 105"/>
                  <a:gd name="T8" fmla="*/ 0 w 878"/>
                  <a:gd name="T9" fmla="*/ 104 h 105"/>
                  <a:gd name="T10" fmla="*/ 0 60000 65536"/>
                  <a:gd name="T11" fmla="*/ 0 60000 65536"/>
                  <a:gd name="T12" fmla="*/ 0 60000 65536"/>
                  <a:gd name="T13" fmla="*/ 0 60000 65536"/>
                  <a:gd name="T14" fmla="*/ 0 60000 65536"/>
                  <a:gd name="T15" fmla="*/ 0 w 878"/>
                  <a:gd name="T16" fmla="*/ 0 h 105"/>
                  <a:gd name="T17" fmla="*/ 878 w 878"/>
                  <a:gd name="T18" fmla="*/ 105 h 105"/>
                </a:gdLst>
                <a:ahLst/>
                <a:cxnLst>
                  <a:cxn ang="T10">
                    <a:pos x="T0" y="T1"/>
                  </a:cxn>
                  <a:cxn ang="T11">
                    <a:pos x="T2" y="T3"/>
                  </a:cxn>
                  <a:cxn ang="T12">
                    <a:pos x="T4" y="T5"/>
                  </a:cxn>
                  <a:cxn ang="T13">
                    <a:pos x="T6" y="T7"/>
                  </a:cxn>
                  <a:cxn ang="T14">
                    <a:pos x="T8" y="T9"/>
                  </a:cxn>
                </a:cxnLst>
                <a:rect l="T15" t="T16" r="T17" b="T18"/>
                <a:pathLst>
                  <a:path w="878" h="105">
                    <a:moveTo>
                      <a:pt x="0" y="104"/>
                    </a:moveTo>
                    <a:lnTo>
                      <a:pt x="791" y="104"/>
                    </a:lnTo>
                    <a:lnTo>
                      <a:pt x="877" y="0"/>
                    </a:lnTo>
                    <a:lnTo>
                      <a:pt x="274" y="0"/>
                    </a:lnTo>
                    <a:lnTo>
                      <a:pt x="0" y="104"/>
                    </a:lnTo>
                  </a:path>
                </a:pathLst>
              </a:custGeom>
              <a:solidFill>
                <a:srgbClr val="BF3F00"/>
              </a:solidFill>
              <a:ln w="12700" cap="rnd" cmpd="sng">
                <a:solidFill>
                  <a:srgbClr val="000000"/>
                </a:solidFill>
                <a:prstDash val="solid"/>
                <a:round/>
                <a:headEnd type="none" w="sm" len="sm"/>
                <a:tailEnd type="none" w="sm" len="sm"/>
              </a:ln>
            </p:spPr>
            <p:txBody>
              <a:bodyPr/>
              <a:lstStyle/>
              <a:p>
                <a:endParaRPr lang="en-US" sz="1350"/>
              </a:p>
            </p:txBody>
          </p:sp>
          <p:sp>
            <p:nvSpPr>
              <p:cNvPr id="15385" name="Freeform 18"/>
              <p:cNvSpPr>
                <a:spLocks/>
              </p:cNvSpPr>
              <p:nvPr/>
            </p:nvSpPr>
            <p:spPr bwMode="auto">
              <a:xfrm>
                <a:off x="2240" y="799"/>
                <a:ext cx="1481" cy="585"/>
              </a:xfrm>
              <a:custGeom>
                <a:avLst/>
                <a:gdLst>
                  <a:gd name="T0" fmla="*/ 0 w 1481"/>
                  <a:gd name="T1" fmla="*/ 584 h 585"/>
                  <a:gd name="T2" fmla="*/ 1480 w 1481"/>
                  <a:gd name="T3" fmla="*/ 584 h 585"/>
                  <a:gd name="T4" fmla="*/ 1137 w 1481"/>
                  <a:gd name="T5" fmla="*/ 0 h 585"/>
                  <a:gd name="T6" fmla="*/ 344 w 1481"/>
                  <a:gd name="T7" fmla="*/ 0 h 585"/>
                  <a:gd name="T8" fmla="*/ 0 w 1481"/>
                  <a:gd name="T9" fmla="*/ 584 h 585"/>
                  <a:gd name="T10" fmla="*/ 0 60000 65536"/>
                  <a:gd name="T11" fmla="*/ 0 60000 65536"/>
                  <a:gd name="T12" fmla="*/ 0 60000 65536"/>
                  <a:gd name="T13" fmla="*/ 0 60000 65536"/>
                  <a:gd name="T14" fmla="*/ 0 60000 65536"/>
                  <a:gd name="T15" fmla="*/ 0 w 1481"/>
                  <a:gd name="T16" fmla="*/ 0 h 585"/>
                  <a:gd name="T17" fmla="*/ 1481 w 1481"/>
                  <a:gd name="T18" fmla="*/ 585 h 585"/>
                </a:gdLst>
                <a:ahLst/>
                <a:cxnLst>
                  <a:cxn ang="T10">
                    <a:pos x="T0" y="T1"/>
                  </a:cxn>
                  <a:cxn ang="T11">
                    <a:pos x="T2" y="T3"/>
                  </a:cxn>
                  <a:cxn ang="T12">
                    <a:pos x="T4" y="T5"/>
                  </a:cxn>
                  <a:cxn ang="T13">
                    <a:pos x="T6" y="T7"/>
                  </a:cxn>
                  <a:cxn ang="T14">
                    <a:pos x="T8" y="T9"/>
                  </a:cxn>
                </a:cxnLst>
                <a:rect l="T15" t="T16" r="T17" b="T18"/>
                <a:pathLst>
                  <a:path w="1481" h="585">
                    <a:moveTo>
                      <a:pt x="0" y="584"/>
                    </a:moveTo>
                    <a:lnTo>
                      <a:pt x="1480" y="584"/>
                    </a:lnTo>
                    <a:lnTo>
                      <a:pt x="1137" y="0"/>
                    </a:lnTo>
                    <a:lnTo>
                      <a:pt x="344" y="0"/>
                    </a:lnTo>
                    <a:lnTo>
                      <a:pt x="0" y="584"/>
                    </a:lnTo>
                  </a:path>
                </a:pathLst>
              </a:custGeom>
              <a:solidFill>
                <a:srgbClr val="FF5F00"/>
              </a:solidFill>
              <a:ln w="12700" cap="rnd" cmpd="sng">
                <a:solidFill>
                  <a:srgbClr val="000000"/>
                </a:solidFill>
                <a:prstDash val="solid"/>
                <a:round/>
                <a:headEnd type="none" w="sm" len="sm"/>
                <a:tailEnd type="none" w="sm" len="sm"/>
              </a:ln>
            </p:spPr>
            <p:txBody>
              <a:bodyPr/>
              <a:lstStyle/>
              <a:p>
                <a:endParaRPr lang="en-US" sz="1350"/>
              </a:p>
            </p:txBody>
          </p:sp>
        </p:grpSp>
        <p:grpSp>
          <p:nvGrpSpPr>
            <p:cNvPr id="15380" name="Group 19"/>
            <p:cNvGrpSpPr>
              <a:grpSpLocks/>
            </p:cNvGrpSpPr>
            <p:nvPr/>
          </p:nvGrpSpPr>
          <p:grpSpPr bwMode="auto">
            <a:xfrm>
              <a:off x="2635" y="128"/>
              <a:ext cx="767" cy="582"/>
              <a:chOff x="2635" y="128"/>
              <a:chExt cx="767" cy="582"/>
            </a:xfrm>
          </p:grpSpPr>
          <p:sp>
            <p:nvSpPr>
              <p:cNvPr id="15381" name="Freeform 20"/>
              <p:cNvSpPr>
                <a:spLocks/>
              </p:cNvSpPr>
              <p:nvPr/>
            </p:nvSpPr>
            <p:spPr bwMode="auto">
              <a:xfrm>
                <a:off x="2978" y="128"/>
                <a:ext cx="424" cy="582"/>
              </a:xfrm>
              <a:custGeom>
                <a:avLst/>
                <a:gdLst>
                  <a:gd name="T0" fmla="*/ 344 w 424"/>
                  <a:gd name="T1" fmla="*/ 581 h 582"/>
                  <a:gd name="T2" fmla="*/ 423 w 424"/>
                  <a:gd name="T3" fmla="*/ 491 h 582"/>
                  <a:gd name="T4" fmla="*/ 0 w 424"/>
                  <a:gd name="T5" fmla="*/ 0 h 582"/>
                  <a:gd name="T6" fmla="*/ 344 w 424"/>
                  <a:gd name="T7" fmla="*/ 581 h 582"/>
                  <a:gd name="T8" fmla="*/ 0 60000 65536"/>
                  <a:gd name="T9" fmla="*/ 0 60000 65536"/>
                  <a:gd name="T10" fmla="*/ 0 60000 65536"/>
                  <a:gd name="T11" fmla="*/ 0 60000 65536"/>
                  <a:gd name="T12" fmla="*/ 0 w 424"/>
                  <a:gd name="T13" fmla="*/ 0 h 582"/>
                  <a:gd name="T14" fmla="*/ 424 w 424"/>
                  <a:gd name="T15" fmla="*/ 582 h 582"/>
                </a:gdLst>
                <a:ahLst/>
                <a:cxnLst>
                  <a:cxn ang="T8">
                    <a:pos x="T0" y="T1"/>
                  </a:cxn>
                  <a:cxn ang="T9">
                    <a:pos x="T2" y="T3"/>
                  </a:cxn>
                  <a:cxn ang="T10">
                    <a:pos x="T4" y="T5"/>
                  </a:cxn>
                  <a:cxn ang="T11">
                    <a:pos x="T6" y="T7"/>
                  </a:cxn>
                </a:cxnLst>
                <a:rect l="T12" t="T13" r="T14" b="T15"/>
                <a:pathLst>
                  <a:path w="424" h="582">
                    <a:moveTo>
                      <a:pt x="344" y="581"/>
                    </a:moveTo>
                    <a:lnTo>
                      <a:pt x="423" y="491"/>
                    </a:lnTo>
                    <a:lnTo>
                      <a:pt x="0" y="0"/>
                    </a:lnTo>
                    <a:lnTo>
                      <a:pt x="344" y="581"/>
                    </a:lnTo>
                  </a:path>
                </a:pathLst>
              </a:custGeom>
              <a:solidFill>
                <a:srgbClr val="FFBF1F"/>
              </a:solidFill>
              <a:ln w="12700" cap="rnd" cmpd="sng">
                <a:solidFill>
                  <a:srgbClr val="000000"/>
                </a:solidFill>
                <a:prstDash val="solid"/>
                <a:round/>
                <a:headEnd type="none" w="sm" len="sm"/>
                <a:tailEnd type="none" w="sm" len="sm"/>
              </a:ln>
            </p:spPr>
            <p:txBody>
              <a:bodyPr/>
              <a:lstStyle/>
              <a:p>
                <a:endParaRPr lang="en-US" sz="1350"/>
              </a:p>
            </p:txBody>
          </p:sp>
          <p:sp>
            <p:nvSpPr>
              <p:cNvPr id="15382" name="Freeform 21"/>
              <p:cNvSpPr>
                <a:spLocks/>
              </p:cNvSpPr>
              <p:nvPr/>
            </p:nvSpPr>
            <p:spPr bwMode="auto">
              <a:xfrm>
                <a:off x="2635" y="128"/>
                <a:ext cx="688" cy="582"/>
              </a:xfrm>
              <a:custGeom>
                <a:avLst/>
                <a:gdLst>
                  <a:gd name="T0" fmla="*/ 0 w 688"/>
                  <a:gd name="T1" fmla="*/ 581 h 582"/>
                  <a:gd name="T2" fmla="*/ 687 w 688"/>
                  <a:gd name="T3" fmla="*/ 581 h 582"/>
                  <a:gd name="T4" fmla="*/ 343 w 688"/>
                  <a:gd name="T5" fmla="*/ 0 h 582"/>
                  <a:gd name="T6" fmla="*/ 0 w 688"/>
                  <a:gd name="T7" fmla="*/ 581 h 582"/>
                  <a:gd name="T8" fmla="*/ 0 60000 65536"/>
                  <a:gd name="T9" fmla="*/ 0 60000 65536"/>
                  <a:gd name="T10" fmla="*/ 0 60000 65536"/>
                  <a:gd name="T11" fmla="*/ 0 60000 65536"/>
                  <a:gd name="T12" fmla="*/ 0 w 688"/>
                  <a:gd name="T13" fmla="*/ 0 h 582"/>
                  <a:gd name="T14" fmla="*/ 688 w 688"/>
                  <a:gd name="T15" fmla="*/ 582 h 582"/>
                </a:gdLst>
                <a:ahLst/>
                <a:cxnLst>
                  <a:cxn ang="T8">
                    <a:pos x="T0" y="T1"/>
                  </a:cxn>
                  <a:cxn ang="T9">
                    <a:pos x="T2" y="T3"/>
                  </a:cxn>
                  <a:cxn ang="T10">
                    <a:pos x="T4" y="T5"/>
                  </a:cxn>
                  <a:cxn ang="T11">
                    <a:pos x="T6" y="T7"/>
                  </a:cxn>
                </a:cxnLst>
                <a:rect l="T12" t="T13" r="T14" b="T15"/>
                <a:pathLst>
                  <a:path w="688" h="582">
                    <a:moveTo>
                      <a:pt x="0" y="581"/>
                    </a:moveTo>
                    <a:lnTo>
                      <a:pt x="687" y="581"/>
                    </a:lnTo>
                    <a:lnTo>
                      <a:pt x="343" y="0"/>
                    </a:lnTo>
                    <a:lnTo>
                      <a:pt x="0" y="581"/>
                    </a:lnTo>
                  </a:path>
                </a:pathLst>
              </a:custGeom>
              <a:solidFill>
                <a:srgbClr val="FF9F00"/>
              </a:solidFill>
              <a:ln w="12700" cap="rnd" cmpd="sng">
                <a:solidFill>
                  <a:srgbClr val="000000"/>
                </a:solidFill>
                <a:prstDash val="solid"/>
                <a:round/>
                <a:headEnd type="none" w="sm" len="sm"/>
                <a:tailEnd type="none" w="sm" len="sm"/>
              </a:ln>
            </p:spPr>
            <p:txBody>
              <a:bodyPr/>
              <a:lstStyle/>
              <a:p>
                <a:endParaRPr lang="en-US" sz="1350"/>
              </a:p>
            </p:txBody>
          </p:sp>
        </p:grpSp>
      </p:grpSp>
      <p:sp>
        <p:nvSpPr>
          <p:cNvPr id="15363" name="Rectangle 22"/>
          <p:cNvSpPr>
            <a:spLocks noChangeArrowheads="1"/>
          </p:cNvSpPr>
          <p:nvPr/>
        </p:nvSpPr>
        <p:spPr bwMode="auto">
          <a:xfrm>
            <a:off x="2636044" y="4065510"/>
            <a:ext cx="3884878" cy="390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algn="l">
              <a:spcBef>
                <a:spcPct val="0"/>
              </a:spcBef>
              <a:buFontTx/>
              <a:buNone/>
            </a:pPr>
            <a:r>
              <a:rPr lang="en-US" altLang="en-US" sz="2100" b="1">
                <a:solidFill>
                  <a:srgbClr val="000000"/>
                </a:solidFill>
              </a:rPr>
              <a:t>Adverse  Childhood Experiences</a:t>
            </a:r>
          </a:p>
        </p:txBody>
      </p:sp>
      <p:sp>
        <p:nvSpPr>
          <p:cNvPr id="15364" name="Rectangle 23"/>
          <p:cNvSpPr>
            <a:spLocks noChangeArrowheads="1"/>
          </p:cNvSpPr>
          <p:nvPr/>
        </p:nvSpPr>
        <p:spPr bwMode="auto">
          <a:xfrm>
            <a:off x="2626519" y="4054794"/>
            <a:ext cx="3884878" cy="390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algn="l">
              <a:spcBef>
                <a:spcPct val="0"/>
              </a:spcBef>
              <a:buFontTx/>
              <a:buNone/>
            </a:pPr>
            <a:r>
              <a:rPr lang="en-US" altLang="en-US" sz="2100" b="1">
                <a:solidFill>
                  <a:srgbClr val="FFFFFF"/>
                </a:solidFill>
              </a:rPr>
              <a:t>Adverse  Childhood Experiences</a:t>
            </a:r>
          </a:p>
        </p:txBody>
      </p:sp>
      <p:sp>
        <p:nvSpPr>
          <p:cNvPr id="15365" name="Rectangle 24"/>
          <p:cNvSpPr>
            <a:spLocks noChangeArrowheads="1"/>
          </p:cNvSpPr>
          <p:nvPr/>
        </p:nvSpPr>
        <p:spPr bwMode="auto">
          <a:xfrm>
            <a:off x="3537347" y="3226119"/>
            <a:ext cx="1709604" cy="275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algn="l">
              <a:spcBef>
                <a:spcPct val="0"/>
              </a:spcBef>
              <a:buFontTx/>
              <a:buNone/>
            </a:pPr>
            <a:r>
              <a:rPr lang="en-US" altLang="en-US" sz="1350" b="1">
                <a:solidFill>
                  <a:srgbClr val="FFFFFF"/>
                </a:solidFill>
              </a:rPr>
              <a:t>Social, Emotional, &amp; </a:t>
            </a:r>
          </a:p>
        </p:txBody>
      </p:sp>
      <p:sp>
        <p:nvSpPr>
          <p:cNvPr id="15366" name="Rectangle 25"/>
          <p:cNvSpPr>
            <a:spLocks noChangeArrowheads="1"/>
          </p:cNvSpPr>
          <p:nvPr/>
        </p:nvSpPr>
        <p:spPr bwMode="auto">
          <a:xfrm>
            <a:off x="3494485" y="3441623"/>
            <a:ext cx="1786548" cy="275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algn="l">
              <a:spcBef>
                <a:spcPct val="0"/>
              </a:spcBef>
              <a:buFontTx/>
              <a:buNone/>
            </a:pPr>
            <a:r>
              <a:rPr lang="en-US" altLang="en-US" sz="1350" b="1" dirty="0">
                <a:solidFill>
                  <a:srgbClr val="FFFFFF"/>
                </a:solidFill>
              </a:rPr>
              <a:t>Cognitive Impairment</a:t>
            </a:r>
          </a:p>
        </p:txBody>
      </p:sp>
      <p:sp>
        <p:nvSpPr>
          <p:cNvPr id="15367" name="Rectangle 26"/>
          <p:cNvSpPr>
            <a:spLocks noChangeArrowheads="1"/>
          </p:cNvSpPr>
          <p:nvPr/>
        </p:nvSpPr>
        <p:spPr bwMode="auto">
          <a:xfrm>
            <a:off x="3824288" y="2437926"/>
            <a:ext cx="1017107" cy="275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algn="l">
              <a:spcBef>
                <a:spcPct val="0"/>
              </a:spcBef>
              <a:buFontTx/>
              <a:buNone/>
            </a:pPr>
            <a:r>
              <a:rPr lang="en-US" altLang="en-US" sz="1350" b="1">
                <a:solidFill>
                  <a:srgbClr val="FFFFFF"/>
                </a:solidFill>
              </a:rPr>
              <a:t>Adoption of</a:t>
            </a:r>
          </a:p>
        </p:txBody>
      </p:sp>
      <p:sp>
        <p:nvSpPr>
          <p:cNvPr id="15368" name="Rectangle 27"/>
          <p:cNvSpPr>
            <a:spLocks noChangeArrowheads="1"/>
          </p:cNvSpPr>
          <p:nvPr/>
        </p:nvSpPr>
        <p:spPr bwMode="auto">
          <a:xfrm>
            <a:off x="3494485" y="2643904"/>
            <a:ext cx="1767312" cy="275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algn="l">
              <a:spcBef>
                <a:spcPct val="0"/>
              </a:spcBef>
              <a:buFontTx/>
              <a:buNone/>
            </a:pPr>
            <a:r>
              <a:rPr lang="en-US" altLang="en-US" sz="1350" b="1">
                <a:solidFill>
                  <a:srgbClr val="FFFFFF"/>
                </a:solidFill>
              </a:rPr>
              <a:t>Health-risk Behaviors</a:t>
            </a:r>
          </a:p>
        </p:txBody>
      </p:sp>
      <p:sp>
        <p:nvSpPr>
          <p:cNvPr id="15369" name="Rectangle 28"/>
          <p:cNvSpPr>
            <a:spLocks noChangeArrowheads="1"/>
          </p:cNvSpPr>
          <p:nvPr/>
        </p:nvSpPr>
        <p:spPr bwMode="auto">
          <a:xfrm>
            <a:off x="3668316" y="1881904"/>
            <a:ext cx="1483580" cy="275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algn="l">
              <a:spcBef>
                <a:spcPct val="0"/>
              </a:spcBef>
              <a:buFontTx/>
              <a:buNone/>
            </a:pPr>
            <a:r>
              <a:rPr lang="en-US" altLang="en-US" sz="1350" b="1">
                <a:solidFill>
                  <a:srgbClr val="FFFFFF"/>
                </a:solidFill>
              </a:rPr>
              <a:t>Disease, Disability</a:t>
            </a:r>
          </a:p>
        </p:txBody>
      </p:sp>
      <p:sp>
        <p:nvSpPr>
          <p:cNvPr id="15370" name="Rectangle 29"/>
          <p:cNvSpPr>
            <a:spLocks noChangeArrowheads="1"/>
          </p:cNvSpPr>
          <p:nvPr/>
        </p:nvSpPr>
        <p:spPr bwMode="auto">
          <a:xfrm>
            <a:off x="4076700" y="917498"/>
            <a:ext cx="595516" cy="29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algn="l">
              <a:spcBef>
                <a:spcPct val="0"/>
              </a:spcBef>
              <a:buFontTx/>
              <a:buNone/>
            </a:pPr>
            <a:r>
              <a:rPr lang="en-US" altLang="en-US" sz="1500" b="1">
                <a:solidFill>
                  <a:srgbClr val="000000"/>
                </a:solidFill>
              </a:rPr>
              <a:t>Early</a:t>
            </a:r>
          </a:p>
        </p:txBody>
      </p:sp>
      <p:sp>
        <p:nvSpPr>
          <p:cNvPr id="15371" name="Rectangle 30"/>
          <p:cNvSpPr>
            <a:spLocks noChangeArrowheads="1"/>
          </p:cNvSpPr>
          <p:nvPr/>
        </p:nvSpPr>
        <p:spPr bwMode="auto">
          <a:xfrm>
            <a:off x="4069556" y="909163"/>
            <a:ext cx="595516" cy="29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algn="l">
              <a:spcBef>
                <a:spcPct val="0"/>
              </a:spcBef>
              <a:buFontTx/>
              <a:buNone/>
            </a:pPr>
            <a:r>
              <a:rPr lang="en-US" altLang="en-US" sz="1500" b="1">
                <a:solidFill>
                  <a:srgbClr val="FFFFFF"/>
                </a:solidFill>
              </a:rPr>
              <a:t>Early</a:t>
            </a:r>
          </a:p>
        </p:txBody>
      </p:sp>
      <p:sp>
        <p:nvSpPr>
          <p:cNvPr id="15372" name="Rectangle 31"/>
          <p:cNvSpPr>
            <a:spLocks noChangeArrowheads="1"/>
          </p:cNvSpPr>
          <p:nvPr/>
        </p:nvSpPr>
        <p:spPr bwMode="auto">
          <a:xfrm>
            <a:off x="4062412" y="1144907"/>
            <a:ext cx="629180" cy="29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algn="l">
              <a:spcBef>
                <a:spcPct val="0"/>
              </a:spcBef>
              <a:buFontTx/>
              <a:buNone/>
            </a:pPr>
            <a:r>
              <a:rPr lang="en-US" altLang="en-US" sz="1500" b="1">
                <a:solidFill>
                  <a:srgbClr val="000000"/>
                </a:solidFill>
              </a:rPr>
              <a:t>Death</a:t>
            </a:r>
          </a:p>
        </p:txBody>
      </p:sp>
      <p:sp>
        <p:nvSpPr>
          <p:cNvPr id="15373" name="Rectangle 32"/>
          <p:cNvSpPr>
            <a:spLocks noChangeArrowheads="1"/>
          </p:cNvSpPr>
          <p:nvPr/>
        </p:nvSpPr>
        <p:spPr bwMode="auto">
          <a:xfrm>
            <a:off x="4055269" y="1136573"/>
            <a:ext cx="629180" cy="29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algn="l">
              <a:spcBef>
                <a:spcPct val="0"/>
              </a:spcBef>
              <a:buFontTx/>
              <a:buNone/>
            </a:pPr>
            <a:r>
              <a:rPr lang="en-US" altLang="en-US" sz="1500" b="1">
                <a:solidFill>
                  <a:srgbClr val="FFFFFF"/>
                </a:solidFill>
              </a:rPr>
              <a:t>Death</a:t>
            </a:r>
          </a:p>
        </p:txBody>
      </p:sp>
      <p:sp>
        <p:nvSpPr>
          <p:cNvPr id="15374" name="Rectangle 33"/>
          <p:cNvSpPr>
            <a:spLocks noChangeArrowheads="1"/>
          </p:cNvSpPr>
          <p:nvPr/>
        </p:nvSpPr>
        <p:spPr bwMode="auto">
          <a:xfrm>
            <a:off x="2053829" y="4829892"/>
            <a:ext cx="4849823" cy="71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a:spcBef>
                <a:spcPct val="0"/>
              </a:spcBef>
              <a:buFontTx/>
              <a:buNone/>
            </a:pPr>
            <a:r>
              <a:rPr lang="en-US" altLang="en-US" sz="2100" dirty="0">
                <a:solidFill>
                  <a:srgbClr val="FFFFFF"/>
                </a:solidFill>
                <a:latin typeface="Arial" panose="020B0604020202020204" pitchFamily="34" charset="0"/>
              </a:rPr>
              <a:t>The Influence of Adverse</a:t>
            </a:r>
            <a:br>
              <a:rPr lang="en-US" altLang="en-US" sz="2100" dirty="0">
                <a:solidFill>
                  <a:srgbClr val="FFFFFF"/>
                </a:solidFill>
                <a:latin typeface="Arial" panose="020B0604020202020204" pitchFamily="34" charset="0"/>
              </a:rPr>
            </a:br>
            <a:r>
              <a:rPr lang="en-US" altLang="en-US" sz="2100" dirty="0">
                <a:solidFill>
                  <a:srgbClr val="FFFFFF"/>
                </a:solidFill>
                <a:latin typeface="Arial" panose="020B0604020202020204" pitchFamily="34" charset="0"/>
              </a:rPr>
              <a:t>Childhood </a:t>
            </a:r>
            <a:r>
              <a:rPr lang="en-US" altLang="en-US" sz="2100" dirty="0" smtClean="0">
                <a:solidFill>
                  <a:srgbClr val="FFFFFF"/>
                </a:solidFill>
                <a:latin typeface="Arial" panose="020B0604020202020204" pitchFamily="34" charset="0"/>
              </a:rPr>
              <a:t>Experiences </a:t>
            </a:r>
            <a:r>
              <a:rPr lang="en-US" altLang="en-US" sz="2100" dirty="0">
                <a:solidFill>
                  <a:srgbClr val="FFFFFF"/>
                </a:solidFill>
                <a:latin typeface="Arial" panose="020B0604020202020204" pitchFamily="34" charset="0"/>
              </a:rPr>
              <a:t>Throughout Life</a:t>
            </a:r>
          </a:p>
        </p:txBody>
      </p:sp>
      <p:pic>
        <p:nvPicPr>
          <p:cNvPr id="170018" name="Picture 3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504373">
            <a:off x="2514600" y="902019"/>
            <a:ext cx="286941" cy="3465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70018"/>
                                        </p:tgtEl>
                                        <p:attrNameLst>
                                          <p:attrName>style.visibility</p:attrName>
                                        </p:attrNameLst>
                                      </p:cBhvr>
                                      <p:to>
                                        <p:strVal val="visible"/>
                                      </p:to>
                                    </p:set>
                                    <p:animEffect transition="in" filter="checkerboard(across)">
                                      <p:cBhvr>
                                        <p:cTn id="7" dur="500"/>
                                        <p:tgtEl>
                                          <p:spTgt spid="1700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works, what does not…</a:t>
            </a:r>
            <a:endParaRPr lang="en-US" dirty="0"/>
          </a:p>
        </p:txBody>
      </p:sp>
      <p:sp>
        <p:nvSpPr>
          <p:cNvPr id="3" name="Content Placeholder 2"/>
          <p:cNvSpPr>
            <a:spLocks noGrp="1"/>
          </p:cNvSpPr>
          <p:nvPr>
            <p:ph idx="1"/>
          </p:nvPr>
        </p:nvSpPr>
        <p:spPr/>
        <p:txBody>
          <a:bodyPr/>
          <a:lstStyle/>
          <a:p>
            <a:r>
              <a:rPr lang="en-US" dirty="0" smtClean="0"/>
              <a:t>Targeted preventive intervention are effective, yet underutilized</a:t>
            </a:r>
          </a:p>
          <a:p>
            <a:r>
              <a:rPr lang="en-US" dirty="0" smtClean="0"/>
              <a:t>Late intervention is the norm today, yet is largely ineffective with complex trauma</a:t>
            </a:r>
          </a:p>
          <a:p>
            <a:r>
              <a:rPr lang="en-US" dirty="0" smtClean="0"/>
              <a:t>Early intervention with kids who have experienced trauma is often very effective</a:t>
            </a:r>
          </a:p>
        </p:txBody>
      </p:sp>
    </p:spTree>
    <p:extLst>
      <p:ext uri="{BB962C8B-B14F-4D97-AF65-F5344CB8AC3E}">
        <p14:creationId xmlns:p14="http://schemas.microsoft.com/office/powerpoint/2010/main" val="106070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Date Placeholder 3"/>
          <p:cNvSpPr txBox="1">
            <a:spLocks noGrp="1"/>
          </p:cNvSpPr>
          <p:nvPr/>
        </p:nvSpPr>
        <p:spPr bwMode="auto">
          <a:xfrm>
            <a:off x="1485900" y="4686300"/>
            <a:ext cx="12573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algn="l" eaLnBrk="1" hangingPunct="1">
              <a:spcBef>
                <a:spcPct val="0"/>
              </a:spcBef>
              <a:buFontTx/>
              <a:buNone/>
            </a:pPr>
            <a:fld id="{BBEC8730-B1ED-47BD-A0BB-2155C5A094B8}" type="datetime1">
              <a:rPr lang="en-US" altLang="en-US" sz="750">
                <a:latin typeface="Arial" panose="020B0604020202020204" pitchFamily="34" charset="0"/>
              </a:rPr>
              <a:pPr algn="l" eaLnBrk="1" hangingPunct="1">
                <a:spcBef>
                  <a:spcPct val="0"/>
                </a:spcBef>
                <a:buFontTx/>
                <a:buNone/>
              </a:pPr>
              <a:t>12/1/2015</a:t>
            </a:fld>
            <a:endParaRPr lang="en-US" altLang="en-US" sz="750">
              <a:latin typeface="Arial" panose="020B0604020202020204" pitchFamily="34" charset="0"/>
            </a:endParaRPr>
          </a:p>
        </p:txBody>
      </p:sp>
      <p:sp>
        <p:nvSpPr>
          <p:cNvPr id="17411" name="Slide Number Placeholder 5"/>
          <p:cNvSpPr txBox="1">
            <a:spLocks noGrp="1"/>
          </p:cNvSpPr>
          <p:nvPr/>
        </p:nvSpPr>
        <p:spPr bwMode="auto">
          <a:xfrm>
            <a:off x="6229350" y="4686300"/>
            <a:ext cx="142875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algn="r" eaLnBrk="1" hangingPunct="1">
              <a:spcBef>
                <a:spcPct val="0"/>
              </a:spcBef>
              <a:buFontTx/>
              <a:buNone/>
            </a:pPr>
            <a:fld id="{EF10FC80-42E3-4374-865F-3452A4DE5493}" type="slidenum">
              <a:rPr lang="en-US" altLang="en-US" sz="750">
                <a:latin typeface="Arial" panose="020B0604020202020204" pitchFamily="34" charset="0"/>
              </a:rPr>
              <a:pPr algn="r" eaLnBrk="1" hangingPunct="1">
                <a:spcBef>
                  <a:spcPct val="0"/>
                </a:spcBef>
                <a:buFontTx/>
                <a:buNone/>
              </a:pPr>
              <a:t>8</a:t>
            </a:fld>
            <a:endParaRPr lang="en-US" altLang="en-US" sz="750">
              <a:latin typeface="Arial" panose="020B0604020202020204" pitchFamily="34" charset="0"/>
            </a:endParaRPr>
          </a:p>
        </p:txBody>
      </p:sp>
      <p:sp>
        <p:nvSpPr>
          <p:cNvPr id="17412" name="Line 3"/>
          <p:cNvSpPr>
            <a:spLocks noChangeShapeType="1"/>
          </p:cNvSpPr>
          <p:nvPr/>
        </p:nvSpPr>
        <p:spPr bwMode="auto">
          <a:xfrm>
            <a:off x="2349104" y="1590675"/>
            <a:ext cx="0" cy="307538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350"/>
          </a:p>
        </p:txBody>
      </p:sp>
      <p:sp>
        <p:nvSpPr>
          <p:cNvPr id="17413" name="Line 4"/>
          <p:cNvSpPr>
            <a:spLocks noChangeShapeType="1"/>
          </p:cNvSpPr>
          <p:nvPr/>
        </p:nvSpPr>
        <p:spPr bwMode="auto">
          <a:xfrm>
            <a:off x="2343151" y="4660106"/>
            <a:ext cx="4623197"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350"/>
          </a:p>
        </p:txBody>
      </p:sp>
      <p:sp>
        <p:nvSpPr>
          <p:cNvPr id="17414" name="Text Box 5"/>
          <p:cNvSpPr txBox="1">
            <a:spLocks noChangeArrowheads="1"/>
          </p:cNvSpPr>
          <p:nvPr/>
        </p:nvSpPr>
        <p:spPr bwMode="auto">
          <a:xfrm>
            <a:off x="2247900" y="4625578"/>
            <a:ext cx="280846"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algn="l" eaLnBrk="1" hangingPunct="1">
              <a:spcBef>
                <a:spcPct val="0"/>
              </a:spcBef>
              <a:buFontTx/>
              <a:buNone/>
            </a:pPr>
            <a:r>
              <a:rPr lang="en-US" altLang="zh-CN" sz="1350">
                <a:latin typeface="Arial" panose="020B0604020202020204" pitchFamily="34" charset="0"/>
                <a:ea typeface="SimSun" panose="02010600030101010101" pitchFamily="2" charset="-122"/>
              </a:rPr>
              <a:t>0</a:t>
            </a:r>
            <a:endParaRPr lang="en-US" altLang="en-US" sz="1350">
              <a:latin typeface="Arial" panose="020B0604020202020204" pitchFamily="34" charset="0"/>
            </a:endParaRPr>
          </a:p>
        </p:txBody>
      </p:sp>
      <p:sp>
        <p:nvSpPr>
          <p:cNvPr id="17415" name="Text Box 6"/>
          <p:cNvSpPr txBox="1">
            <a:spLocks noChangeArrowheads="1"/>
          </p:cNvSpPr>
          <p:nvPr/>
        </p:nvSpPr>
        <p:spPr bwMode="auto">
          <a:xfrm>
            <a:off x="4191001" y="4664869"/>
            <a:ext cx="492443"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algn="l" eaLnBrk="1" hangingPunct="1">
              <a:spcBef>
                <a:spcPct val="0"/>
              </a:spcBef>
              <a:buFontTx/>
              <a:buNone/>
            </a:pPr>
            <a:r>
              <a:rPr lang="en-US" altLang="zh-CN" sz="1350">
                <a:latin typeface="Arial" panose="020B0604020202020204" pitchFamily="34" charset="0"/>
                <a:ea typeface="SimSun" panose="02010600030101010101" pitchFamily="2" charset="-122"/>
              </a:rPr>
              <a:t>Age</a:t>
            </a:r>
            <a:endParaRPr lang="en-US" altLang="en-US" sz="1350">
              <a:latin typeface="Arial" panose="020B0604020202020204" pitchFamily="34" charset="0"/>
            </a:endParaRPr>
          </a:p>
        </p:txBody>
      </p:sp>
      <p:sp>
        <p:nvSpPr>
          <p:cNvPr id="17416" name="Text Box 7"/>
          <p:cNvSpPr txBox="1">
            <a:spLocks noChangeArrowheads="1"/>
          </p:cNvSpPr>
          <p:nvPr/>
        </p:nvSpPr>
        <p:spPr bwMode="auto">
          <a:xfrm rot="10800000">
            <a:off x="1964612" y="1150242"/>
            <a:ext cx="392415" cy="3583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algn="l" eaLnBrk="1" hangingPunct="1">
              <a:spcBef>
                <a:spcPct val="0"/>
              </a:spcBef>
              <a:buFontTx/>
              <a:buNone/>
            </a:pPr>
            <a:r>
              <a:rPr lang="en-US" altLang="zh-CN" sz="1350">
                <a:latin typeface="Arial" panose="020B0604020202020204" pitchFamily="34" charset="0"/>
                <a:ea typeface="SimSun" panose="02010600030101010101" pitchFamily="2" charset="-122"/>
              </a:rPr>
              <a:t>Rate of return to investment in human capital </a:t>
            </a:r>
            <a:endParaRPr lang="en-US" altLang="en-US" sz="1350">
              <a:latin typeface="Arial" panose="020B0604020202020204" pitchFamily="34" charset="0"/>
            </a:endParaRPr>
          </a:p>
        </p:txBody>
      </p:sp>
      <p:sp>
        <p:nvSpPr>
          <p:cNvPr id="17417" name="Line 8"/>
          <p:cNvSpPr>
            <a:spLocks noChangeShapeType="1"/>
          </p:cNvSpPr>
          <p:nvPr/>
        </p:nvSpPr>
        <p:spPr bwMode="auto">
          <a:xfrm flipH="1">
            <a:off x="3143250" y="2411016"/>
            <a:ext cx="304800" cy="446484"/>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350"/>
          </a:p>
        </p:txBody>
      </p:sp>
      <p:sp>
        <p:nvSpPr>
          <p:cNvPr id="17418" name="Text Box 9"/>
          <p:cNvSpPr txBox="1">
            <a:spLocks noChangeArrowheads="1"/>
          </p:cNvSpPr>
          <p:nvPr/>
        </p:nvSpPr>
        <p:spPr bwMode="auto">
          <a:xfrm>
            <a:off x="3186113" y="2114550"/>
            <a:ext cx="1867819"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algn="l" eaLnBrk="1" hangingPunct="1">
              <a:spcBef>
                <a:spcPct val="0"/>
              </a:spcBef>
              <a:buFontTx/>
              <a:buNone/>
            </a:pPr>
            <a:r>
              <a:rPr lang="en-US" altLang="zh-CN" sz="1350" b="1">
                <a:latin typeface="Arial" panose="020B0604020202020204" pitchFamily="34" charset="0"/>
                <a:ea typeface="SimSun" panose="02010600030101010101" pitchFamily="2" charset="-122"/>
              </a:rPr>
              <a:t>Preschool programs</a:t>
            </a:r>
            <a:endParaRPr lang="en-US" altLang="en-US" sz="1350" b="1">
              <a:latin typeface="Arial" panose="020B0604020202020204" pitchFamily="34" charset="0"/>
            </a:endParaRPr>
          </a:p>
        </p:txBody>
      </p:sp>
      <p:sp>
        <p:nvSpPr>
          <p:cNvPr id="17419" name="Text Box 10"/>
          <p:cNvSpPr txBox="1">
            <a:spLocks noChangeArrowheads="1"/>
          </p:cNvSpPr>
          <p:nvPr/>
        </p:nvSpPr>
        <p:spPr bwMode="auto">
          <a:xfrm>
            <a:off x="3742135" y="2641997"/>
            <a:ext cx="1021433"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algn="l" eaLnBrk="1" hangingPunct="1">
              <a:spcBef>
                <a:spcPct val="0"/>
              </a:spcBef>
              <a:buFontTx/>
              <a:buNone/>
            </a:pPr>
            <a:r>
              <a:rPr lang="en-US" altLang="zh-CN" sz="1350" b="1">
                <a:latin typeface="Arial" panose="020B0604020202020204" pitchFamily="34" charset="0"/>
                <a:ea typeface="SimSun" panose="02010600030101010101" pitchFamily="2" charset="-122"/>
              </a:rPr>
              <a:t>Schooling</a:t>
            </a:r>
            <a:endParaRPr lang="en-US" altLang="en-US" sz="1350" b="1">
              <a:latin typeface="Arial" panose="020B0604020202020204" pitchFamily="34" charset="0"/>
            </a:endParaRPr>
          </a:p>
        </p:txBody>
      </p:sp>
      <p:sp>
        <p:nvSpPr>
          <p:cNvPr id="17420" name="Line 11"/>
          <p:cNvSpPr>
            <a:spLocks noChangeShapeType="1"/>
          </p:cNvSpPr>
          <p:nvPr/>
        </p:nvSpPr>
        <p:spPr bwMode="auto">
          <a:xfrm flipH="1">
            <a:off x="5194697" y="3326607"/>
            <a:ext cx="304800" cy="44648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350"/>
          </a:p>
        </p:txBody>
      </p:sp>
      <p:sp>
        <p:nvSpPr>
          <p:cNvPr id="17421" name="Text Box 12"/>
          <p:cNvSpPr txBox="1">
            <a:spLocks noChangeArrowheads="1"/>
          </p:cNvSpPr>
          <p:nvPr/>
        </p:nvSpPr>
        <p:spPr bwMode="auto">
          <a:xfrm>
            <a:off x="5092303" y="3088481"/>
            <a:ext cx="1079142"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algn="l" eaLnBrk="1" hangingPunct="1">
              <a:spcBef>
                <a:spcPct val="0"/>
              </a:spcBef>
              <a:buFontTx/>
              <a:buNone/>
            </a:pPr>
            <a:r>
              <a:rPr lang="en-US" altLang="zh-CN" sz="1350">
                <a:latin typeface="Arial" panose="020B0604020202020204" pitchFamily="34" charset="0"/>
                <a:ea typeface="SimSun" panose="02010600030101010101" pitchFamily="2" charset="-122"/>
              </a:rPr>
              <a:t>Job training</a:t>
            </a:r>
            <a:endParaRPr lang="en-US" altLang="en-US" sz="1350">
              <a:latin typeface="Arial" panose="020B0604020202020204" pitchFamily="34" charset="0"/>
            </a:endParaRPr>
          </a:p>
        </p:txBody>
      </p:sp>
      <p:sp>
        <p:nvSpPr>
          <p:cNvPr id="17422" name="AutoShape 13"/>
          <p:cNvSpPr>
            <a:spLocks noChangeArrowheads="1"/>
          </p:cNvSpPr>
          <p:nvPr/>
        </p:nvSpPr>
        <p:spPr bwMode="auto">
          <a:xfrm>
            <a:off x="2362200" y="2613422"/>
            <a:ext cx="444104" cy="2033588"/>
          </a:xfrm>
          <a:prstGeom prst="flowChartProcess">
            <a:avLst/>
          </a:prstGeom>
          <a:gradFill rotWithShape="1">
            <a:gsLst>
              <a:gs pos="0">
                <a:srgbClr val="FFFFFF"/>
              </a:gs>
              <a:gs pos="100000">
                <a:srgbClr val="FFFF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algn="l">
              <a:spcBef>
                <a:spcPct val="0"/>
              </a:spcBef>
              <a:buFontTx/>
              <a:buNone/>
            </a:pPr>
            <a:endParaRPr lang="en-US" altLang="en-US" sz="1350"/>
          </a:p>
        </p:txBody>
      </p:sp>
      <p:sp>
        <p:nvSpPr>
          <p:cNvPr id="17423" name="Text Box 14"/>
          <p:cNvSpPr txBox="1">
            <a:spLocks noChangeArrowheads="1"/>
          </p:cNvSpPr>
          <p:nvPr/>
        </p:nvSpPr>
        <p:spPr bwMode="auto">
          <a:xfrm>
            <a:off x="2400300" y="4279106"/>
            <a:ext cx="434734"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algn="l" eaLnBrk="1" hangingPunct="1">
              <a:spcBef>
                <a:spcPct val="0"/>
              </a:spcBef>
              <a:buFontTx/>
              <a:buNone/>
            </a:pPr>
            <a:r>
              <a:rPr lang="en-US" altLang="zh-CN" sz="1350">
                <a:latin typeface="Arial" panose="020B0604020202020204" pitchFamily="34" charset="0"/>
                <a:ea typeface="SimSun" panose="02010600030101010101" pitchFamily="2" charset="-122"/>
              </a:rPr>
              <a:t>0-3</a:t>
            </a:r>
            <a:endParaRPr lang="en-US" altLang="en-US" sz="1350">
              <a:latin typeface="Arial" panose="020B0604020202020204" pitchFamily="34" charset="0"/>
            </a:endParaRPr>
          </a:p>
        </p:txBody>
      </p:sp>
      <p:sp>
        <p:nvSpPr>
          <p:cNvPr id="17424" name="AutoShape 15"/>
          <p:cNvSpPr>
            <a:spLocks noChangeArrowheads="1"/>
          </p:cNvSpPr>
          <p:nvPr/>
        </p:nvSpPr>
        <p:spPr bwMode="auto">
          <a:xfrm>
            <a:off x="2806303" y="3084910"/>
            <a:ext cx="508397" cy="1562100"/>
          </a:xfrm>
          <a:prstGeom prst="flowChartProcess">
            <a:avLst/>
          </a:prstGeom>
          <a:gradFill rotWithShape="1">
            <a:gsLst>
              <a:gs pos="0">
                <a:srgbClr val="FFFFFF"/>
              </a:gs>
              <a:gs pos="100000">
                <a:srgbClr val="FF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algn="l">
              <a:spcBef>
                <a:spcPct val="0"/>
              </a:spcBef>
              <a:buFontTx/>
              <a:buNone/>
            </a:pPr>
            <a:endParaRPr lang="en-US" altLang="en-US" sz="1350"/>
          </a:p>
        </p:txBody>
      </p:sp>
      <p:sp>
        <p:nvSpPr>
          <p:cNvPr id="17425" name="Text Box 16"/>
          <p:cNvSpPr txBox="1">
            <a:spLocks noChangeArrowheads="1"/>
          </p:cNvSpPr>
          <p:nvPr/>
        </p:nvSpPr>
        <p:spPr bwMode="auto">
          <a:xfrm>
            <a:off x="2857500" y="4279106"/>
            <a:ext cx="434734"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algn="l" eaLnBrk="1" hangingPunct="1">
              <a:spcBef>
                <a:spcPct val="0"/>
              </a:spcBef>
              <a:buFontTx/>
              <a:buNone/>
            </a:pPr>
            <a:r>
              <a:rPr lang="en-US" altLang="zh-CN" sz="1350">
                <a:latin typeface="Arial" panose="020B0604020202020204" pitchFamily="34" charset="0"/>
                <a:ea typeface="SimSun" panose="02010600030101010101" pitchFamily="2" charset="-122"/>
              </a:rPr>
              <a:t>4-5</a:t>
            </a:r>
            <a:endParaRPr lang="en-US" altLang="en-US" sz="1350">
              <a:latin typeface="Arial" panose="020B0604020202020204" pitchFamily="34" charset="0"/>
            </a:endParaRPr>
          </a:p>
        </p:txBody>
      </p:sp>
      <p:sp>
        <p:nvSpPr>
          <p:cNvPr id="17426" name="Text Box 17"/>
          <p:cNvSpPr txBox="1">
            <a:spLocks noChangeArrowheads="1"/>
          </p:cNvSpPr>
          <p:nvPr/>
        </p:nvSpPr>
        <p:spPr bwMode="auto">
          <a:xfrm>
            <a:off x="2743200" y="4487466"/>
            <a:ext cx="66794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algn="l" eaLnBrk="1" hangingPunct="1">
              <a:spcBef>
                <a:spcPct val="0"/>
              </a:spcBef>
              <a:buFontTx/>
              <a:buNone/>
            </a:pPr>
            <a:r>
              <a:rPr lang="en-US" altLang="zh-CN" sz="900">
                <a:latin typeface="Arial" panose="020B0604020202020204" pitchFamily="34" charset="0"/>
                <a:ea typeface="SimSun" panose="02010600030101010101" pitchFamily="2" charset="-122"/>
              </a:rPr>
              <a:t>Preschool</a:t>
            </a:r>
            <a:endParaRPr lang="en-US" altLang="en-US" sz="900">
              <a:latin typeface="Arial" panose="020B0604020202020204" pitchFamily="34" charset="0"/>
            </a:endParaRPr>
          </a:p>
        </p:txBody>
      </p:sp>
      <p:sp>
        <p:nvSpPr>
          <p:cNvPr id="17427" name="AutoShape 18"/>
          <p:cNvSpPr>
            <a:spLocks noChangeArrowheads="1"/>
          </p:cNvSpPr>
          <p:nvPr/>
        </p:nvSpPr>
        <p:spPr bwMode="auto">
          <a:xfrm>
            <a:off x="3314700" y="3525441"/>
            <a:ext cx="1066800" cy="1121569"/>
          </a:xfrm>
          <a:prstGeom prst="flowChartProcess">
            <a:avLst/>
          </a:prstGeom>
          <a:gradFill rotWithShape="1">
            <a:gsLst>
              <a:gs pos="0">
                <a:srgbClr val="FFFFFF"/>
              </a:gs>
              <a:gs pos="100000">
                <a:srgbClr val="3366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algn="l">
              <a:spcBef>
                <a:spcPct val="0"/>
              </a:spcBef>
              <a:buFontTx/>
              <a:buNone/>
            </a:pPr>
            <a:endParaRPr lang="en-US" altLang="en-US" sz="1350"/>
          </a:p>
        </p:txBody>
      </p:sp>
      <p:sp>
        <p:nvSpPr>
          <p:cNvPr id="17428" name="Text Box 19"/>
          <p:cNvSpPr txBox="1">
            <a:spLocks noChangeArrowheads="1"/>
          </p:cNvSpPr>
          <p:nvPr/>
        </p:nvSpPr>
        <p:spPr bwMode="auto">
          <a:xfrm>
            <a:off x="3488532" y="4392216"/>
            <a:ext cx="7136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algn="l" eaLnBrk="1" hangingPunct="1">
              <a:spcBef>
                <a:spcPct val="0"/>
              </a:spcBef>
              <a:buFontTx/>
              <a:buNone/>
            </a:pPr>
            <a:r>
              <a:rPr lang="en-US" altLang="zh-CN" sz="1350">
                <a:latin typeface="Arial" panose="020B0604020202020204" pitchFamily="34" charset="0"/>
                <a:ea typeface="SimSun" panose="02010600030101010101" pitchFamily="2" charset="-122"/>
              </a:rPr>
              <a:t>School</a:t>
            </a:r>
            <a:endParaRPr lang="en-US" altLang="en-US" sz="1350">
              <a:latin typeface="Arial" panose="020B0604020202020204" pitchFamily="34" charset="0"/>
            </a:endParaRPr>
          </a:p>
        </p:txBody>
      </p:sp>
      <p:sp>
        <p:nvSpPr>
          <p:cNvPr id="17429" name="Line 20"/>
          <p:cNvSpPr>
            <a:spLocks noChangeShapeType="1"/>
          </p:cNvSpPr>
          <p:nvPr/>
        </p:nvSpPr>
        <p:spPr bwMode="auto">
          <a:xfrm flipH="1">
            <a:off x="3823097" y="2880122"/>
            <a:ext cx="304800" cy="446484"/>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350"/>
          </a:p>
        </p:txBody>
      </p:sp>
      <p:sp>
        <p:nvSpPr>
          <p:cNvPr id="17430" name="AutoShape 21"/>
          <p:cNvSpPr>
            <a:spLocks noChangeArrowheads="1"/>
          </p:cNvSpPr>
          <p:nvPr/>
        </p:nvSpPr>
        <p:spPr bwMode="auto">
          <a:xfrm>
            <a:off x="4381500" y="3927873"/>
            <a:ext cx="2590800" cy="726281"/>
          </a:xfrm>
          <a:prstGeom prst="flowChartProcess">
            <a:avLst/>
          </a:prstGeom>
          <a:gradFill rotWithShape="1">
            <a:gsLst>
              <a:gs pos="0">
                <a:srgbClr val="FFFFFF"/>
              </a:gs>
              <a:gs pos="100000">
                <a:srgbClr val="80008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algn="l">
              <a:spcBef>
                <a:spcPct val="0"/>
              </a:spcBef>
              <a:buFontTx/>
              <a:buNone/>
            </a:pPr>
            <a:endParaRPr lang="en-US" altLang="en-US" sz="1350"/>
          </a:p>
        </p:txBody>
      </p:sp>
      <p:sp>
        <p:nvSpPr>
          <p:cNvPr id="17431" name="Arc 22"/>
          <p:cNvSpPr>
            <a:spLocks/>
          </p:cNvSpPr>
          <p:nvPr/>
        </p:nvSpPr>
        <p:spPr bwMode="auto">
          <a:xfrm flipH="1" flipV="1">
            <a:off x="2653903" y="1937147"/>
            <a:ext cx="4318397" cy="2033588"/>
          </a:xfrm>
          <a:custGeom>
            <a:avLst/>
            <a:gdLst>
              <a:gd name="T0" fmla="*/ 0 w 21690"/>
              <a:gd name="T1" fmla="*/ 0 h 21600"/>
              <a:gd name="T2" fmla="*/ 2147483647 w 21690"/>
              <a:gd name="T3" fmla="*/ 2147483647 h 21600"/>
              <a:gd name="T4" fmla="*/ 2147483647 w 21690"/>
              <a:gd name="T5" fmla="*/ 2147483647 h 21600"/>
              <a:gd name="T6" fmla="*/ 0 60000 65536"/>
              <a:gd name="T7" fmla="*/ 0 60000 65536"/>
              <a:gd name="T8" fmla="*/ 0 60000 65536"/>
              <a:gd name="T9" fmla="*/ 0 w 21690"/>
              <a:gd name="T10" fmla="*/ 0 h 21600"/>
              <a:gd name="T11" fmla="*/ 21690 w 21690"/>
              <a:gd name="T12" fmla="*/ 21600 h 21600"/>
            </a:gdLst>
            <a:ahLst/>
            <a:cxnLst>
              <a:cxn ang="T6">
                <a:pos x="T0" y="T1"/>
              </a:cxn>
              <a:cxn ang="T7">
                <a:pos x="T2" y="T3"/>
              </a:cxn>
              <a:cxn ang="T8">
                <a:pos x="T4" y="T5"/>
              </a:cxn>
            </a:cxnLst>
            <a:rect l="T9" t="T10" r="T11" b="T12"/>
            <a:pathLst>
              <a:path w="21690" h="21600" fill="none" extrusionOk="0">
                <a:moveTo>
                  <a:pt x="0" y="0"/>
                </a:moveTo>
                <a:cubicBezTo>
                  <a:pt x="30" y="0"/>
                  <a:pt x="60" y="-1"/>
                  <a:pt x="90" y="0"/>
                </a:cubicBezTo>
                <a:cubicBezTo>
                  <a:pt x="12019" y="0"/>
                  <a:pt x="21690" y="9670"/>
                  <a:pt x="21690" y="21600"/>
                </a:cubicBezTo>
              </a:path>
              <a:path w="21690" h="21600" stroke="0" extrusionOk="0">
                <a:moveTo>
                  <a:pt x="0" y="0"/>
                </a:moveTo>
                <a:cubicBezTo>
                  <a:pt x="30" y="0"/>
                  <a:pt x="60" y="-1"/>
                  <a:pt x="90" y="0"/>
                </a:cubicBezTo>
                <a:cubicBezTo>
                  <a:pt x="12019" y="0"/>
                  <a:pt x="21690" y="9670"/>
                  <a:pt x="21690" y="21600"/>
                </a:cubicBezTo>
                <a:lnTo>
                  <a:pt x="90" y="21600"/>
                </a:lnTo>
                <a:close/>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350"/>
          </a:p>
        </p:txBody>
      </p:sp>
      <p:sp>
        <p:nvSpPr>
          <p:cNvPr id="17432" name="Text Box 23"/>
          <p:cNvSpPr txBox="1">
            <a:spLocks noChangeArrowheads="1"/>
          </p:cNvSpPr>
          <p:nvPr/>
        </p:nvSpPr>
        <p:spPr bwMode="auto">
          <a:xfrm>
            <a:off x="4879181" y="4377928"/>
            <a:ext cx="108876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algn="l" eaLnBrk="1" hangingPunct="1">
              <a:spcBef>
                <a:spcPct val="0"/>
              </a:spcBef>
              <a:buFontTx/>
              <a:buNone/>
            </a:pPr>
            <a:r>
              <a:rPr lang="en-US" altLang="zh-CN" sz="1350">
                <a:latin typeface="Arial" panose="020B0604020202020204" pitchFamily="34" charset="0"/>
                <a:ea typeface="SimSun" panose="02010600030101010101" pitchFamily="2" charset="-122"/>
              </a:rPr>
              <a:t>Post-school</a:t>
            </a:r>
            <a:endParaRPr lang="en-US" altLang="en-US" sz="1350">
              <a:latin typeface="Arial" panose="020B0604020202020204" pitchFamily="34" charset="0"/>
            </a:endParaRPr>
          </a:p>
        </p:txBody>
      </p:sp>
      <p:sp>
        <p:nvSpPr>
          <p:cNvPr id="17433" name="Line 24"/>
          <p:cNvSpPr>
            <a:spLocks noChangeShapeType="1"/>
          </p:cNvSpPr>
          <p:nvPr/>
        </p:nvSpPr>
        <p:spPr bwMode="auto">
          <a:xfrm flipH="1">
            <a:off x="2686050" y="1610916"/>
            <a:ext cx="304800" cy="446484"/>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350"/>
          </a:p>
        </p:txBody>
      </p:sp>
      <p:sp>
        <p:nvSpPr>
          <p:cNvPr id="17434" name="Text Box 25"/>
          <p:cNvSpPr txBox="1">
            <a:spLocks noChangeArrowheads="1"/>
          </p:cNvSpPr>
          <p:nvPr/>
        </p:nvSpPr>
        <p:spPr bwMode="auto">
          <a:xfrm>
            <a:off x="2959894" y="1450181"/>
            <a:ext cx="4069556"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algn="l">
              <a:spcBef>
                <a:spcPct val="0"/>
              </a:spcBef>
              <a:buFontTx/>
              <a:buNone/>
            </a:pPr>
            <a:r>
              <a:rPr lang="en-US" altLang="zh-CN" sz="1350" b="1">
                <a:latin typeface="Arial" panose="020B0604020202020204" pitchFamily="34" charset="0"/>
                <a:ea typeface="SimSun" panose="02010600030101010101" pitchFamily="2" charset="-122"/>
              </a:rPr>
              <a:t>Programs targeted towards the earliest years</a:t>
            </a:r>
            <a:endParaRPr lang="en-US" altLang="en-US" sz="1350" b="1">
              <a:latin typeface="Arial" panose="020B0604020202020204" pitchFamily="34" charset="0"/>
            </a:endParaRPr>
          </a:p>
        </p:txBody>
      </p:sp>
      <p:sp>
        <p:nvSpPr>
          <p:cNvPr id="17435" name="Rectangle 28"/>
          <p:cNvSpPr>
            <a:spLocks noGrp="1" noChangeArrowheads="1"/>
          </p:cNvSpPr>
          <p:nvPr>
            <p:ph type="title" idx="4294967295"/>
          </p:nvPr>
        </p:nvSpPr>
        <p:spPr>
          <a:xfrm>
            <a:off x="1543050" y="400050"/>
            <a:ext cx="6457950" cy="685800"/>
          </a:xfrm>
          <a:noFill/>
        </p:spPr>
        <p:txBody>
          <a:bodyPr/>
          <a:lstStyle/>
          <a:p>
            <a:pPr eaLnBrk="1" hangingPunct="1"/>
            <a:r>
              <a:rPr lang="en-US" altLang="en-US" sz="1800"/>
              <a:t>Rates of Return from Human Capital Investment: Payoff from Investing an Extra Dollar at Different Ages (James Heckman)</a:t>
            </a:r>
          </a:p>
        </p:txBody>
      </p:sp>
      <p:sp>
        <p:nvSpPr>
          <p:cNvPr id="142364" name="Text Box 28"/>
          <p:cNvSpPr txBox="1">
            <a:spLocks noChangeArrowheads="1"/>
          </p:cNvSpPr>
          <p:nvPr/>
        </p:nvSpPr>
        <p:spPr bwMode="auto">
          <a:xfrm>
            <a:off x="5029200" y="1828800"/>
            <a:ext cx="2400300" cy="1131079"/>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6pPr>
            <a:lvl7pPr marL="29718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7pPr>
            <a:lvl8pPr marL="34290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8pPr>
            <a:lvl9pPr marL="3886200" indent="-228600" algn="ctr" eaLnBrk="0" fontAlgn="base" hangingPunct="0">
              <a:spcBef>
                <a:spcPct val="20000"/>
              </a:spcBef>
              <a:spcAft>
                <a:spcPct val="0"/>
              </a:spcAft>
              <a:buChar char="•"/>
              <a:defRPr sz="3200">
                <a:solidFill>
                  <a:schemeClr val="tx1"/>
                </a:solidFill>
                <a:latin typeface="Times New Roman" panose="02020603050405020304" pitchFamily="18" charset="0"/>
              </a:defRPr>
            </a:lvl9pPr>
          </a:lstStyle>
          <a:p>
            <a:pPr eaLnBrk="1" hangingPunct="1">
              <a:spcBef>
                <a:spcPct val="50000"/>
              </a:spcBef>
            </a:pPr>
            <a:r>
              <a:rPr lang="en-US" altLang="en-US" sz="1350">
                <a:latin typeface="Arial" panose="020B0604020202020204" pitchFamily="34" charset="0"/>
              </a:rPr>
              <a:t>Mental Health Examples to Build Resilience and Wellness: NFP, PPP, Incredible Years, Early Trauma Treatment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2364"/>
                                        </p:tgtEl>
                                        <p:attrNameLst>
                                          <p:attrName>style.visibility</p:attrName>
                                        </p:attrNameLst>
                                      </p:cBhvr>
                                      <p:to>
                                        <p:strVal val="visible"/>
                                      </p:to>
                                    </p:set>
                                    <p:animEffect transition="in" filter="checkerboard(across)">
                                      <p:cBhvr>
                                        <p:cTn id="7" dur="500"/>
                                        <p:tgtEl>
                                          <p:spTgt spid="142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6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 opportunity presents itself…..</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497233" y="1257301"/>
            <a:ext cx="3732117" cy="3207770"/>
          </a:xfrm>
        </p:spPr>
      </p:pic>
      <p:sp>
        <p:nvSpPr>
          <p:cNvPr id="3" name="Slide Number Placeholder 2"/>
          <p:cNvSpPr>
            <a:spLocks noGrp="1"/>
          </p:cNvSpPr>
          <p:nvPr>
            <p:ph type="sldNum" sz="quarter" idx="4294967295"/>
          </p:nvPr>
        </p:nvSpPr>
        <p:spPr>
          <a:xfrm>
            <a:off x="6504562" y="4793609"/>
            <a:ext cx="2133600" cy="274637"/>
          </a:xfrm>
        </p:spPr>
        <p:txBody>
          <a:bodyPr/>
          <a:lstStyle/>
          <a:p>
            <a:fld id="{404C8693-2F83-47FE-889C-13C43A13B472}" type="slidenum">
              <a:rPr lang="en-US" smtClean="0"/>
              <a:pPr/>
              <a:t>9</a:t>
            </a:fld>
            <a:endParaRPr lang="en-US"/>
          </a:p>
        </p:txBody>
      </p:sp>
    </p:spTree>
    <p:extLst>
      <p:ext uri="{BB962C8B-B14F-4D97-AF65-F5344CB8AC3E}">
        <p14:creationId xmlns:p14="http://schemas.microsoft.com/office/powerpoint/2010/main" val="1333329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6E7A2F95-8354-4A84-AD14-741D8C1A3256}" vid="{F07086EA-200F-4935-AEC0-5ABD67D9F088}"/>
    </a:ext>
  </a:ext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6E7A2F95-8354-4A84-AD14-741D8C1A3256}" vid="{2107DBF3-E76A-488E-B7CA-669DBA45C5D1}"/>
    </a:ext>
  </a:ext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6E7A2F95-8354-4A84-AD14-741D8C1A3256}" vid="{8A002C08-92B0-4141-BC28-251598DD8C89}"/>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42B78866AD3245A1A7D8671FA4795A" ma:contentTypeVersion="1" ma:contentTypeDescription="Create a new document." ma:contentTypeScope="" ma:versionID="46ceaab7709893851ec766cec7bb6fd8">
  <xsd:schema xmlns:xsd="http://www.w3.org/2001/XMLSchema" xmlns:xs="http://www.w3.org/2001/XMLSchema" xmlns:p="http://schemas.microsoft.com/office/2006/metadata/properties" xmlns:ns1="http://schemas.microsoft.com/sharepoint/v3" xmlns:ns2="ffff1ce9-1dc9-438b-8148-05014cd97c07" targetNamespace="http://schemas.microsoft.com/office/2006/metadata/properties" ma:root="true" ma:fieldsID="311e6311dc8f45d033cc7d48253c44ea" ns1:_="" ns2:_="">
    <xsd:import namespace="http://schemas.microsoft.com/sharepoint/v3"/>
    <xsd:import namespace="ffff1ce9-1dc9-438b-8148-05014cd97c07"/>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hidden="true" ma:internalName="PublishingStartDate">
      <xsd:simpleType>
        <xsd:restriction base="dms:Unknown"/>
      </xsd:simpleType>
    </xsd:element>
    <xsd:element name="PublishingExpirationDate" ma:index="12"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fff1ce9-1dc9-438b-8148-05014cd97c0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ffff1ce9-1dc9-438b-8148-05014cd97c07">55HQXHK6NHHM-424-26</_dlc_DocId>
    <_dlc_DocIdUrl xmlns="ffff1ce9-1dc9-438b-8148-05014cd97c07">
      <Url>https://hub.omh.ny.gov/guidance/_layouts/DocIdRedir.aspx?ID=55HQXHK6NHHM-424-26</Url>
      <Description>55HQXHK6NHHM-424-26</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C99BE6-1B41-42CE-A044-E07EACAECF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fff1ce9-1dc9-438b-8148-05014cd97c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5B3CFBD-188E-4C59-B02D-5E222B572FCB}">
  <ds:schemaRefs>
    <ds:schemaRef ds:uri="http://schemas.microsoft.com/sharepoint/events"/>
  </ds:schemaRefs>
</ds:datastoreItem>
</file>

<file path=customXml/itemProps3.xml><?xml version="1.0" encoding="utf-8"?>
<ds:datastoreItem xmlns:ds="http://schemas.openxmlformats.org/officeDocument/2006/customXml" ds:itemID="{B3F86441-E60D-4495-9820-50FFC7B27329}">
  <ds:schemaRefs>
    <ds:schemaRef ds:uri="http://purl.org/dc/elements/1.1/"/>
    <ds:schemaRef ds:uri="http://www.w3.org/XML/1998/namespace"/>
    <ds:schemaRef ds:uri="ffff1ce9-1dc9-438b-8148-05014cd97c07"/>
    <ds:schemaRef ds:uri="http://purl.org/dc/terms/"/>
    <ds:schemaRef ds:uri="http://schemas.microsoft.com/office/2006/documentManagement/types"/>
    <ds:schemaRef ds:uri="http://purl.org/dc/dcmitype/"/>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4.xml><?xml version="1.0" encoding="utf-8"?>
<ds:datastoreItem xmlns:ds="http://schemas.openxmlformats.org/officeDocument/2006/customXml" ds:itemID="{5373712F-8FAF-4E78-8CC0-FB8B33919E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NYS PowerPoint - Health &amp; Human Services - OMH</Template>
  <TotalTime>430</TotalTime>
  <Words>1652</Words>
  <Application>Microsoft Office PowerPoint</Application>
  <PresentationFormat>On-screen Show (16:9)</PresentationFormat>
  <Paragraphs>246</Paragraphs>
  <Slides>18</Slides>
  <Notes>14</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18</vt:i4>
      </vt:variant>
    </vt:vector>
  </HeadingPairs>
  <TitlesOfParts>
    <vt:vector size="27" baseType="lpstr">
      <vt:lpstr>SimSun</vt:lpstr>
      <vt:lpstr>Arial</vt:lpstr>
      <vt:lpstr>Calibri</vt:lpstr>
      <vt:lpstr>Levenim MT</vt:lpstr>
      <vt:lpstr>Lucida Sans Unicode</vt:lpstr>
      <vt:lpstr>Times New Roman</vt:lpstr>
      <vt:lpstr>Cover Master</vt:lpstr>
      <vt:lpstr>Section Master</vt:lpstr>
      <vt:lpstr>2_Custom Design</vt:lpstr>
      <vt:lpstr>PowerPoint Presentation</vt:lpstr>
      <vt:lpstr>The Scope and Impact of SED </vt:lpstr>
      <vt:lpstr>Scope and Impact, cont’d</vt:lpstr>
      <vt:lpstr>Why Intervene Earlier?</vt:lpstr>
      <vt:lpstr>What are ACEs?</vt:lpstr>
      <vt:lpstr>PowerPoint Presentation</vt:lpstr>
      <vt:lpstr>What works, what does not…</vt:lpstr>
      <vt:lpstr>Rates of Return from Human Capital Investment: Payoff from Investing an Extra Dollar at Different Ages (James Heckman)</vt:lpstr>
      <vt:lpstr>An opportunity presents itself…..</vt:lpstr>
      <vt:lpstr>Medicaid Redesign</vt:lpstr>
      <vt:lpstr>PowerPoint Presentation</vt:lpstr>
      <vt:lpstr>Children’s BH Team Themes</vt:lpstr>
      <vt:lpstr>Proposed New State Plan Services </vt:lpstr>
      <vt:lpstr>Proposed HCBS Array</vt:lpstr>
      <vt:lpstr>Current Continuum of Care</vt:lpstr>
      <vt:lpstr>PowerPoint Presentation</vt:lpstr>
      <vt:lpstr>The GOAL is to…</vt:lpstr>
      <vt:lpstr>PowerPoint Presentation</vt:lpstr>
    </vt:vector>
  </TitlesOfParts>
  <Company>NYS OMH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Kristen LeClaire</dc:creator>
  <cp:lastModifiedBy>Administrator</cp:lastModifiedBy>
  <cp:revision>20</cp:revision>
  <dcterms:created xsi:type="dcterms:W3CDTF">2015-01-30T21:44:40Z</dcterms:created>
  <dcterms:modified xsi:type="dcterms:W3CDTF">2015-12-01T20:45:32Z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0x010100C342B78866AD3245A1A7D8671FA4795A</vt:lpwstr>
  </property>
  <property fmtid="{D5CDD505-2E9C-101B-9397-08002B2CF9AE}" pid="3" name="_dlc_DocIdItemGuid">
    <vt:lpwstr>ca9961fb-b674-4d44-a9bd-b70273dca2c5</vt:lpwstr>
  </property>
</Properties>
</file>