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75" r:id="rId2"/>
    <p:sldMasterId id="2147483677" r:id="rId3"/>
    <p:sldMasterId id="2147483679" r:id="rId4"/>
  </p:sldMasterIdLst>
  <p:notesMasterIdLst>
    <p:notesMasterId r:id="rId18"/>
  </p:notesMasterIdLst>
  <p:handoutMasterIdLst>
    <p:handoutMasterId r:id="rId19"/>
  </p:handoutMasterIdLst>
  <p:sldIdLst>
    <p:sldId id="682" r:id="rId5"/>
    <p:sldId id="683" r:id="rId6"/>
    <p:sldId id="684" r:id="rId7"/>
    <p:sldId id="685" r:id="rId8"/>
    <p:sldId id="689" r:id="rId9"/>
    <p:sldId id="690" r:id="rId10"/>
    <p:sldId id="691" r:id="rId11"/>
    <p:sldId id="686" r:id="rId12"/>
    <p:sldId id="687" r:id="rId13"/>
    <p:sldId id="688" r:id="rId14"/>
    <p:sldId id="541" r:id="rId15"/>
    <p:sldId id="630" r:id="rId16"/>
    <p:sldId id="692" r:id="rId17"/>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96782B8-B87D-4B93-BD60-0EF169D93AB4}">
          <p14:sldIdLst>
            <p14:sldId id="682"/>
            <p14:sldId id="683"/>
            <p14:sldId id="684"/>
            <p14:sldId id="685"/>
            <p14:sldId id="689"/>
            <p14:sldId id="690"/>
            <p14:sldId id="691"/>
            <p14:sldId id="686"/>
            <p14:sldId id="687"/>
            <p14:sldId id="688"/>
            <p14:sldId id="541"/>
            <p14:sldId id="630"/>
            <p14:sldId id="692"/>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arle, Lana I (HEALTH)" initials="ELI(" lastIdx="0" clrIdx="0">
    <p:extLst/>
  </p:cmAuthor>
  <p:cmAuthor id="2" name="Angela Keller" initials="AK"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F5091"/>
    <a:srgbClr val="503278"/>
    <a:srgbClr val="E0C5FB"/>
    <a:srgbClr val="5A336F"/>
    <a:srgbClr val="765884"/>
    <a:srgbClr val="F2B8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71" autoAdjust="0"/>
    <p:restoredTop sz="92950" autoAdjust="0"/>
  </p:normalViewPr>
  <p:slideViewPr>
    <p:cSldViewPr snapToGrid="0">
      <p:cViewPr varScale="1">
        <p:scale>
          <a:sx n="83" d="100"/>
          <a:sy n="83" d="100"/>
        </p:scale>
        <p:origin x="102" y="49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E7BEFD-6967-4C48-86A8-A87D436B627F}" type="doc">
      <dgm:prSet loTypeId="urn:microsoft.com/office/officeart/2005/8/layout/hProcess9" loCatId="process" qsTypeId="urn:microsoft.com/office/officeart/2005/8/quickstyle/simple5" qsCatId="simple" csTypeId="urn:microsoft.com/office/officeart/2005/8/colors/accent1_2" csCatId="accent1" phldr="1"/>
      <dgm:spPr/>
    </dgm:pt>
    <dgm:pt modelId="{A2B7559E-BE80-4419-AC20-0356DF6F24DA}">
      <dgm:prSet phldrT="[Text]" custT="1"/>
      <dgm:spPr/>
      <dgm:t>
        <a:bodyPr/>
        <a:lstStyle/>
        <a:p>
          <a:r>
            <a:rPr lang="en-US" sz="1600" dirty="0" smtClean="0"/>
            <a:t>Family Support</a:t>
          </a:r>
          <a:endParaRPr lang="en-US" sz="1600" dirty="0"/>
        </a:p>
      </dgm:t>
    </dgm:pt>
    <dgm:pt modelId="{66BD5AAD-F0DE-4B93-995B-0F60E2E4CA36}" type="parTrans" cxnId="{4D0521A3-8FF7-4F3E-AB14-96FDBD926D4D}">
      <dgm:prSet/>
      <dgm:spPr/>
      <dgm:t>
        <a:bodyPr/>
        <a:lstStyle/>
        <a:p>
          <a:endParaRPr lang="en-US"/>
        </a:p>
      </dgm:t>
    </dgm:pt>
    <dgm:pt modelId="{1A82A749-C2D1-4698-B68A-EF5F2C6C2B12}" type="sibTrans" cxnId="{4D0521A3-8FF7-4F3E-AB14-96FDBD926D4D}">
      <dgm:prSet/>
      <dgm:spPr/>
      <dgm:t>
        <a:bodyPr/>
        <a:lstStyle/>
        <a:p>
          <a:endParaRPr lang="en-US"/>
        </a:p>
      </dgm:t>
    </dgm:pt>
    <dgm:pt modelId="{6D57017B-DD19-41AA-9FE3-5BE67C77F4D2}">
      <dgm:prSet phldrT="[Text]" custT="1"/>
      <dgm:spPr/>
      <dgm:t>
        <a:bodyPr/>
        <a:lstStyle/>
        <a:p>
          <a:r>
            <a:rPr lang="en-US" sz="1600" dirty="0" smtClean="0"/>
            <a:t>Primary Care</a:t>
          </a:r>
          <a:endParaRPr lang="en-US" sz="1600" dirty="0"/>
        </a:p>
      </dgm:t>
    </dgm:pt>
    <dgm:pt modelId="{1E97ED3B-8581-4C44-8C07-82BBEE2FCF12}" type="parTrans" cxnId="{FFC0676C-BA95-40BB-A850-37E801E044B8}">
      <dgm:prSet/>
      <dgm:spPr/>
      <dgm:t>
        <a:bodyPr/>
        <a:lstStyle/>
        <a:p>
          <a:endParaRPr lang="en-US"/>
        </a:p>
      </dgm:t>
    </dgm:pt>
    <dgm:pt modelId="{C1E7CC9D-77F8-41D9-A16D-8E1E9BA79AC5}" type="sibTrans" cxnId="{FFC0676C-BA95-40BB-A850-37E801E044B8}">
      <dgm:prSet/>
      <dgm:spPr/>
      <dgm:t>
        <a:bodyPr/>
        <a:lstStyle/>
        <a:p>
          <a:endParaRPr lang="en-US"/>
        </a:p>
      </dgm:t>
    </dgm:pt>
    <dgm:pt modelId="{95868C24-67C7-440E-90DA-4B9FCD1B6536}">
      <dgm:prSet phldrT="[Text]" custT="1"/>
      <dgm:spPr/>
      <dgm:t>
        <a:bodyPr/>
        <a:lstStyle/>
        <a:p>
          <a:r>
            <a:rPr lang="en-US" sz="1600" dirty="0" smtClean="0"/>
            <a:t>Clinic</a:t>
          </a:r>
          <a:endParaRPr lang="en-US" sz="1600" dirty="0"/>
        </a:p>
      </dgm:t>
    </dgm:pt>
    <dgm:pt modelId="{03D83F06-FBAF-4968-9142-6665D19F14D3}" type="parTrans" cxnId="{9AB1452C-05AD-41D1-8477-065888B1E7E7}">
      <dgm:prSet/>
      <dgm:spPr/>
      <dgm:t>
        <a:bodyPr/>
        <a:lstStyle/>
        <a:p>
          <a:endParaRPr lang="en-US"/>
        </a:p>
      </dgm:t>
    </dgm:pt>
    <dgm:pt modelId="{01A3B9EA-24F5-4196-980A-2238274F4E66}" type="sibTrans" cxnId="{9AB1452C-05AD-41D1-8477-065888B1E7E7}">
      <dgm:prSet/>
      <dgm:spPr/>
      <dgm:t>
        <a:bodyPr/>
        <a:lstStyle/>
        <a:p>
          <a:endParaRPr lang="en-US"/>
        </a:p>
      </dgm:t>
    </dgm:pt>
    <dgm:pt modelId="{60DD64DD-EC08-4BF1-BD86-A71915B7E262}">
      <dgm:prSet custT="1"/>
      <dgm:spPr/>
      <dgm:t>
        <a:bodyPr/>
        <a:lstStyle/>
        <a:p>
          <a:r>
            <a:rPr lang="en-US" sz="1600" dirty="0" smtClean="0"/>
            <a:t>Day Treat-</a:t>
          </a:r>
          <a:r>
            <a:rPr lang="en-US" sz="1600" dirty="0" err="1" smtClean="0"/>
            <a:t>ment</a:t>
          </a:r>
          <a:endParaRPr lang="en-US" sz="1600" dirty="0"/>
        </a:p>
      </dgm:t>
    </dgm:pt>
    <dgm:pt modelId="{1ECDA279-8E1A-4DD9-AD81-DC4396AC595F}" type="parTrans" cxnId="{4DD25010-6D84-41AD-B5D2-A76AEB3076E0}">
      <dgm:prSet/>
      <dgm:spPr/>
      <dgm:t>
        <a:bodyPr/>
        <a:lstStyle/>
        <a:p>
          <a:endParaRPr lang="en-US"/>
        </a:p>
      </dgm:t>
    </dgm:pt>
    <dgm:pt modelId="{C26ACFDF-C4AE-45C9-B35B-86D6D770709A}" type="sibTrans" cxnId="{4DD25010-6D84-41AD-B5D2-A76AEB3076E0}">
      <dgm:prSet/>
      <dgm:spPr/>
      <dgm:t>
        <a:bodyPr/>
        <a:lstStyle/>
        <a:p>
          <a:endParaRPr lang="en-US"/>
        </a:p>
      </dgm:t>
    </dgm:pt>
    <dgm:pt modelId="{52BAB955-9EF8-402A-A552-6C92712172C5}">
      <dgm:prSet custT="1"/>
      <dgm:spPr/>
      <dgm:t>
        <a:bodyPr/>
        <a:lstStyle/>
        <a:p>
          <a:r>
            <a:rPr lang="en-US" sz="1600" dirty="0" smtClean="0"/>
            <a:t>HCBS Waiver</a:t>
          </a:r>
          <a:endParaRPr lang="en-US" sz="1600" dirty="0"/>
        </a:p>
      </dgm:t>
    </dgm:pt>
    <dgm:pt modelId="{ACDF7B8D-8BA3-486D-A3CF-D0A774886F50}" type="parTrans" cxnId="{78012FF3-FE3D-4BE1-AE14-D7F0A2F06C13}">
      <dgm:prSet/>
      <dgm:spPr/>
      <dgm:t>
        <a:bodyPr/>
        <a:lstStyle/>
        <a:p>
          <a:endParaRPr lang="en-US"/>
        </a:p>
      </dgm:t>
    </dgm:pt>
    <dgm:pt modelId="{8BC2B989-5E20-45CC-8EFF-DFE1AD322936}" type="sibTrans" cxnId="{78012FF3-FE3D-4BE1-AE14-D7F0A2F06C13}">
      <dgm:prSet/>
      <dgm:spPr/>
      <dgm:t>
        <a:bodyPr/>
        <a:lstStyle/>
        <a:p>
          <a:endParaRPr lang="en-US"/>
        </a:p>
      </dgm:t>
    </dgm:pt>
    <dgm:pt modelId="{49D1DFC9-E02B-41E1-B717-0760D7016488}">
      <dgm:prSet custT="1"/>
      <dgm:spPr/>
      <dgm:t>
        <a:bodyPr/>
        <a:lstStyle/>
        <a:p>
          <a:r>
            <a:rPr lang="en-US" sz="1600" dirty="0" smtClean="0"/>
            <a:t>CR/RTF</a:t>
          </a:r>
          <a:endParaRPr lang="en-US" sz="1600" dirty="0"/>
        </a:p>
      </dgm:t>
    </dgm:pt>
    <dgm:pt modelId="{A44A763B-85A0-4045-B171-1B8405D7C0B9}" type="parTrans" cxnId="{44BE52BD-649D-42B5-9625-03B53C4D96BB}">
      <dgm:prSet/>
      <dgm:spPr/>
      <dgm:t>
        <a:bodyPr/>
        <a:lstStyle/>
        <a:p>
          <a:endParaRPr lang="en-US"/>
        </a:p>
      </dgm:t>
    </dgm:pt>
    <dgm:pt modelId="{0751418C-C9BF-49DC-9444-80BEC25B4A6E}" type="sibTrans" cxnId="{44BE52BD-649D-42B5-9625-03B53C4D96BB}">
      <dgm:prSet/>
      <dgm:spPr/>
      <dgm:t>
        <a:bodyPr/>
        <a:lstStyle/>
        <a:p>
          <a:endParaRPr lang="en-US"/>
        </a:p>
      </dgm:t>
    </dgm:pt>
    <dgm:pt modelId="{29480EFA-4E02-42DA-A850-05C833944E9E}">
      <dgm:prSet custT="1"/>
      <dgm:spPr/>
      <dgm:t>
        <a:bodyPr/>
        <a:lstStyle/>
        <a:p>
          <a:r>
            <a:rPr lang="en-US" sz="1600" dirty="0" smtClean="0"/>
            <a:t>Hospital</a:t>
          </a:r>
          <a:endParaRPr lang="en-US" sz="1600" dirty="0"/>
        </a:p>
      </dgm:t>
    </dgm:pt>
    <dgm:pt modelId="{F15F8E49-E0E3-4B0B-97F2-CD07A2F84629}" type="parTrans" cxnId="{66181EFC-6572-45BE-8337-73B25B563AB6}">
      <dgm:prSet/>
      <dgm:spPr/>
      <dgm:t>
        <a:bodyPr/>
        <a:lstStyle/>
        <a:p>
          <a:endParaRPr lang="en-US"/>
        </a:p>
      </dgm:t>
    </dgm:pt>
    <dgm:pt modelId="{CC0D604C-5967-4F86-B115-C8BB5995D7B5}" type="sibTrans" cxnId="{66181EFC-6572-45BE-8337-73B25B563AB6}">
      <dgm:prSet/>
      <dgm:spPr/>
      <dgm:t>
        <a:bodyPr/>
        <a:lstStyle/>
        <a:p>
          <a:endParaRPr lang="en-US"/>
        </a:p>
      </dgm:t>
    </dgm:pt>
    <dgm:pt modelId="{B2989048-C825-480F-80B8-D4E1BDC73750}" type="pres">
      <dgm:prSet presAssocID="{A8E7BEFD-6967-4C48-86A8-A87D436B627F}" presName="CompostProcess" presStyleCnt="0">
        <dgm:presLayoutVars>
          <dgm:dir/>
          <dgm:resizeHandles val="exact"/>
        </dgm:presLayoutVars>
      </dgm:prSet>
      <dgm:spPr/>
    </dgm:pt>
    <dgm:pt modelId="{52B0868C-6D7E-49B9-9D0C-12FDD2BCD50D}" type="pres">
      <dgm:prSet presAssocID="{A8E7BEFD-6967-4C48-86A8-A87D436B627F}" presName="arrow" presStyleLbl="bgShp" presStyleIdx="0" presStyleCnt="1" custScaleX="117647" custLinFactNeighborX="-6760" custLinFactNeighborY="3797"/>
      <dgm:spPr/>
    </dgm:pt>
    <dgm:pt modelId="{6DCA4F5F-ABAC-4F15-9ECD-6421A54F8B84}" type="pres">
      <dgm:prSet presAssocID="{A8E7BEFD-6967-4C48-86A8-A87D436B627F}" presName="linearProcess" presStyleCnt="0"/>
      <dgm:spPr/>
    </dgm:pt>
    <dgm:pt modelId="{81DE6593-92D0-44B1-AFC1-864F4046E46D}" type="pres">
      <dgm:prSet presAssocID="{A2B7559E-BE80-4419-AC20-0356DF6F24DA}" presName="textNode" presStyleLbl="node1" presStyleIdx="0" presStyleCnt="7" custScaleX="83467" custScaleY="76087">
        <dgm:presLayoutVars>
          <dgm:bulletEnabled val="1"/>
        </dgm:presLayoutVars>
      </dgm:prSet>
      <dgm:spPr/>
      <dgm:t>
        <a:bodyPr/>
        <a:lstStyle/>
        <a:p>
          <a:endParaRPr lang="en-US"/>
        </a:p>
      </dgm:t>
    </dgm:pt>
    <dgm:pt modelId="{D16A7E28-6CD5-458C-9B72-41AF6F3407E2}" type="pres">
      <dgm:prSet presAssocID="{1A82A749-C2D1-4698-B68A-EF5F2C6C2B12}" presName="sibTrans" presStyleCnt="0"/>
      <dgm:spPr/>
    </dgm:pt>
    <dgm:pt modelId="{E65EE856-9837-4A1C-BBE6-D8353254A8A9}" type="pres">
      <dgm:prSet presAssocID="{6D57017B-DD19-41AA-9FE3-5BE67C77F4D2}" presName="textNode" presStyleLbl="node1" presStyleIdx="1" presStyleCnt="7" custScaleX="90830" custScaleY="76087" custLinFactNeighborX="-39778" custLinFactNeighborY="1553">
        <dgm:presLayoutVars>
          <dgm:bulletEnabled val="1"/>
        </dgm:presLayoutVars>
      </dgm:prSet>
      <dgm:spPr/>
      <dgm:t>
        <a:bodyPr/>
        <a:lstStyle/>
        <a:p>
          <a:endParaRPr lang="en-US"/>
        </a:p>
      </dgm:t>
    </dgm:pt>
    <dgm:pt modelId="{B01ED41B-BD84-4A37-AD45-7A83036DCCF7}" type="pres">
      <dgm:prSet presAssocID="{C1E7CC9D-77F8-41D9-A16D-8E1E9BA79AC5}" presName="sibTrans" presStyleCnt="0"/>
      <dgm:spPr/>
    </dgm:pt>
    <dgm:pt modelId="{EC8713AE-4F30-4FB8-9215-F5DC11101822}" type="pres">
      <dgm:prSet presAssocID="{95868C24-67C7-440E-90DA-4B9FCD1B6536}" presName="textNode" presStyleLbl="node1" presStyleIdx="2" presStyleCnt="7" custScaleX="85954" custScaleY="76087" custLinFactNeighborX="-51741" custLinFactNeighborY="1553">
        <dgm:presLayoutVars>
          <dgm:bulletEnabled val="1"/>
        </dgm:presLayoutVars>
      </dgm:prSet>
      <dgm:spPr/>
      <dgm:t>
        <a:bodyPr/>
        <a:lstStyle/>
        <a:p>
          <a:endParaRPr lang="en-US"/>
        </a:p>
      </dgm:t>
    </dgm:pt>
    <dgm:pt modelId="{B74093E0-3CEE-4EB6-A814-3D009F70E5FB}" type="pres">
      <dgm:prSet presAssocID="{01A3B9EA-24F5-4196-980A-2238274F4E66}" presName="sibTrans" presStyleCnt="0"/>
      <dgm:spPr/>
    </dgm:pt>
    <dgm:pt modelId="{3C2B9C61-6B14-4A94-BAD8-FAF6B64B26E3}" type="pres">
      <dgm:prSet presAssocID="{60DD64DD-EC08-4BF1-BD86-A71915B7E262}" presName="textNode" presStyleLbl="node1" presStyleIdx="3" presStyleCnt="7" custScaleX="79764" custScaleY="76087" custLinFactNeighborX="-69643" custLinFactNeighborY="1553">
        <dgm:presLayoutVars>
          <dgm:bulletEnabled val="1"/>
        </dgm:presLayoutVars>
      </dgm:prSet>
      <dgm:spPr/>
      <dgm:t>
        <a:bodyPr/>
        <a:lstStyle/>
        <a:p>
          <a:endParaRPr lang="en-US"/>
        </a:p>
      </dgm:t>
    </dgm:pt>
    <dgm:pt modelId="{15517593-6F69-4C81-AF3E-582865BDA116}" type="pres">
      <dgm:prSet presAssocID="{C26ACFDF-C4AE-45C9-B35B-86D6D770709A}" presName="sibTrans" presStyleCnt="0"/>
      <dgm:spPr/>
    </dgm:pt>
    <dgm:pt modelId="{DA31C221-CDA2-4B17-9ECD-EADFB520E576}" type="pres">
      <dgm:prSet presAssocID="{52BAB955-9EF8-402A-A552-6C92712172C5}" presName="textNode" presStyleLbl="node1" presStyleIdx="4" presStyleCnt="7" custScaleX="82742" custScaleY="76087" custLinFactNeighborX="-85386" custLinFactNeighborY="1553">
        <dgm:presLayoutVars>
          <dgm:bulletEnabled val="1"/>
        </dgm:presLayoutVars>
      </dgm:prSet>
      <dgm:spPr/>
      <dgm:t>
        <a:bodyPr/>
        <a:lstStyle/>
        <a:p>
          <a:endParaRPr lang="en-US"/>
        </a:p>
      </dgm:t>
    </dgm:pt>
    <dgm:pt modelId="{51B11B48-B2E6-42AA-B215-F0CF72C4A526}" type="pres">
      <dgm:prSet presAssocID="{8BC2B989-5E20-45CC-8EFF-DFE1AD322936}" presName="sibTrans" presStyleCnt="0"/>
      <dgm:spPr/>
    </dgm:pt>
    <dgm:pt modelId="{BBC709B5-1FD9-42FB-BE61-32178998833D}" type="pres">
      <dgm:prSet presAssocID="{49D1DFC9-E02B-41E1-B717-0760D7016488}" presName="textNode" presStyleLbl="node1" presStyleIdx="5" presStyleCnt="7" custScaleX="78641" custScaleY="76087" custLinFactNeighborX="-83492" custLinFactNeighborY="1553">
        <dgm:presLayoutVars>
          <dgm:bulletEnabled val="1"/>
        </dgm:presLayoutVars>
      </dgm:prSet>
      <dgm:spPr/>
      <dgm:t>
        <a:bodyPr/>
        <a:lstStyle/>
        <a:p>
          <a:endParaRPr lang="en-US"/>
        </a:p>
      </dgm:t>
    </dgm:pt>
    <dgm:pt modelId="{CB6948A8-1AB9-4C78-9832-C94D7FD0B27B}" type="pres">
      <dgm:prSet presAssocID="{0751418C-C9BF-49DC-9444-80BEC25B4A6E}" presName="sibTrans" presStyleCnt="0"/>
      <dgm:spPr/>
    </dgm:pt>
    <dgm:pt modelId="{C792197F-E903-44DB-8DDD-BD21D54F7C94}" type="pres">
      <dgm:prSet presAssocID="{29480EFA-4E02-42DA-A850-05C833944E9E}" presName="textNode" presStyleLbl="node1" presStyleIdx="6" presStyleCnt="7" custScaleX="84100" custScaleY="76087" custLinFactNeighborX="-92313" custLinFactNeighborY="1553">
        <dgm:presLayoutVars>
          <dgm:bulletEnabled val="1"/>
        </dgm:presLayoutVars>
      </dgm:prSet>
      <dgm:spPr/>
      <dgm:t>
        <a:bodyPr/>
        <a:lstStyle/>
        <a:p>
          <a:endParaRPr lang="en-US"/>
        </a:p>
      </dgm:t>
    </dgm:pt>
  </dgm:ptLst>
  <dgm:cxnLst>
    <dgm:cxn modelId="{F32A105A-C081-49F5-A63D-1E6543439FD2}" type="presOf" srcId="{A2B7559E-BE80-4419-AC20-0356DF6F24DA}" destId="{81DE6593-92D0-44B1-AFC1-864F4046E46D}" srcOrd="0" destOrd="0" presId="urn:microsoft.com/office/officeart/2005/8/layout/hProcess9"/>
    <dgm:cxn modelId="{FFC0676C-BA95-40BB-A850-37E801E044B8}" srcId="{A8E7BEFD-6967-4C48-86A8-A87D436B627F}" destId="{6D57017B-DD19-41AA-9FE3-5BE67C77F4D2}" srcOrd="1" destOrd="0" parTransId="{1E97ED3B-8581-4C44-8C07-82BBEE2FCF12}" sibTransId="{C1E7CC9D-77F8-41D9-A16D-8E1E9BA79AC5}"/>
    <dgm:cxn modelId="{75D46BB4-D151-4D63-BCB9-BEB03911DA99}" type="presOf" srcId="{6D57017B-DD19-41AA-9FE3-5BE67C77F4D2}" destId="{E65EE856-9837-4A1C-BBE6-D8353254A8A9}" srcOrd="0" destOrd="0" presId="urn:microsoft.com/office/officeart/2005/8/layout/hProcess9"/>
    <dgm:cxn modelId="{78012FF3-FE3D-4BE1-AE14-D7F0A2F06C13}" srcId="{A8E7BEFD-6967-4C48-86A8-A87D436B627F}" destId="{52BAB955-9EF8-402A-A552-6C92712172C5}" srcOrd="4" destOrd="0" parTransId="{ACDF7B8D-8BA3-486D-A3CF-D0A774886F50}" sibTransId="{8BC2B989-5E20-45CC-8EFF-DFE1AD322936}"/>
    <dgm:cxn modelId="{4D0521A3-8FF7-4F3E-AB14-96FDBD926D4D}" srcId="{A8E7BEFD-6967-4C48-86A8-A87D436B627F}" destId="{A2B7559E-BE80-4419-AC20-0356DF6F24DA}" srcOrd="0" destOrd="0" parTransId="{66BD5AAD-F0DE-4B93-995B-0F60E2E4CA36}" sibTransId="{1A82A749-C2D1-4698-B68A-EF5F2C6C2B12}"/>
    <dgm:cxn modelId="{44BE52BD-649D-42B5-9625-03B53C4D96BB}" srcId="{A8E7BEFD-6967-4C48-86A8-A87D436B627F}" destId="{49D1DFC9-E02B-41E1-B717-0760D7016488}" srcOrd="5" destOrd="0" parTransId="{A44A763B-85A0-4045-B171-1B8405D7C0B9}" sibTransId="{0751418C-C9BF-49DC-9444-80BEC25B4A6E}"/>
    <dgm:cxn modelId="{9AB1452C-05AD-41D1-8477-065888B1E7E7}" srcId="{A8E7BEFD-6967-4C48-86A8-A87D436B627F}" destId="{95868C24-67C7-440E-90DA-4B9FCD1B6536}" srcOrd="2" destOrd="0" parTransId="{03D83F06-FBAF-4968-9142-6665D19F14D3}" sibTransId="{01A3B9EA-24F5-4196-980A-2238274F4E66}"/>
    <dgm:cxn modelId="{8B2855CE-D5B8-4C5D-B7BB-A1BF810FCC14}" type="presOf" srcId="{52BAB955-9EF8-402A-A552-6C92712172C5}" destId="{DA31C221-CDA2-4B17-9ECD-EADFB520E576}" srcOrd="0" destOrd="0" presId="urn:microsoft.com/office/officeart/2005/8/layout/hProcess9"/>
    <dgm:cxn modelId="{66181EFC-6572-45BE-8337-73B25B563AB6}" srcId="{A8E7BEFD-6967-4C48-86A8-A87D436B627F}" destId="{29480EFA-4E02-42DA-A850-05C833944E9E}" srcOrd="6" destOrd="0" parTransId="{F15F8E49-E0E3-4B0B-97F2-CD07A2F84629}" sibTransId="{CC0D604C-5967-4F86-B115-C8BB5995D7B5}"/>
    <dgm:cxn modelId="{F3AEFAE8-6C39-4B5A-9848-ED2953F55556}" type="presOf" srcId="{95868C24-67C7-440E-90DA-4B9FCD1B6536}" destId="{EC8713AE-4F30-4FB8-9215-F5DC11101822}" srcOrd="0" destOrd="0" presId="urn:microsoft.com/office/officeart/2005/8/layout/hProcess9"/>
    <dgm:cxn modelId="{6F25C9E6-A55D-4F17-97E9-5772B64C1912}" type="presOf" srcId="{60DD64DD-EC08-4BF1-BD86-A71915B7E262}" destId="{3C2B9C61-6B14-4A94-BAD8-FAF6B64B26E3}" srcOrd="0" destOrd="0" presId="urn:microsoft.com/office/officeart/2005/8/layout/hProcess9"/>
    <dgm:cxn modelId="{EDD19E4F-08C9-416F-9366-1A177645DFFF}" type="presOf" srcId="{A8E7BEFD-6967-4C48-86A8-A87D436B627F}" destId="{B2989048-C825-480F-80B8-D4E1BDC73750}" srcOrd="0" destOrd="0" presId="urn:microsoft.com/office/officeart/2005/8/layout/hProcess9"/>
    <dgm:cxn modelId="{E2434424-5896-4FDC-A71D-DD3AFB336141}" type="presOf" srcId="{29480EFA-4E02-42DA-A850-05C833944E9E}" destId="{C792197F-E903-44DB-8DDD-BD21D54F7C94}" srcOrd="0" destOrd="0" presId="urn:microsoft.com/office/officeart/2005/8/layout/hProcess9"/>
    <dgm:cxn modelId="{4DD25010-6D84-41AD-B5D2-A76AEB3076E0}" srcId="{A8E7BEFD-6967-4C48-86A8-A87D436B627F}" destId="{60DD64DD-EC08-4BF1-BD86-A71915B7E262}" srcOrd="3" destOrd="0" parTransId="{1ECDA279-8E1A-4DD9-AD81-DC4396AC595F}" sibTransId="{C26ACFDF-C4AE-45C9-B35B-86D6D770709A}"/>
    <dgm:cxn modelId="{7EA40C48-3D0A-4518-8F9B-A97362D3582D}" type="presOf" srcId="{49D1DFC9-E02B-41E1-B717-0760D7016488}" destId="{BBC709B5-1FD9-42FB-BE61-32178998833D}" srcOrd="0" destOrd="0" presId="urn:microsoft.com/office/officeart/2005/8/layout/hProcess9"/>
    <dgm:cxn modelId="{25B8B7DA-0023-4141-8C8F-26B4A5B4ACB5}" type="presParOf" srcId="{B2989048-C825-480F-80B8-D4E1BDC73750}" destId="{52B0868C-6D7E-49B9-9D0C-12FDD2BCD50D}" srcOrd="0" destOrd="0" presId="urn:microsoft.com/office/officeart/2005/8/layout/hProcess9"/>
    <dgm:cxn modelId="{81F78E33-A838-4C29-8A9F-769F92AD5DB3}" type="presParOf" srcId="{B2989048-C825-480F-80B8-D4E1BDC73750}" destId="{6DCA4F5F-ABAC-4F15-9ECD-6421A54F8B84}" srcOrd="1" destOrd="0" presId="urn:microsoft.com/office/officeart/2005/8/layout/hProcess9"/>
    <dgm:cxn modelId="{872E17EA-D14B-40F0-86B8-5009A9466B46}" type="presParOf" srcId="{6DCA4F5F-ABAC-4F15-9ECD-6421A54F8B84}" destId="{81DE6593-92D0-44B1-AFC1-864F4046E46D}" srcOrd="0" destOrd="0" presId="urn:microsoft.com/office/officeart/2005/8/layout/hProcess9"/>
    <dgm:cxn modelId="{A954090B-0813-4FF3-832B-B9A4AF59C46D}" type="presParOf" srcId="{6DCA4F5F-ABAC-4F15-9ECD-6421A54F8B84}" destId="{D16A7E28-6CD5-458C-9B72-41AF6F3407E2}" srcOrd="1" destOrd="0" presId="urn:microsoft.com/office/officeart/2005/8/layout/hProcess9"/>
    <dgm:cxn modelId="{67875DA0-4B15-4F15-8721-C060F9ADDEEE}" type="presParOf" srcId="{6DCA4F5F-ABAC-4F15-9ECD-6421A54F8B84}" destId="{E65EE856-9837-4A1C-BBE6-D8353254A8A9}" srcOrd="2" destOrd="0" presId="urn:microsoft.com/office/officeart/2005/8/layout/hProcess9"/>
    <dgm:cxn modelId="{8536A4D1-19A9-4505-AD41-924A57BB68F2}" type="presParOf" srcId="{6DCA4F5F-ABAC-4F15-9ECD-6421A54F8B84}" destId="{B01ED41B-BD84-4A37-AD45-7A83036DCCF7}" srcOrd="3" destOrd="0" presId="urn:microsoft.com/office/officeart/2005/8/layout/hProcess9"/>
    <dgm:cxn modelId="{26DD8A61-5BB6-47F5-8E01-19B776E9C635}" type="presParOf" srcId="{6DCA4F5F-ABAC-4F15-9ECD-6421A54F8B84}" destId="{EC8713AE-4F30-4FB8-9215-F5DC11101822}" srcOrd="4" destOrd="0" presId="urn:microsoft.com/office/officeart/2005/8/layout/hProcess9"/>
    <dgm:cxn modelId="{BFF36382-61AE-458D-A4E5-69595FC4C8B7}" type="presParOf" srcId="{6DCA4F5F-ABAC-4F15-9ECD-6421A54F8B84}" destId="{B74093E0-3CEE-4EB6-A814-3D009F70E5FB}" srcOrd="5" destOrd="0" presId="urn:microsoft.com/office/officeart/2005/8/layout/hProcess9"/>
    <dgm:cxn modelId="{90213CF4-9BF0-42A4-B17D-7192D92A0943}" type="presParOf" srcId="{6DCA4F5F-ABAC-4F15-9ECD-6421A54F8B84}" destId="{3C2B9C61-6B14-4A94-BAD8-FAF6B64B26E3}" srcOrd="6" destOrd="0" presId="urn:microsoft.com/office/officeart/2005/8/layout/hProcess9"/>
    <dgm:cxn modelId="{4FF39C04-5B30-4480-AD11-7D461C5DB87A}" type="presParOf" srcId="{6DCA4F5F-ABAC-4F15-9ECD-6421A54F8B84}" destId="{15517593-6F69-4C81-AF3E-582865BDA116}" srcOrd="7" destOrd="0" presId="urn:microsoft.com/office/officeart/2005/8/layout/hProcess9"/>
    <dgm:cxn modelId="{BC5D3F61-5D46-4493-9DC1-C9EF11519B20}" type="presParOf" srcId="{6DCA4F5F-ABAC-4F15-9ECD-6421A54F8B84}" destId="{DA31C221-CDA2-4B17-9ECD-EADFB520E576}" srcOrd="8" destOrd="0" presId="urn:microsoft.com/office/officeart/2005/8/layout/hProcess9"/>
    <dgm:cxn modelId="{180FE88E-074A-4518-AB23-1C1A8038E123}" type="presParOf" srcId="{6DCA4F5F-ABAC-4F15-9ECD-6421A54F8B84}" destId="{51B11B48-B2E6-42AA-B215-F0CF72C4A526}" srcOrd="9" destOrd="0" presId="urn:microsoft.com/office/officeart/2005/8/layout/hProcess9"/>
    <dgm:cxn modelId="{7B29E389-34C6-4BE1-9688-B6AABEBC8104}" type="presParOf" srcId="{6DCA4F5F-ABAC-4F15-9ECD-6421A54F8B84}" destId="{BBC709B5-1FD9-42FB-BE61-32178998833D}" srcOrd="10" destOrd="0" presId="urn:microsoft.com/office/officeart/2005/8/layout/hProcess9"/>
    <dgm:cxn modelId="{D3E3C51C-C01C-4E98-B1CE-E0105D190D3E}" type="presParOf" srcId="{6DCA4F5F-ABAC-4F15-9ECD-6421A54F8B84}" destId="{CB6948A8-1AB9-4C78-9832-C94D7FD0B27B}" srcOrd="11" destOrd="0" presId="urn:microsoft.com/office/officeart/2005/8/layout/hProcess9"/>
    <dgm:cxn modelId="{AE3FC605-0FED-4335-B124-615C284F4946}" type="presParOf" srcId="{6DCA4F5F-ABAC-4F15-9ECD-6421A54F8B84}" destId="{C792197F-E903-44DB-8DDD-BD21D54F7C94}" srcOrd="1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52B879-4B8D-4C7F-A4D4-45FF96AFA290}" type="doc">
      <dgm:prSet loTypeId="urn:microsoft.com/office/officeart/2005/8/layout/pyramid1" loCatId="pyramid" qsTypeId="urn:microsoft.com/office/officeart/2005/8/quickstyle/3d4" qsCatId="3D" csTypeId="urn:microsoft.com/office/officeart/2005/8/colors/colorful5" csCatId="colorful" phldr="1"/>
      <dgm:spPr/>
      <dgm:t>
        <a:bodyPr/>
        <a:lstStyle/>
        <a:p>
          <a:endParaRPr lang="en-US"/>
        </a:p>
      </dgm:t>
    </dgm:pt>
    <dgm:pt modelId="{52F9B178-DFB6-4EE1-82CA-06CCA1974F5F}">
      <dgm:prSet phldrT="[Text]" custT="1"/>
      <dgm:spPr/>
      <dgm:t>
        <a:bodyPr/>
        <a:lstStyle/>
        <a:p>
          <a:endParaRPr lang="en-US" sz="90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endParaRPr>
        </a:p>
        <a:p>
          <a:endParaRPr lang="en-US" sz="90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endParaRPr>
        </a:p>
        <a:p>
          <a:r>
            <a:rPr lang="en-US" sz="90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Inpatient</a:t>
          </a:r>
        </a:p>
        <a:p>
          <a:r>
            <a:rPr lang="en-US" sz="90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Residential</a:t>
          </a:r>
        </a:p>
        <a:p>
          <a:endParaRPr lang="en-US" sz="900" b="1" cap="none" spc="150" dirty="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endParaRPr>
        </a:p>
      </dgm:t>
    </dgm:pt>
    <dgm:pt modelId="{FE242A33-831C-414F-876D-119DB5550ECF}" type="parTrans" cxnId="{E7650402-D2E9-4280-AA20-45063AB17915}">
      <dgm:prSet/>
      <dgm:spPr/>
      <dgm:t>
        <a:bodyPr/>
        <a:lstStyle/>
        <a:p>
          <a:endParaRPr lang="en-US" b="1" cap="none" spc="150">
            <a:ln w="11430"/>
            <a:solidFill>
              <a:srgbClr val="F8F8F8"/>
            </a:solidFill>
            <a:effectLst>
              <a:outerShdw blurRad="25400" algn="tl" rotWithShape="0">
                <a:srgbClr val="000000">
                  <a:alpha val="43000"/>
                </a:srgbClr>
              </a:outerShdw>
            </a:effectLst>
          </a:endParaRPr>
        </a:p>
      </dgm:t>
    </dgm:pt>
    <dgm:pt modelId="{119998D4-CE4A-4642-8DDC-E0B2E27DD200}" type="sibTrans" cxnId="{E7650402-D2E9-4280-AA20-45063AB17915}">
      <dgm:prSet/>
      <dgm:spPr/>
      <dgm:t>
        <a:bodyPr/>
        <a:lstStyle/>
        <a:p>
          <a:endParaRPr lang="en-US" b="1" cap="none" spc="150">
            <a:ln w="11430"/>
            <a:solidFill>
              <a:srgbClr val="F8F8F8"/>
            </a:solidFill>
            <a:effectLst>
              <a:outerShdw blurRad="25400" algn="tl" rotWithShape="0">
                <a:srgbClr val="000000">
                  <a:alpha val="43000"/>
                </a:srgbClr>
              </a:outerShdw>
            </a:effectLst>
          </a:endParaRPr>
        </a:p>
      </dgm:t>
    </dgm:pt>
    <dgm:pt modelId="{E980AF68-37C4-43BA-BB68-E1CB97662C95}">
      <dgm:prSet phldrT="[Text]" custT="1"/>
      <dgm:spPr/>
      <dgm:t>
        <a:bodyPr/>
        <a:lstStyle/>
        <a:p>
          <a:r>
            <a:rPr lang="en-US" sz="120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Skill Building</a:t>
          </a:r>
        </a:p>
        <a:p>
          <a:r>
            <a:rPr lang="en-US" sz="120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Respite</a:t>
          </a:r>
        </a:p>
        <a:p>
          <a:r>
            <a:rPr lang="en-US" sz="120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Transportation</a:t>
          </a:r>
          <a:endParaRPr lang="en-US" sz="1200" b="1" cap="none" spc="150" dirty="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endParaRPr>
        </a:p>
      </dgm:t>
    </dgm:pt>
    <dgm:pt modelId="{5872F045-361F-4576-8B5B-82C2A25D2527}" type="parTrans" cxnId="{77B5985A-B5E3-4070-AEF5-E09B5B9C2A45}">
      <dgm:prSet/>
      <dgm:spPr/>
      <dgm:t>
        <a:bodyPr/>
        <a:lstStyle/>
        <a:p>
          <a:endParaRPr lang="en-US" b="1" cap="none" spc="150">
            <a:ln w="11430"/>
            <a:solidFill>
              <a:srgbClr val="F8F8F8"/>
            </a:solidFill>
            <a:effectLst>
              <a:outerShdw blurRad="25400" algn="tl" rotWithShape="0">
                <a:srgbClr val="000000">
                  <a:alpha val="43000"/>
                </a:srgbClr>
              </a:outerShdw>
            </a:effectLst>
          </a:endParaRPr>
        </a:p>
      </dgm:t>
    </dgm:pt>
    <dgm:pt modelId="{3A682274-F02A-4D8A-90BF-2EE7268ADADD}" type="sibTrans" cxnId="{77B5985A-B5E3-4070-AEF5-E09B5B9C2A45}">
      <dgm:prSet/>
      <dgm:spPr/>
      <dgm:t>
        <a:bodyPr/>
        <a:lstStyle/>
        <a:p>
          <a:endParaRPr lang="en-US" b="1" cap="none" spc="150">
            <a:ln w="11430"/>
            <a:solidFill>
              <a:srgbClr val="F8F8F8"/>
            </a:solidFill>
            <a:effectLst>
              <a:outerShdw blurRad="25400" algn="tl" rotWithShape="0">
                <a:srgbClr val="000000">
                  <a:alpha val="43000"/>
                </a:srgbClr>
              </a:outerShdw>
            </a:effectLst>
          </a:endParaRPr>
        </a:p>
      </dgm:t>
    </dgm:pt>
    <dgm:pt modelId="{9E76BC23-C547-4BBE-BF87-1AC3719BCCEE}">
      <dgm:prSet phldrT="[Text]" custT="1"/>
      <dgm:spPr/>
      <dgm:t>
        <a:bodyPr/>
        <a:lstStyle/>
        <a:p>
          <a:r>
            <a:rPr lang="en-US" sz="140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Family Peer Support</a:t>
          </a:r>
        </a:p>
        <a:p>
          <a:r>
            <a:rPr lang="en-US" sz="140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Youth Advocacy &amp; Training</a:t>
          </a:r>
          <a:endParaRPr lang="en-US" sz="1400" b="1" cap="none" spc="150" dirty="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endParaRPr>
        </a:p>
      </dgm:t>
    </dgm:pt>
    <dgm:pt modelId="{9DBC1EF6-62B6-4864-B745-B0859841D49A}" type="parTrans" cxnId="{2C25570B-3D84-404E-B758-37A193E61D6F}">
      <dgm:prSet/>
      <dgm:spPr/>
      <dgm:t>
        <a:bodyPr/>
        <a:lstStyle/>
        <a:p>
          <a:endParaRPr lang="en-US" b="1" cap="none" spc="150">
            <a:ln w="11430"/>
            <a:solidFill>
              <a:srgbClr val="F8F8F8"/>
            </a:solidFill>
            <a:effectLst>
              <a:outerShdw blurRad="25400" algn="tl" rotWithShape="0">
                <a:srgbClr val="000000">
                  <a:alpha val="43000"/>
                </a:srgbClr>
              </a:outerShdw>
            </a:effectLst>
          </a:endParaRPr>
        </a:p>
      </dgm:t>
    </dgm:pt>
    <dgm:pt modelId="{F9AFED3D-C7D3-486A-A047-F45C247AA6ED}" type="sibTrans" cxnId="{2C25570B-3D84-404E-B758-37A193E61D6F}">
      <dgm:prSet/>
      <dgm:spPr/>
      <dgm:t>
        <a:bodyPr/>
        <a:lstStyle/>
        <a:p>
          <a:endParaRPr lang="en-US" b="1" cap="none" spc="150">
            <a:ln w="11430"/>
            <a:solidFill>
              <a:srgbClr val="F8F8F8"/>
            </a:solidFill>
            <a:effectLst>
              <a:outerShdw blurRad="25400" algn="tl" rotWithShape="0">
                <a:srgbClr val="000000">
                  <a:alpha val="43000"/>
                </a:srgbClr>
              </a:outerShdw>
            </a:effectLst>
          </a:endParaRPr>
        </a:p>
      </dgm:t>
    </dgm:pt>
    <dgm:pt modelId="{3CCB7531-4FDD-430F-A0C7-51270DB97F57}">
      <dgm:prSet custT="1"/>
      <dgm:spPr/>
      <dgm:t>
        <a:bodyPr/>
        <a:lstStyle/>
        <a:p>
          <a:r>
            <a:rPr lang="en-US" sz="120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Clinic</a:t>
          </a:r>
          <a:br>
            <a:rPr lang="en-US" sz="120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br>
          <a:r>
            <a:rPr lang="en-US" sz="120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School-Based Services</a:t>
          </a:r>
        </a:p>
        <a:p>
          <a:r>
            <a:rPr lang="en-US" sz="120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Other Licensed Practitioner</a:t>
          </a:r>
          <a:endParaRPr lang="en-US" sz="1200" b="1" cap="none" spc="150" dirty="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endParaRPr>
        </a:p>
      </dgm:t>
    </dgm:pt>
    <dgm:pt modelId="{C148D8B9-4933-4C28-8892-EDB4B576DA68}" type="parTrans" cxnId="{044E9165-69FE-4E08-BAF1-05B84E98E526}">
      <dgm:prSet/>
      <dgm:spPr/>
      <dgm:t>
        <a:bodyPr/>
        <a:lstStyle/>
        <a:p>
          <a:endParaRPr lang="en-US" b="1" cap="none" spc="150">
            <a:ln w="11430"/>
            <a:solidFill>
              <a:srgbClr val="F8F8F8"/>
            </a:solidFill>
            <a:effectLst>
              <a:outerShdw blurRad="25400" algn="tl" rotWithShape="0">
                <a:srgbClr val="000000">
                  <a:alpha val="43000"/>
                </a:srgbClr>
              </a:outerShdw>
            </a:effectLst>
          </a:endParaRPr>
        </a:p>
      </dgm:t>
    </dgm:pt>
    <dgm:pt modelId="{BC002E39-5814-44AE-8E3F-E2B5599935FB}" type="sibTrans" cxnId="{044E9165-69FE-4E08-BAF1-05B84E98E526}">
      <dgm:prSet/>
      <dgm:spPr/>
      <dgm:t>
        <a:bodyPr/>
        <a:lstStyle/>
        <a:p>
          <a:endParaRPr lang="en-US" b="1" cap="none" spc="150">
            <a:ln w="11430"/>
            <a:solidFill>
              <a:srgbClr val="F8F8F8"/>
            </a:solidFill>
            <a:effectLst>
              <a:outerShdw blurRad="25400" algn="tl" rotWithShape="0">
                <a:srgbClr val="000000">
                  <a:alpha val="43000"/>
                </a:srgbClr>
              </a:outerShdw>
            </a:effectLst>
          </a:endParaRPr>
        </a:p>
      </dgm:t>
    </dgm:pt>
    <dgm:pt modelId="{8473BADF-A4CE-40F2-AAA2-250967AAF2E0}">
      <dgm:prSet custT="1"/>
      <dgm:spPr/>
      <dgm:t>
        <a:bodyPr/>
        <a:lstStyle/>
        <a:p>
          <a:r>
            <a:rPr lang="en-US" sz="120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Mobile Crisis</a:t>
          </a:r>
        </a:p>
        <a:p>
          <a:r>
            <a:rPr lang="en-US" sz="120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Community Psychiatric Supports and Treatment</a:t>
          </a:r>
        </a:p>
        <a:p>
          <a:r>
            <a:rPr lang="en-US" sz="120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Psychosocial Rehabilitation</a:t>
          </a:r>
          <a:endParaRPr lang="en-US" sz="1200" b="1" cap="none" spc="150" dirty="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endParaRPr>
        </a:p>
      </dgm:t>
    </dgm:pt>
    <dgm:pt modelId="{B9F401D4-C4A1-43EE-9D79-3D43F0539CDE}" type="parTrans" cxnId="{25D60485-DF1F-4482-872E-C97E5775A7DE}">
      <dgm:prSet/>
      <dgm:spPr/>
      <dgm:t>
        <a:bodyPr/>
        <a:lstStyle/>
        <a:p>
          <a:endParaRPr lang="en-US" b="1" cap="none" spc="150">
            <a:ln w="11430"/>
            <a:solidFill>
              <a:srgbClr val="F8F8F8"/>
            </a:solidFill>
            <a:effectLst>
              <a:outerShdw blurRad="25400" algn="tl" rotWithShape="0">
                <a:srgbClr val="000000">
                  <a:alpha val="43000"/>
                </a:srgbClr>
              </a:outerShdw>
            </a:effectLst>
          </a:endParaRPr>
        </a:p>
      </dgm:t>
    </dgm:pt>
    <dgm:pt modelId="{D7011BA0-622A-4A21-9FE5-6B93EFA5E3A5}" type="sibTrans" cxnId="{25D60485-DF1F-4482-872E-C97E5775A7DE}">
      <dgm:prSet/>
      <dgm:spPr/>
      <dgm:t>
        <a:bodyPr/>
        <a:lstStyle/>
        <a:p>
          <a:endParaRPr lang="en-US" b="1" cap="none" spc="150">
            <a:ln w="11430"/>
            <a:solidFill>
              <a:srgbClr val="F8F8F8"/>
            </a:solidFill>
            <a:effectLst>
              <a:outerShdw blurRad="25400" algn="tl" rotWithShape="0">
                <a:srgbClr val="000000">
                  <a:alpha val="43000"/>
                </a:srgbClr>
              </a:outerShdw>
            </a:effectLst>
          </a:endParaRPr>
        </a:p>
      </dgm:t>
    </dgm:pt>
    <dgm:pt modelId="{154A858F-A0A0-4294-AE28-00C033AB9955}">
      <dgm:prSet custT="1"/>
      <dgm:spPr/>
      <dgm:t>
        <a:bodyPr/>
        <a:lstStyle/>
        <a:p>
          <a:r>
            <a:rPr lang="en-US" sz="140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Primary Care   Healthy Steps	</a:t>
          </a:r>
        </a:p>
        <a:p>
          <a:r>
            <a:rPr lang="en-US" sz="1400" b="1"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Co-Located Clinic	Project TEACH</a:t>
          </a:r>
          <a:endParaRPr lang="en-US" sz="1400" b="1" cap="none" spc="150" dirty="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endParaRPr>
        </a:p>
      </dgm:t>
    </dgm:pt>
    <dgm:pt modelId="{FD9907C5-F102-42CB-B386-7ACCCAE2E6E3}" type="parTrans" cxnId="{8F2DD647-F9E7-48CC-B685-07E7137D4EF9}">
      <dgm:prSet/>
      <dgm:spPr/>
      <dgm:t>
        <a:bodyPr/>
        <a:lstStyle/>
        <a:p>
          <a:endParaRPr lang="en-US" b="1" cap="none" spc="150">
            <a:ln w="11430"/>
            <a:solidFill>
              <a:srgbClr val="F8F8F8"/>
            </a:solidFill>
            <a:effectLst>
              <a:outerShdw blurRad="25400" algn="tl" rotWithShape="0">
                <a:srgbClr val="000000">
                  <a:alpha val="43000"/>
                </a:srgbClr>
              </a:outerShdw>
            </a:effectLst>
          </a:endParaRPr>
        </a:p>
      </dgm:t>
    </dgm:pt>
    <dgm:pt modelId="{B2E69D89-B405-4ECA-92A7-732C266AA438}" type="sibTrans" cxnId="{8F2DD647-F9E7-48CC-B685-07E7137D4EF9}">
      <dgm:prSet/>
      <dgm:spPr/>
      <dgm:t>
        <a:bodyPr/>
        <a:lstStyle/>
        <a:p>
          <a:endParaRPr lang="en-US" b="1" cap="none" spc="150">
            <a:ln w="11430"/>
            <a:solidFill>
              <a:srgbClr val="F8F8F8"/>
            </a:solidFill>
            <a:effectLst>
              <a:outerShdw blurRad="25400" algn="tl" rotWithShape="0">
                <a:srgbClr val="000000">
                  <a:alpha val="43000"/>
                </a:srgbClr>
              </a:outerShdw>
            </a:effectLst>
          </a:endParaRPr>
        </a:p>
      </dgm:t>
    </dgm:pt>
    <dgm:pt modelId="{6FBD9209-E990-4FA9-B107-D2BAA6CAC826}" type="pres">
      <dgm:prSet presAssocID="{2352B879-4B8D-4C7F-A4D4-45FF96AFA290}" presName="Name0" presStyleCnt="0">
        <dgm:presLayoutVars>
          <dgm:dir/>
          <dgm:animLvl val="lvl"/>
          <dgm:resizeHandles val="exact"/>
        </dgm:presLayoutVars>
      </dgm:prSet>
      <dgm:spPr/>
      <dgm:t>
        <a:bodyPr/>
        <a:lstStyle/>
        <a:p>
          <a:endParaRPr lang="en-US"/>
        </a:p>
      </dgm:t>
    </dgm:pt>
    <dgm:pt modelId="{57AA09EA-1643-4D8B-A653-7662D080C63E}" type="pres">
      <dgm:prSet presAssocID="{52F9B178-DFB6-4EE1-82CA-06CCA1974F5F}" presName="Name8" presStyleCnt="0"/>
      <dgm:spPr/>
    </dgm:pt>
    <dgm:pt modelId="{5A46451D-8201-4A70-9355-1E558CD1687A}" type="pres">
      <dgm:prSet presAssocID="{52F9B178-DFB6-4EE1-82CA-06CCA1974F5F}" presName="level" presStyleLbl="node1" presStyleIdx="0" presStyleCnt="6">
        <dgm:presLayoutVars>
          <dgm:chMax val="1"/>
          <dgm:bulletEnabled val="1"/>
        </dgm:presLayoutVars>
      </dgm:prSet>
      <dgm:spPr/>
      <dgm:t>
        <a:bodyPr/>
        <a:lstStyle/>
        <a:p>
          <a:endParaRPr lang="en-US"/>
        </a:p>
      </dgm:t>
    </dgm:pt>
    <dgm:pt modelId="{7CE2BFFA-9DC7-4FF9-B201-8727457135D0}" type="pres">
      <dgm:prSet presAssocID="{52F9B178-DFB6-4EE1-82CA-06CCA1974F5F}" presName="levelTx" presStyleLbl="revTx" presStyleIdx="0" presStyleCnt="0">
        <dgm:presLayoutVars>
          <dgm:chMax val="1"/>
          <dgm:bulletEnabled val="1"/>
        </dgm:presLayoutVars>
      </dgm:prSet>
      <dgm:spPr/>
      <dgm:t>
        <a:bodyPr/>
        <a:lstStyle/>
        <a:p>
          <a:endParaRPr lang="en-US"/>
        </a:p>
      </dgm:t>
    </dgm:pt>
    <dgm:pt modelId="{FDAF6578-ABFB-4172-B6AE-7C6A78FF159D}" type="pres">
      <dgm:prSet presAssocID="{E980AF68-37C4-43BA-BB68-E1CB97662C95}" presName="Name8" presStyleCnt="0"/>
      <dgm:spPr/>
    </dgm:pt>
    <dgm:pt modelId="{5C21C3A0-3B24-422F-8A0E-16D3226F555F}" type="pres">
      <dgm:prSet presAssocID="{E980AF68-37C4-43BA-BB68-E1CB97662C95}" presName="level" presStyleLbl="node1" presStyleIdx="1" presStyleCnt="6">
        <dgm:presLayoutVars>
          <dgm:chMax val="1"/>
          <dgm:bulletEnabled val="1"/>
        </dgm:presLayoutVars>
      </dgm:prSet>
      <dgm:spPr/>
      <dgm:t>
        <a:bodyPr/>
        <a:lstStyle/>
        <a:p>
          <a:endParaRPr lang="en-US"/>
        </a:p>
      </dgm:t>
    </dgm:pt>
    <dgm:pt modelId="{8178346B-2000-4B98-BB30-783A7C74539C}" type="pres">
      <dgm:prSet presAssocID="{E980AF68-37C4-43BA-BB68-E1CB97662C95}" presName="levelTx" presStyleLbl="revTx" presStyleIdx="0" presStyleCnt="0">
        <dgm:presLayoutVars>
          <dgm:chMax val="1"/>
          <dgm:bulletEnabled val="1"/>
        </dgm:presLayoutVars>
      </dgm:prSet>
      <dgm:spPr/>
      <dgm:t>
        <a:bodyPr/>
        <a:lstStyle/>
        <a:p>
          <a:endParaRPr lang="en-US"/>
        </a:p>
      </dgm:t>
    </dgm:pt>
    <dgm:pt modelId="{3433E33A-58C9-440C-888C-5F3EE8A6F55F}" type="pres">
      <dgm:prSet presAssocID="{3CCB7531-4FDD-430F-A0C7-51270DB97F57}" presName="Name8" presStyleCnt="0"/>
      <dgm:spPr/>
    </dgm:pt>
    <dgm:pt modelId="{9A49CAEF-FB29-44D9-A167-0BA1C4C03D7D}" type="pres">
      <dgm:prSet presAssocID="{3CCB7531-4FDD-430F-A0C7-51270DB97F57}" presName="level" presStyleLbl="node1" presStyleIdx="2" presStyleCnt="6">
        <dgm:presLayoutVars>
          <dgm:chMax val="1"/>
          <dgm:bulletEnabled val="1"/>
        </dgm:presLayoutVars>
      </dgm:prSet>
      <dgm:spPr/>
      <dgm:t>
        <a:bodyPr/>
        <a:lstStyle/>
        <a:p>
          <a:endParaRPr lang="en-US"/>
        </a:p>
      </dgm:t>
    </dgm:pt>
    <dgm:pt modelId="{B02CB6E0-27B7-4F07-914D-280767A1ACF0}" type="pres">
      <dgm:prSet presAssocID="{3CCB7531-4FDD-430F-A0C7-51270DB97F57}" presName="levelTx" presStyleLbl="revTx" presStyleIdx="0" presStyleCnt="0">
        <dgm:presLayoutVars>
          <dgm:chMax val="1"/>
          <dgm:bulletEnabled val="1"/>
        </dgm:presLayoutVars>
      </dgm:prSet>
      <dgm:spPr/>
      <dgm:t>
        <a:bodyPr/>
        <a:lstStyle/>
        <a:p>
          <a:endParaRPr lang="en-US"/>
        </a:p>
      </dgm:t>
    </dgm:pt>
    <dgm:pt modelId="{1CC048A5-0C7E-4BED-8D81-C28AD3C347A7}" type="pres">
      <dgm:prSet presAssocID="{8473BADF-A4CE-40F2-AAA2-250967AAF2E0}" presName="Name8" presStyleCnt="0"/>
      <dgm:spPr/>
    </dgm:pt>
    <dgm:pt modelId="{A9D6A719-6C08-4D27-81EE-BFA3A52AD475}" type="pres">
      <dgm:prSet presAssocID="{8473BADF-A4CE-40F2-AAA2-250967AAF2E0}" presName="level" presStyleLbl="node1" presStyleIdx="3" presStyleCnt="6">
        <dgm:presLayoutVars>
          <dgm:chMax val="1"/>
          <dgm:bulletEnabled val="1"/>
        </dgm:presLayoutVars>
      </dgm:prSet>
      <dgm:spPr/>
      <dgm:t>
        <a:bodyPr/>
        <a:lstStyle/>
        <a:p>
          <a:endParaRPr lang="en-US"/>
        </a:p>
      </dgm:t>
    </dgm:pt>
    <dgm:pt modelId="{9A7BDE99-B67B-4C80-A02C-80EC7743912C}" type="pres">
      <dgm:prSet presAssocID="{8473BADF-A4CE-40F2-AAA2-250967AAF2E0}" presName="levelTx" presStyleLbl="revTx" presStyleIdx="0" presStyleCnt="0">
        <dgm:presLayoutVars>
          <dgm:chMax val="1"/>
          <dgm:bulletEnabled val="1"/>
        </dgm:presLayoutVars>
      </dgm:prSet>
      <dgm:spPr/>
      <dgm:t>
        <a:bodyPr/>
        <a:lstStyle/>
        <a:p>
          <a:endParaRPr lang="en-US"/>
        </a:p>
      </dgm:t>
    </dgm:pt>
    <dgm:pt modelId="{AC0F5314-1DD7-42FA-B9EA-1439EE81C6CF}" type="pres">
      <dgm:prSet presAssocID="{9E76BC23-C547-4BBE-BF87-1AC3719BCCEE}" presName="Name8" presStyleCnt="0"/>
      <dgm:spPr/>
    </dgm:pt>
    <dgm:pt modelId="{B49CCBEE-4950-402A-A637-C2EEA10296F7}" type="pres">
      <dgm:prSet presAssocID="{9E76BC23-C547-4BBE-BF87-1AC3719BCCEE}" presName="level" presStyleLbl="node1" presStyleIdx="4" presStyleCnt="6">
        <dgm:presLayoutVars>
          <dgm:chMax val="1"/>
          <dgm:bulletEnabled val="1"/>
        </dgm:presLayoutVars>
      </dgm:prSet>
      <dgm:spPr/>
      <dgm:t>
        <a:bodyPr/>
        <a:lstStyle/>
        <a:p>
          <a:endParaRPr lang="en-US"/>
        </a:p>
      </dgm:t>
    </dgm:pt>
    <dgm:pt modelId="{4CD41A2F-C5F9-4835-B0AF-7F3F768C9D3D}" type="pres">
      <dgm:prSet presAssocID="{9E76BC23-C547-4BBE-BF87-1AC3719BCCEE}" presName="levelTx" presStyleLbl="revTx" presStyleIdx="0" presStyleCnt="0">
        <dgm:presLayoutVars>
          <dgm:chMax val="1"/>
          <dgm:bulletEnabled val="1"/>
        </dgm:presLayoutVars>
      </dgm:prSet>
      <dgm:spPr/>
      <dgm:t>
        <a:bodyPr/>
        <a:lstStyle/>
        <a:p>
          <a:endParaRPr lang="en-US"/>
        </a:p>
      </dgm:t>
    </dgm:pt>
    <dgm:pt modelId="{DF4B520B-79DB-4936-BFC8-AEB6C3193167}" type="pres">
      <dgm:prSet presAssocID="{154A858F-A0A0-4294-AE28-00C033AB9955}" presName="Name8" presStyleCnt="0"/>
      <dgm:spPr/>
    </dgm:pt>
    <dgm:pt modelId="{B97F9291-055B-44AC-9076-BD508530EFB5}" type="pres">
      <dgm:prSet presAssocID="{154A858F-A0A0-4294-AE28-00C033AB9955}" presName="level" presStyleLbl="node1" presStyleIdx="5" presStyleCnt="6">
        <dgm:presLayoutVars>
          <dgm:chMax val="1"/>
          <dgm:bulletEnabled val="1"/>
        </dgm:presLayoutVars>
      </dgm:prSet>
      <dgm:spPr/>
      <dgm:t>
        <a:bodyPr/>
        <a:lstStyle/>
        <a:p>
          <a:endParaRPr lang="en-US"/>
        </a:p>
      </dgm:t>
    </dgm:pt>
    <dgm:pt modelId="{5B30E999-CA52-4BD7-BADB-48E9AE1BF816}" type="pres">
      <dgm:prSet presAssocID="{154A858F-A0A0-4294-AE28-00C033AB9955}" presName="levelTx" presStyleLbl="revTx" presStyleIdx="0" presStyleCnt="0">
        <dgm:presLayoutVars>
          <dgm:chMax val="1"/>
          <dgm:bulletEnabled val="1"/>
        </dgm:presLayoutVars>
      </dgm:prSet>
      <dgm:spPr/>
      <dgm:t>
        <a:bodyPr/>
        <a:lstStyle/>
        <a:p>
          <a:endParaRPr lang="en-US"/>
        </a:p>
      </dgm:t>
    </dgm:pt>
  </dgm:ptLst>
  <dgm:cxnLst>
    <dgm:cxn modelId="{044E9165-69FE-4E08-BAF1-05B84E98E526}" srcId="{2352B879-4B8D-4C7F-A4D4-45FF96AFA290}" destId="{3CCB7531-4FDD-430F-A0C7-51270DB97F57}" srcOrd="2" destOrd="0" parTransId="{C148D8B9-4933-4C28-8892-EDB4B576DA68}" sibTransId="{BC002E39-5814-44AE-8E3F-E2B5599935FB}"/>
    <dgm:cxn modelId="{925EAC18-E7AC-4374-BDAA-C271E88AFD4A}" type="presOf" srcId="{52F9B178-DFB6-4EE1-82CA-06CCA1974F5F}" destId="{7CE2BFFA-9DC7-4FF9-B201-8727457135D0}" srcOrd="1" destOrd="0" presId="urn:microsoft.com/office/officeart/2005/8/layout/pyramid1"/>
    <dgm:cxn modelId="{1E956F5D-4BA5-456F-9533-AE7F4292E365}" type="presOf" srcId="{3CCB7531-4FDD-430F-A0C7-51270DB97F57}" destId="{B02CB6E0-27B7-4F07-914D-280767A1ACF0}" srcOrd="1" destOrd="0" presId="urn:microsoft.com/office/officeart/2005/8/layout/pyramid1"/>
    <dgm:cxn modelId="{8F2DD647-F9E7-48CC-B685-07E7137D4EF9}" srcId="{2352B879-4B8D-4C7F-A4D4-45FF96AFA290}" destId="{154A858F-A0A0-4294-AE28-00C033AB9955}" srcOrd="5" destOrd="0" parTransId="{FD9907C5-F102-42CB-B386-7ACCCAE2E6E3}" sibTransId="{B2E69D89-B405-4ECA-92A7-732C266AA438}"/>
    <dgm:cxn modelId="{E7650402-D2E9-4280-AA20-45063AB17915}" srcId="{2352B879-4B8D-4C7F-A4D4-45FF96AFA290}" destId="{52F9B178-DFB6-4EE1-82CA-06CCA1974F5F}" srcOrd="0" destOrd="0" parTransId="{FE242A33-831C-414F-876D-119DB5550ECF}" sibTransId="{119998D4-CE4A-4642-8DDC-E0B2E27DD200}"/>
    <dgm:cxn modelId="{9E349DB4-16EC-49EE-828E-FFB48DB6B437}" type="presOf" srcId="{E980AF68-37C4-43BA-BB68-E1CB97662C95}" destId="{8178346B-2000-4B98-BB30-783A7C74539C}" srcOrd="1" destOrd="0" presId="urn:microsoft.com/office/officeart/2005/8/layout/pyramid1"/>
    <dgm:cxn modelId="{48BF3ED1-4A20-41FA-B359-F111F47E2292}" type="presOf" srcId="{9E76BC23-C547-4BBE-BF87-1AC3719BCCEE}" destId="{4CD41A2F-C5F9-4835-B0AF-7F3F768C9D3D}" srcOrd="1" destOrd="0" presId="urn:microsoft.com/office/officeart/2005/8/layout/pyramid1"/>
    <dgm:cxn modelId="{2C25570B-3D84-404E-B758-37A193E61D6F}" srcId="{2352B879-4B8D-4C7F-A4D4-45FF96AFA290}" destId="{9E76BC23-C547-4BBE-BF87-1AC3719BCCEE}" srcOrd="4" destOrd="0" parTransId="{9DBC1EF6-62B6-4864-B745-B0859841D49A}" sibTransId="{F9AFED3D-C7D3-486A-A047-F45C247AA6ED}"/>
    <dgm:cxn modelId="{59388D14-4791-46DA-B92B-ACCEC3180E37}" type="presOf" srcId="{E980AF68-37C4-43BA-BB68-E1CB97662C95}" destId="{5C21C3A0-3B24-422F-8A0E-16D3226F555F}" srcOrd="0" destOrd="0" presId="urn:microsoft.com/office/officeart/2005/8/layout/pyramid1"/>
    <dgm:cxn modelId="{223D0B20-2619-4B2E-96E3-197B3E36A095}" type="presOf" srcId="{8473BADF-A4CE-40F2-AAA2-250967AAF2E0}" destId="{A9D6A719-6C08-4D27-81EE-BFA3A52AD475}" srcOrd="0" destOrd="0" presId="urn:microsoft.com/office/officeart/2005/8/layout/pyramid1"/>
    <dgm:cxn modelId="{0A52E2E6-70EE-41CD-8724-E33E7EE65155}" type="presOf" srcId="{52F9B178-DFB6-4EE1-82CA-06CCA1974F5F}" destId="{5A46451D-8201-4A70-9355-1E558CD1687A}" srcOrd="0" destOrd="0" presId="urn:microsoft.com/office/officeart/2005/8/layout/pyramid1"/>
    <dgm:cxn modelId="{77B5985A-B5E3-4070-AEF5-E09B5B9C2A45}" srcId="{2352B879-4B8D-4C7F-A4D4-45FF96AFA290}" destId="{E980AF68-37C4-43BA-BB68-E1CB97662C95}" srcOrd="1" destOrd="0" parTransId="{5872F045-361F-4576-8B5B-82C2A25D2527}" sibTransId="{3A682274-F02A-4D8A-90BF-2EE7268ADADD}"/>
    <dgm:cxn modelId="{573A2CC6-05F0-4772-AE99-0A1D272331BA}" type="presOf" srcId="{2352B879-4B8D-4C7F-A4D4-45FF96AFA290}" destId="{6FBD9209-E990-4FA9-B107-D2BAA6CAC826}" srcOrd="0" destOrd="0" presId="urn:microsoft.com/office/officeart/2005/8/layout/pyramid1"/>
    <dgm:cxn modelId="{8890E337-25E3-44BF-952A-CC70FD3A4C4E}" type="presOf" srcId="{3CCB7531-4FDD-430F-A0C7-51270DB97F57}" destId="{9A49CAEF-FB29-44D9-A167-0BA1C4C03D7D}" srcOrd="0" destOrd="0" presId="urn:microsoft.com/office/officeart/2005/8/layout/pyramid1"/>
    <dgm:cxn modelId="{66033F40-0955-4285-A9B9-FCD8B028DDBF}" type="presOf" srcId="{8473BADF-A4CE-40F2-AAA2-250967AAF2E0}" destId="{9A7BDE99-B67B-4C80-A02C-80EC7743912C}" srcOrd="1" destOrd="0" presId="urn:microsoft.com/office/officeart/2005/8/layout/pyramid1"/>
    <dgm:cxn modelId="{D3224D6D-D4AC-4654-B306-2C65BF384C4A}" type="presOf" srcId="{154A858F-A0A0-4294-AE28-00C033AB9955}" destId="{5B30E999-CA52-4BD7-BADB-48E9AE1BF816}" srcOrd="1" destOrd="0" presId="urn:microsoft.com/office/officeart/2005/8/layout/pyramid1"/>
    <dgm:cxn modelId="{B58638CB-6756-40E1-91B1-79A012BE057C}" type="presOf" srcId="{9E76BC23-C547-4BBE-BF87-1AC3719BCCEE}" destId="{B49CCBEE-4950-402A-A637-C2EEA10296F7}" srcOrd="0" destOrd="0" presId="urn:microsoft.com/office/officeart/2005/8/layout/pyramid1"/>
    <dgm:cxn modelId="{25D60485-DF1F-4482-872E-C97E5775A7DE}" srcId="{2352B879-4B8D-4C7F-A4D4-45FF96AFA290}" destId="{8473BADF-A4CE-40F2-AAA2-250967AAF2E0}" srcOrd="3" destOrd="0" parTransId="{B9F401D4-C4A1-43EE-9D79-3D43F0539CDE}" sibTransId="{D7011BA0-622A-4A21-9FE5-6B93EFA5E3A5}"/>
    <dgm:cxn modelId="{27CDAC06-9951-4103-8998-B0812D37141C}" type="presOf" srcId="{154A858F-A0A0-4294-AE28-00C033AB9955}" destId="{B97F9291-055B-44AC-9076-BD508530EFB5}" srcOrd="0" destOrd="0" presId="urn:microsoft.com/office/officeart/2005/8/layout/pyramid1"/>
    <dgm:cxn modelId="{CCFA583F-CD62-4607-BD1C-BF94ED11E9CE}" type="presParOf" srcId="{6FBD9209-E990-4FA9-B107-D2BAA6CAC826}" destId="{57AA09EA-1643-4D8B-A653-7662D080C63E}" srcOrd="0" destOrd="0" presId="urn:microsoft.com/office/officeart/2005/8/layout/pyramid1"/>
    <dgm:cxn modelId="{873C3B22-0DFF-4A61-9894-4160AD870BF8}" type="presParOf" srcId="{57AA09EA-1643-4D8B-A653-7662D080C63E}" destId="{5A46451D-8201-4A70-9355-1E558CD1687A}" srcOrd="0" destOrd="0" presId="urn:microsoft.com/office/officeart/2005/8/layout/pyramid1"/>
    <dgm:cxn modelId="{F383F288-CAA1-4B3B-82AA-FEA48683C9A8}" type="presParOf" srcId="{57AA09EA-1643-4D8B-A653-7662D080C63E}" destId="{7CE2BFFA-9DC7-4FF9-B201-8727457135D0}" srcOrd="1" destOrd="0" presId="urn:microsoft.com/office/officeart/2005/8/layout/pyramid1"/>
    <dgm:cxn modelId="{EED8CD4E-DB30-499F-A582-67442A9DD86B}" type="presParOf" srcId="{6FBD9209-E990-4FA9-B107-D2BAA6CAC826}" destId="{FDAF6578-ABFB-4172-B6AE-7C6A78FF159D}" srcOrd="1" destOrd="0" presId="urn:microsoft.com/office/officeart/2005/8/layout/pyramid1"/>
    <dgm:cxn modelId="{40786953-B64C-4AE9-84FC-F9A98792FBA1}" type="presParOf" srcId="{FDAF6578-ABFB-4172-B6AE-7C6A78FF159D}" destId="{5C21C3A0-3B24-422F-8A0E-16D3226F555F}" srcOrd="0" destOrd="0" presId="urn:microsoft.com/office/officeart/2005/8/layout/pyramid1"/>
    <dgm:cxn modelId="{D68C5EAE-5216-4113-AC87-64A17FDFC532}" type="presParOf" srcId="{FDAF6578-ABFB-4172-B6AE-7C6A78FF159D}" destId="{8178346B-2000-4B98-BB30-783A7C74539C}" srcOrd="1" destOrd="0" presId="urn:microsoft.com/office/officeart/2005/8/layout/pyramid1"/>
    <dgm:cxn modelId="{68266148-CE14-4E94-9E7F-C3FF672DEE7C}" type="presParOf" srcId="{6FBD9209-E990-4FA9-B107-D2BAA6CAC826}" destId="{3433E33A-58C9-440C-888C-5F3EE8A6F55F}" srcOrd="2" destOrd="0" presId="urn:microsoft.com/office/officeart/2005/8/layout/pyramid1"/>
    <dgm:cxn modelId="{521A8448-FC50-4229-889B-B80A616BF0B6}" type="presParOf" srcId="{3433E33A-58C9-440C-888C-5F3EE8A6F55F}" destId="{9A49CAEF-FB29-44D9-A167-0BA1C4C03D7D}" srcOrd="0" destOrd="0" presId="urn:microsoft.com/office/officeart/2005/8/layout/pyramid1"/>
    <dgm:cxn modelId="{B7F0046A-ACDF-4F06-9A76-E428C9981588}" type="presParOf" srcId="{3433E33A-58C9-440C-888C-5F3EE8A6F55F}" destId="{B02CB6E0-27B7-4F07-914D-280767A1ACF0}" srcOrd="1" destOrd="0" presId="urn:microsoft.com/office/officeart/2005/8/layout/pyramid1"/>
    <dgm:cxn modelId="{EBEDFD30-BE1E-4F82-BA3B-1589AAF51B35}" type="presParOf" srcId="{6FBD9209-E990-4FA9-B107-D2BAA6CAC826}" destId="{1CC048A5-0C7E-4BED-8D81-C28AD3C347A7}" srcOrd="3" destOrd="0" presId="urn:microsoft.com/office/officeart/2005/8/layout/pyramid1"/>
    <dgm:cxn modelId="{DB8D5E6A-18E6-48EB-BA4F-C6A19AA5FE99}" type="presParOf" srcId="{1CC048A5-0C7E-4BED-8D81-C28AD3C347A7}" destId="{A9D6A719-6C08-4D27-81EE-BFA3A52AD475}" srcOrd="0" destOrd="0" presId="urn:microsoft.com/office/officeart/2005/8/layout/pyramid1"/>
    <dgm:cxn modelId="{682437CC-0EBF-46D6-8BC3-2A34BC482391}" type="presParOf" srcId="{1CC048A5-0C7E-4BED-8D81-C28AD3C347A7}" destId="{9A7BDE99-B67B-4C80-A02C-80EC7743912C}" srcOrd="1" destOrd="0" presId="urn:microsoft.com/office/officeart/2005/8/layout/pyramid1"/>
    <dgm:cxn modelId="{6204A88B-6EC1-4E57-9B6C-F711A7972E1A}" type="presParOf" srcId="{6FBD9209-E990-4FA9-B107-D2BAA6CAC826}" destId="{AC0F5314-1DD7-42FA-B9EA-1439EE81C6CF}" srcOrd="4" destOrd="0" presId="urn:microsoft.com/office/officeart/2005/8/layout/pyramid1"/>
    <dgm:cxn modelId="{A7F6FB9D-1945-4655-9B3F-53A48A3AF02F}" type="presParOf" srcId="{AC0F5314-1DD7-42FA-B9EA-1439EE81C6CF}" destId="{B49CCBEE-4950-402A-A637-C2EEA10296F7}" srcOrd="0" destOrd="0" presId="urn:microsoft.com/office/officeart/2005/8/layout/pyramid1"/>
    <dgm:cxn modelId="{A5214526-52F2-4EB4-A15E-C3A9A0D21CFA}" type="presParOf" srcId="{AC0F5314-1DD7-42FA-B9EA-1439EE81C6CF}" destId="{4CD41A2F-C5F9-4835-B0AF-7F3F768C9D3D}" srcOrd="1" destOrd="0" presId="urn:microsoft.com/office/officeart/2005/8/layout/pyramid1"/>
    <dgm:cxn modelId="{14F13268-259E-4E29-A640-7F6465BE2725}" type="presParOf" srcId="{6FBD9209-E990-4FA9-B107-D2BAA6CAC826}" destId="{DF4B520B-79DB-4936-BFC8-AEB6C3193167}" srcOrd="5" destOrd="0" presId="urn:microsoft.com/office/officeart/2005/8/layout/pyramid1"/>
    <dgm:cxn modelId="{8E7D833F-DB0C-4F63-A8C2-2948D13B2B2A}" type="presParOf" srcId="{DF4B520B-79DB-4936-BFC8-AEB6C3193167}" destId="{B97F9291-055B-44AC-9076-BD508530EFB5}" srcOrd="0" destOrd="0" presId="urn:microsoft.com/office/officeart/2005/8/layout/pyramid1"/>
    <dgm:cxn modelId="{6AE4C9AB-581C-4430-8494-82E9E213E404}" type="presParOf" srcId="{DF4B520B-79DB-4936-BFC8-AEB6C3193167}" destId="{5B30E999-CA52-4BD7-BADB-48E9AE1BF816}" srcOrd="1" destOrd="0" presId="urn:microsoft.com/office/officeart/2005/8/layout/pyramid1"/>
  </dgm:cxnLst>
  <dgm:bg>
    <a:solidFill>
      <a:srgbClr val="F5F7F9"/>
    </a:solidFill>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B0868C-6D7E-49B9-9D0C-12FDD2BCD50D}">
      <dsp:nvSpPr>
        <dsp:cNvPr id="0" name=""/>
        <dsp:cNvSpPr/>
      </dsp:nvSpPr>
      <dsp:spPr>
        <a:xfrm>
          <a:off x="0" y="0"/>
          <a:ext cx="8915395" cy="4089400"/>
        </a:xfrm>
        <a:prstGeom prst="rightArrow">
          <a:avLst/>
        </a:prstGeom>
        <a:solidFill>
          <a:schemeClr val="accent1">
            <a:tint val="40000"/>
            <a:hueOff val="0"/>
            <a:satOff val="0"/>
            <a:lumOff val="0"/>
            <a:alphaOff val="0"/>
          </a:schemeClr>
        </a:solidFill>
        <a:ln>
          <a:noFill/>
        </a:ln>
        <a:effectLst>
          <a:outerShdw blurRad="50800" dist="381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81DE6593-92D0-44B1-AFC1-864F4046E46D}">
      <dsp:nvSpPr>
        <dsp:cNvPr id="0" name=""/>
        <dsp:cNvSpPr/>
      </dsp:nvSpPr>
      <dsp:spPr>
        <a:xfrm>
          <a:off x="2564" y="1422399"/>
          <a:ext cx="1089140" cy="124460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Family Support</a:t>
          </a:r>
          <a:endParaRPr lang="en-US" sz="1600" kern="1200" dirty="0"/>
        </a:p>
      </dsp:txBody>
      <dsp:txXfrm>
        <a:off x="55731" y="1475566"/>
        <a:ext cx="982806" cy="1138266"/>
      </dsp:txXfrm>
    </dsp:sp>
    <dsp:sp modelId="{E65EE856-9837-4A1C-BBE6-D8353254A8A9}">
      <dsp:nvSpPr>
        <dsp:cNvPr id="0" name=""/>
        <dsp:cNvSpPr/>
      </dsp:nvSpPr>
      <dsp:spPr>
        <a:xfrm>
          <a:off x="1219200" y="1447802"/>
          <a:ext cx="1185218" cy="124460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Primary Care</a:t>
          </a:r>
          <a:endParaRPr lang="en-US" sz="1600" kern="1200" dirty="0"/>
        </a:p>
      </dsp:txBody>
      <dsp:txXfrm>
        <a:off x="1277058" y="1505660"/>
        <a:ext cx="1069502" cy="1128884"/>
      </dsp:txXfrm>
    </dsp:sp>
    <dsp:sp modelId="{EC8713AE-4F30-4FB8-9215-F5DC11101822}">
      <dsp:nvSpPr>
        <dsp:cNvPr id="0" name=""/>
        <dsp:cNvSpPr/>
      </dsp:nvSpPr>
      <dsp:spPr>
        <a:xfrm>
          <a:off x="2590800" y="1447802"/>
          <a:ext cx="1121592" cy="124460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Clinic</a:t>
          </a:r>
          <a:endParaRPr lang="en-US" sz="1600" kern="1200" dirty="0"/>
        </a:p>
      </dsp:txBody>
      <dsp:txXfrm>
        <a:off x="2645552" y="1502554"/>
        <a:ext cx="1012088" cy="1135096"/>
      </dsp:txXfrm>
    </dsp:sp>
    <dsp:sp modelId="{3C2B9C61-6B14-4A94-BAD8-FAF6B64B26E3}">
      <dsp:nvSpPr>
        <dsp:cNvPr id="0" name=""/>
        <dsp:cNvSpPr/>
      </dsp:nvSpPr>
      <dsp:spPr>
        <a:xfrm>
          <a:off x="3886201" y="1447802"/>
          <a:ext cx="1040820" cy="124460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Day Treat-</a:t>
          </a:r>
          <a:r>
            <a:rPr lang="en-US" sz="1600" kern="1200" dirty="0" err="1" smtClean="0"/>
            <a:t>ment</a:t>
          </a:r>
          <a:endParaRPr lang="en-US" sz="1600" kern="1200" dirty="0"/>
        </a:p>
      </dsp:txBody>
      <dsp:txXfrm>
        <a:off x="3937010" y="1498611"/>
        <a:ext cx="939202" cy="1142982"/>
      </dsp:txXfrm>
    </dsp:sp>
    <dsp:sp modelId="{DA31C221-CDA2-4B17-9ECD-EADFB520E576}">
      <dsp:nvSpPr>
        <dsp:cNvPr id="0" name=""/>
        <dsp:cNvSpPr/>
      </dsp:nvSpPr>
      <dsp:spPr>
        <a:xfrm>
          <a:off x="5105401" y="1447802"/>
          <a:ext cx="1079680" cy="124460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HCBS Waiver</a:t>
          </a:r>
          <a:endParaRPr lang="en-US" sz="1600" kern="1200" dirty="0"/>
        </a:p>
      </dsp:txBody>
      <dsp:txXfrm>
        <a:off x="5158107" y="1500508"/>
        <a:ext cx="974268" cy="1139188"/>
      </dsp:txXfrm>
    </dsp:sp>
    <dsp:sp modelId="{BBC709B5-1FD9-42FB-BE61-32178998833D}">
      <dsp:nvSpPr>
        <dsp:cNvPr id="0" name=""/>
        <dsp:cNvSpPr/>
      </dsp:nvSpPr>
      <dsp:spPr>
        <a:xfrm>
          <a:off x="6400799" y="1447802"/>
          <a:ext cx="1026167" cy="124460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CR/RTF</a:t>
          </a:r>
          <a:endParaRPr lang="en-US" sz="1600" kern="1200" dirty="0"/>
        </a:p>
      </dsp:txBody>
      <dsp:txXfrm>
        <a:off x="6450892" y="1497895"/>
        <a:ext cx="925981" cy="1144414"/>
      </dsp:txXfrm>
    </dsp:sp>
    <dsp:sp modelId="{C792197F-E903-44DB-8DDD-BD21D54F7C94}">
      <dsp:nvSpPr>
        <dsp:cNvPr id="0" name=""/>
        <dsp:cNvSpPr/>
      </dsp:nvSpPr>
      <dsp:spPr>
        <a:xfrm>
          <a:off x="7620000" y="1447802"/>
          <a:ext cx="1097400" cy="1244600"/>
        </a:xfrm>
        <a:prstGeom prst="roundRect">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Hospital</a:t>
          </a:r>
          <a:endParaRPr lang="en-US" sz="1600" kern="1200" dirty="0"/>
        </a:p>
      </dsp:txBody>
      <dsp:txXfrm>
        <a:off x="7673571" y="1501373"/>
        <a:ext cx="990258" cy="11374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46451D-8201-4A70-9355-1E558CD1687A}">
      <dsp:nvSpPr>
        <dsp:cNvPr id="0" name=""/>
        <dsp:cNvSpPr/>
      </dsp:nvSpPr>
      <dsp:spPr>
        <a:xfrm>
          <a:off x="2857500" y="0"/>
          <a:ext cx="1143000" cy="1104900"/>
        </a:xfrm>
        <a:prstGeom prst="trapezoid">
          <a:avLst>
            <a:gd name="adj" fmla="val 51724"/>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endParaRPr lang="en-US" sz="900" b="1" kern="1200"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endParaRPr>
        </a:p>
        <a:p>
          <a:pPr lvl="0" algn="ctr" defTabSz="400050">
            <a:lnSpc>
              <a:spcPct val="90000"/>
            </a:lnSpc>
            <a:spcBef>
              <a:spcPct val="0"/>
            </a:spcBef>
            <a:spcAft>
              <a:spcPct val="35000"/>
            </a:spcAft>
          </a:pPr>
          <a:endParaRPr lang="en-US" sz="900" b="1" kern="1200"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endParaRPr>
        </a:p>
        <a:p>
          <a:pPr lvl="0" algn="ctr" defTabSz="400050">
            <a:lnSpc>
              <a:spcPct val="90000"/>
            </a:lnSpc>
            <a:spcBef>
              <a:spcPct val="0"/>
            </a:spcBef>
            <a:spcAft>
              <a:spcPct val="35000"/>
            </a:spcAft>
          </a:pPr>
          <a:r>
            <a:rPr lang="en-US" sz="900" b="1" kern="1200"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Inpatient</a:t>
          </a:r>
        </a:p>
        <a:p>
          <a:pPr lvl="0" algn="ctr" defTabSz="400050">
            <a:lnSpc>
              <a:spcPct val="90000"/>
            </a:lnSpc>
            <a:spcBef>
              <a:spcPct val="0"/>
            </a:spcBef>
            <a:spcAft>
              <a:spcPct val="35000"/>
            </a:spcAft>
          </a:pPr>
          <a:r>
            <a:rPr lang="en-US" sz="900" b="1" kern="1200"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Residential</a:t>
          </a:r>
        </a:p>
        <a:p>
          <a:pPr lvl="0" algn="ctr" defTabSz="400050">
            <a:lnSpc>
              <a:spcPct val="90000"/>
            </a:lnSpc>
            <a:spcBef>
              <a:spcPct val="0"/>
            </a:spcBef>
            <a:spcAft>
              <a:spcPct val="35000"/>
            </a:spcAft>
          </a:pPr>
          <a:endParaRPr lang="en-US" sz="900" b="1" kern="1200" cap="none" spc="150" dirty="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endParaRPr>
        </a:p>
      </dsp:txBody>
      <dsp:txXfrm>
        <a:off x="2857500" y="0"/>
        <a:ext cx="1143000" cy="1104900"/>
      </dsp:txXfrm>
    </dsp:sp>
    <dsp:sp modelId="{5C21C3A0-3B24-422F-8A0E-16D3226F555F}">
      <dsp:nvSpPr>
        <dsp:cNvPr id="0" name=""/>
        <dsp:cNvSpPr/>
      </dsp:nvSpPr>
      <dsp:spPr>
        <a:xfrm>
          <a:off x="2285999" y="1104900"/>
          <a:ext cx="2286000" cy="1104900"/>
        </a:xfrm>
        <a:prstGeom prst="trapezoid">
          <a:avLst>
            <a:gd name="adj" fmla="val 51724"/>
          </a:avLst>
        </a:prstGeom>
        <a:solidFill>
          <a:schemeClr val="accent5">
            <a:hueOff val="1028567"/>
            <a:satOff val="2350"/>
            <a:lumOff val="-651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Skill Building</a:t>
          </a:r>
        </a:p>
        <a:p>
          <a:pPr lvl="0" algn="ctr" defTabSz="533400">
            <a:lnSpc>
              <a:spcPct val="90000"/>
            </a:lnSpc>
            <a:spcBef>
              <a:spcPct val="0"/>
            </a:spcBef>
            <a:spcAft>
              <a:spcPct val="35000"/>
            </a:spcAft>
          </a:pPr>
          <a:r>
            <a:rPr lang="en-US" sz="1200" b="1" kern="1200"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Respite</a:t>
          </a:r>
        </a:p>
        <a:p>
          <a:pPr lvl="0" algn="ctr" defTabSz="533400">
            <a:lnSpc>
              <a:spcPct val="90000"/>
            </a:lnSpc>
            <a:spcBef>
              <a:spcPct val="0"/>
            </a:spcBef>
            <a:spcAft>
              <a:spcPct val="35000"/>
            </a:spcAft>
          </a:pPr>
          <a:r>
            <a:rPr lang="en-US" sz="1200" b="1" kern="1200"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Transportation</a:t>
          </a:r>
          <a:endParaRPr lang="en-US" sz="1200" b="1" kern="1200" cap="none" spc="150" dirty="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endParaRPr>
        </a:p>
      </dsp:txBody>
      <dsp:txXfrm>
        <a:off x="2686049" y="1104900"/>
        <a:ext cx="1485900" cy="1104900"/>
      </dsp:txXfrm>
    </dsp:sp>
    <dsp:sp modelId="{9A49CAEF-FB29-44D9-A167-0BA1C4C03D7D}">
      <dsp:nvSpPr>
        <dsp:cNvPr id="0" name=""/>
        <dsp:cNvSpPr/>
      </dsp:nvSpPr>
      <dsp:spPr>
        <a:xfrm>
          <a:off x="1714499" y="2209800"/>
          <a:ext cx="3429000" cy="1104900"/>
        </a:xfrm>
        <a:prstGeom prst="trapezoid">
          <a:avLst>
            <a:gd name="adj" fmla="val 51724"/>
          </a:avLst>
        </a:prstGeom>
        <a:solidFill>
          <a:schemeClr val="accent5">
            <a:hueOff val="2057134"/>
            <a:satOff val="4699"/>
            <a:lumOff val="-1302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Clinic</a:t>
          </a:r>
          <a:br>
            <a:rPr lang="en-US" sz="1200" b="1" kern="1200"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br>
          <a:r>
            <a:rPr lang="en-US" sz="1200" b="1" kern="1200"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School-Based Services</a:t>
          </a:r>
        </a:p>
        <a:p>
          <a:pPr lvl="0" algn="ctr" defTabSz="533400">
            <a:lnSpc>
              <a:spcPct val="90000"/>
            </a:lnSpc>
            <a:spcBef>
              <a:spcPct val="0"/>
            </a:spcBef>
            <a:spcAft>
              <a:spcPct val="35000"/>
            </a:spcAft>
          </a:pPr>
          <a:r>
            <a:rPr lang="en-US" sz="1200" b="1" kern="1200"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Other Licensed Practitioner</a:t>
          </a:r>
          <a:endParaRPr lang="en-US" sz="1200" b="1" kern="1200" cap="none" spc="150" dirty="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endParaRPr>
        </a:p>
      </dsp:txBody>
      <dsp:txXfrm>
        <a:off x="2314574" y="2209800"/>
        <a:ext cx="2228850" cy="1104900"/>
      </dsp:txXfrm>
    </dsp:sp>
    <dsp:sp modelId="{A9D6A719-6C08-4D27-81EE-BFA3A52AD475}">
      <dsp:nvSpPr>
        <dsp:cNvPr id="0" name=""/>
        <dsp:cNvSpPr/>
      </dsp:nvSpPr>
      <dsp:spPr>
        <a:xfrm>
          <a:off x="1142999" y="3314700"/>
          <a:ext cx="4572000" cy="1104900"/>
        </a:xfrm>
        <a:prstGeom prst="trapezoid">
          <a:avLst>
            <a:gd name="adj" fmla="val 51724"/>
          </a:avLst>
        </a:prstGeom>
        <a:solidFill>
          <a:schemeClr val="accent5">
            <a:hueOff val="3085702"/>
            <a:satOff val="7049"/>
            <a:lumOff val="-19529"/>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Mobile Crisis</a:t>
          </a:r>
        </a:p>
        <a:p>
          <a:pPr lvl="0" algn="ctr" defTabSz="533400">
            <a:lnSpc>
              <a:spcPct val="90000"/>
            </a:lnSpc>
            <a:spcBef>
              <a:spcPct val="0"/>
            </a:spcBef>
            <a:spcAft>
              <a:spcPct val="35000"/>
            </a:spcAft>
          </a:pPr>
          <a:r>
            <a:rPr lang="en-US" sz="1200" b="1" kern="1200"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Community Psychiatric Supports and Treatment</a:t>
          </a:r>
        </a:p>
        <a:p>
          <a:pPr lvl="0" algn="ctr" defTabSz="533400">
            <a:lnSpc>
              <a:spcPct val="90000"/>
            </a:lnSpc>
            <a:spcBef>
              <a:spcPct val="0"/>
            </a:spcBef>
            <a:spcAft>
              <a:spcPct val="35000"/>
            </a:spcAft>
          </a:pPr>
          <a:r>
            <a:rPr lang="en-US" sz="1200" b="1" kern="1200"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Psychosocial Rehabilitation</a:t>
          </a:r>
          <a:endParaRPr lang="en-US" sz="1200" b="1" kern="1200" cap="none" spc="150" dirty="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endParaRPr>
        </a:p>
      </dsp:txBody>
      <dsp:txXfrm>
        <a:off x="1943099" y="3314700"/>
        <a:ext cx="2971800" cy="1104900"/>
      </dsp:txXfrm>
    </dsp:sp>
    <dsp:sp modelId="{B49CCBEE-4950-402A-A637-C2EEA10296F7}">
      <dsp:nvSpPr>
        <dsp:cNvPr id="0" name=""/>
        <dsp:cNvSpPr/>
      </dsp:nvSpPr>
      <dsp:spPr>
        <a:xfrm>
          <a:off x="571499" y="4419600"/>
          <a:ext cx="5715000" cy="1104900"/>
        </a:xfrm>
        <a:prstGeom prst="trapezoid">
          <a:avLst>
            <a:gd name="adj" fmla="val 51724"/>
          </a:avLst>
        </a:prstGeom>
        <a:solidFill>
          <a:schemeClr val="accent5">
            <a:hueOff val="4114269"/>
            <a:satOff val="9398"/>
            <a:lumOff val="-26039"/>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Family Peer Support</a:t>
          </a:r>
        </a:p>
        <a:p>
          <a:pPr lvl="0" algn="ctr" defTabSz="622300">
            <a:lnSpc>
              <a:spcPct val="90000"/>
            </a:lnSpc>
            <a:spcBef>
              <a:spcPct val="0"/>
            </a:spcBef>
            <a:spcAft>
              <a:spcPct val="35000"/>
            </a:spcAft>
          </a:pPr>
          <a:r>
            <a:rPr lang="en-US" sz="1400" b="1" kern="1200"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Youth Advocacy &amp; Training</a:t>
          </a:r>
          <a:endParaRPr lang="en-US" sz="1400" b="1" kern="1200" cap="none" spc="150" dirty="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endParaRPr>
        </a:p>
      </dsp:txBody>
      <dsp:txXfrm>
        <a:off x="1571624" y="4419600"/>
        <a:ext cx="3714750" cy="1104900"/>
      </dsp:txXfrm>
    </dsp:sp>
    <dsp:sp modelId="{B97F9291-055B-44AC-9076-BD508530EFB5}">
      <dsp:nvSpPr>
        <dsp:cNvPr id="0" name=""/>
        <dsp:cNvSpPr/>
      </dsp:nvSpPr>
      <dsp:spPr>
        <a:xfrm>
          <a:off x="0" y="5524500"/>
          <a:ext cx="6858000" cy="1104900"/>
        </a:xfrm>
        <a:prstGeom prst="trapezoid">
          <a:avLst>
            <a:gd name="adj" fmla="val 51724"/>
          </a:avLst>
        </a:prstGeom>
        <a:solidFill>
          <a:schemeClr val="accent5">
            <a:hueOff val="5142836"/>
            <a:satOff val="11748"/>
            <a:lumOff val="-32549"/>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Primary Care   Healthy Steps	</a:t>
          </a:r>
        </a:p>
        <a:p>
          <a:pPr lvl="0" algn="ctr" defTabSz="622300">
            <a:lnSpc>
              <a:spcPct val="90000"/>
            </a:lnSpc>
            <a:spcBef>
              <a:spcPct val="0"/>
            </a:spcBef>
            <a:spcAft>
              <a:spcPct val="35000"/>
            </a:spcAft>
          </a:pPr>
          <a:r>
            <a:rPr lang="en-US" sz="1400" b="1" kern="1200" cap="none" spc="150" dirty="0" smtClean="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rPr>
            <a:t>Co-Located Clinic	Project TEACH</a:t>
          </a:r>
          <a:endParaRPr lang="en-US" sz="1400" b="1" kern="1200" cap="none" spc="150" dirty="0">
            <a:ln w="11430"/>
            <a:effectLst>
              <a:outerShdw blurRad="25400" algn="tl" rotWithShape="0">
                <a:srgbClr val="000000">
                  <a:alpha val="43000"/>
                </a:srgbClr>
              </a:outerShdw>
            </a:effectLst>
            <a:latin typeface="Levenim MT" panose="02010502060101010101" pitchFamily="2" charset="-79"/>
            <a:cs typeface="Levenim MT" panose="02010502060101010101" pitchFamily="2" charset="-79"/>
          </a:endParaRPr>
        </a:p>
      </dsp:txBody>
      <dsp:txXfrm>
        <a:off x="1200149" y="5524500"/>
        <a:ext cx="4457700" cy="110490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r>
              <a:rPr lang="en-US" smtClean="0"/>
              <a:t>April 6, 2015</a:t>
            </a:r>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E4C6EB5B-CA5B-4C33-98DB-AAE3600ED646}" type="datetimeFigureOut">
              <a:rPr lang="en-US" smtClean="0"/>
              <a:t>10/19/2016</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7E101A8C-F3D3-4DA7-A448-BFCD1652F42E}" type="slidenum">
              <a:rPr lang="en-US" smtClean="0"/>
              <a:t>‹#›</a:t>
            </a:fld>
            <a:endParaRPr lang="en-US"/>
          </a:p>
        </p:txBody>
      </p:sp>
    </p:spTree>
    <p:extLst>
      <p:ext uri="{BB962C8B-B14F-4D97-AF65-F5344CB8AC3E}">
        <p14:creationId xmlns:p14="http://schemas.microsoft.com/office/powerpoint/2010/main" val="88744487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r>
              <a:rPr lang="en-US" smtClean="0"/>
              <a:t>April 6, 2015</a:t>
            </a:r>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AB7AA696-521A-45F4-B8FE-F17A8235C325}" type="datetimeFigureOut">
              <a:rPr lang="en-US" smtClean="0"/>
              <a:t>10/19/2016</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3"/>
            <a:ext cx="5486400" cy="366045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1AE54C8C-E9A7-4BE4-9A46-7FDEF41F34DB}" type="slidenum">
              <a:rPr lang="en-US" smtClean="0"/>
              <a:t>‹#›</a:t>
            </a:fld>
            <a:endParaRPr lang="en-US"/>
          </a:p>
        </p:txBody>
      </p:sp>
    </p:spTree>
    <p:extLst>
      <p:ext uri="{BB962C8B-B14F-4D97-AF65-F5344CB8AC3E}">
        <p14:creationId xmlns:p14="http://schemas.microsoft.com/office/powerpoint/2010/main" val="4050054686"/>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7B5383-3D09-42EB-8598-6E828EE870EC}" type="slidenum">
              <a:rPr lang="en-US" smtClean="0"/>
              <a:t>2</a:t>
            </a:fld>
            <a:endParaRPr lang="en-US"/>
          </a:p>
        </p:txBody>
      </p:sp>
    </p:spTree>
    <p:extLst>
      <p:ext uri="{BB962C8B-B14F-4D97-AF65-F5344CB8AC3E}">
        <p14:creationId xmlns:p14="http://schemas.microsoft.com/office/powerpoint/2010/main" val="27864877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(Steve)</a:t>
            </a:r>
          </a:p>
          <a:p>
            <a:r>
              <a:rPr lang="en-US" dirty="0" smtClean="0"/>
              <a:t>One </a:t>
            </a:r>
            <a:r>
              <a:rPr lang="en-US" dirty="0"/>
              <a:t>of the themes developed by the Children’s MRT Behavioral Health Subcommittee included a desire to improve the children’s service system.</a:t>
            </a:r>
          </a:p>
          <a:p>
            <a:endParaRPr lang="en-US" dirty="0"/>
          </a:p>
          <a:p>
            <a:r>
              <a:rPr lang="en-US" dirty="0"/>
              <a:t>We know that today </a:t>
            </a:r>
            <a:r>
              <a:rPr lang="en-US" b="1" dirty="0"/>
              <a:t>many opportunities are missed early </a:t>
            </a:r>
            <a:r>
              <a:rPr lang="en-US" dirty="0"/>
              <a:t>in a child’s trajectory of challenges that could prevent a costly path for the child and their family’s future.  A child and their family, in many cases, must fail through a variety of programs, services and interventions before being determined eligible for an HCBS Waiver.  By that time, a child and their family have likely developed a more complex array of challenges that addressed earlier, may not have occurred. </a:t>
            </a:r>
          </a:p>
          <a:p>
            <a:endParaRPr lang="en-US" dirty="0"/>
          </a:p>
          <a:p>
            <a:r>
              <a:rPr lang="en-US" dirty="0"/>
              <a:t>The children’s design team thought about several aspects of our current systems and the populations served including, overlaps in needs across systems for children and families, and continued gaps in services.  The shortcomings of our current systems, combined with the desire to intervene earlier, let to a decision to develop this new set of State Plan Medicaid Services listed on the slide.  It will enable us to focus upon prevention and wellness and a better integration of behavioral health focused services into children’s early care.</a:t>
            </a:r>
          </a:p>
          <a:p>
            <a:endParaRPr lang="en-US" dirty="0"/>
          </a:p>
          <a:p>
            <a:r>
              <a:rPr lang="en-US" dirty="0"/>
              <a:t>The proposed services will be under the State Plan, Early Periodic Screening, Diagnosis and Treatment benefits (known commonly as EPSDT). </a:t>
            </a:r>
          </a:p>
          <a:p>
            <a:endParaRPr lang="en-US" dirty="0"/>
          </a:p>
          <a:p>
            <a:r>
              <a:rPr lang="en-US" dirty="0"/>
              <a:t>The services will be available for all children on Medicaid under the age of 21.  The array will allow delivery of services in natural settings where children live.  </a:t>
            </a:r>
          </a:p>
          <a:p>
            <a:endParaRPr lang="en-US" dirty="0"/>
          </a:p>
          <a:p>
            <a:r>
              <a:rPr lang="en-US" dirty="0"/>
              <a:t>We know that the modal number of visits that children receive from clinic services is </a:t>
            </a:r>
            <a:r>
              <a:rPr lang="en-US" u="sng" dirty="0"/>
              <a:t>one</a:t>
            </a:r>
            <a:r>
              <a:rPr lang="en-US" dirty="0"/>
              <a:t>; delivery of services in an office based clinical setting is not providing enough opportunity to intervene early enough for </a:t>
            </a:r>
            <a:r>
              <a:rPr lang="en-US" u="sng" dirty="0"/>
              <a:t>most</a:t>
            </a:r>
            <a:r>
              <a:rPr lang="en-US" dirty="0"/>
              <a:t> children. Additionally, the proposed SPA services provides NYS with an avenue to incentivize the delivery of evidence based practices that we know delivered well can result in better outcomes for children and families.</a:t>
            </a:r>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C886F24A-8FF3-48C0-A323-968B2571CAA5}" type="slidenum">
              <a:rPr lang="en-US" smtClean="0"/>
              <a:t>12</a:t>
            </a:fld>
            <a:endParaRPr lang="en-US"/>
          </a:p>
        </p:txBody>
      </p:sp>
    </p:spTree>
    <p:extLst>
      <p:ext uri="{BB962C8B-B14F-4D97-AF65-F5344CB8AC3E}">
        <p14:creationId xmlns:p14="http://schemas.microsoft.com/office/powerpoint/2010/main" val="20452578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New York State has been engaged in the Delivery Systems Reform Incentive Payment program (DSRIP) and efforts to transition toward Value Based Payments (VBP) for Medicaid Managed Care.  As part of the State’s commitment to stakeholder engagement, a series of Clinical Advisory Groups (CAGs) have been formed to assist with the development of VBP arrangements, and in particular to make recommendations for quality measurement.  Five Subcommittees were also convened to support the overall design of the VBP program.  As the State moves to explore the children’s population in the context of value based payment, it will form a combined Subcommittee / CAG to focus on children’s health care that will subsequently develop and present recommendations to the State to further support value based payment implementation efforts related to children.  The Children’s Health Subcommittee / CAG will focus on the following key areas: </a:t>
            </a:r>
          </a:p>
          <a:p>
            <a:pPr lvl="0"/>
            <a:r>
              <a:rPr lang="en-US" sz="1200" kern="1200" dirty="0" smtClean="0">
                <a:solidFill>
                  <a:schemeClr val="tx1"/>
                </a:solidFill>
                <a:effectLst/>
                <a:latin typeface="+mn-lt"/>
                <a:ea typeface="+mn-ea"/>
                <a:cs typeface="+mn-cs"/>
              </a:rPr>
              <a:t>Children’s populations</a:t>
            </a:r>
          </a:p>
          <a:p>
            <a:pPr lvl="0"/>
            <a:r>
              <a:rPr lang="en-US" sz="1200" kern="1200" dirty="0" smtClean="0">
                <a:solidFill>
                  <a:schemeClr val="tx1"/>
                </a:solidFill>
                <a:effectLst/>
                <a:latin typeface="+mn-lt"/>
                <a:ea typeface="+mn-ea"/>
                <a:cs typeface="+mn-cs"/>
              </a:rPr>
              <a:t>Children-specific quality measures</a:t>
            </a:r>
          </a:p>
          <a:p>
            <a:pPr lvl="0"/>
            <a:r>
              <a:rPr lang="en-US" sz="1200" kern="1200" dirty="0" smtClean="0">
                <a:solidFill>
                  <a:schemeClr val="tx1"/>
                </a:solidFill>
                <a:effectLst/>
                <a:latin typeface="+mn-lt"/>
                <a:ea typeface="+mn-ea"/>
                <a:cs typeface="+mn-cs"/>
              </a:rPr>
              <a:t>Data and other support required for providers to be successful </a:t>
            </a:r>
          </a:p>
          <a:p>
            <a:pPr lvl="0"/>
            <a:r>
              <a:rPr lang="en-US" sz="1200" kern="1200" dirty="0" smtClean="0">
                <a:solidFill>
                  <a:schemeClr val="tx1"/>
                </a:solidFill>
                <a:effectLst/>
                <a:latin typeface="+mn-lt"/>
                <a:ea typeface="+mn-ea"/>
                <a:cs typeface="+mn-cs"/>
              </a:rPr>
              <a:t>Other implementation details related to the children’s health population</a:t>
            </a:r>
            <a:endParaRPr lang="en-US" sz="1200" kern="1200" dirty="0">
              <a:solidFill>
                <a:schemeClr val="tx1"/>
              </a:solidFill>
              <a:effectLst/>
              <a:latin typeface="+mn-lt"/>
              <a:ea typeface="+mn-ea"/>
              <a:cs typeface="+mn-cs"/>
            </a:endParaRPr>
          </a:p>
        </p:txBody>
      </p:sp>
      <p:sp>
        <p:nvSpPr>
          <p:cNvPr id="4" name="Header Placeholder 3"/>
          <p:cNvSpPr>
            <a:spLocks noGrp="1"/>
          </p:cNvSpPr>
          <p:nvPr>
            <p:ph type="hdr" sz="quarter" idx="10"/>
          </p:nvPr>
        </p:nvSpPr>
        <p:spPr/>
        <p:txBody>
          <a:bodyPr/>
          <a:lstStyle/>
          <a:p>
            <a:r>
              <a:rPr lang="en-US" smtClean="0"/>
              <a:t>April 6, 2015</a:t>
            </a:r>
            <a:endParaRPr lang="en-US"/>
          </a:p>
        </p:txBody>
      </p:sp>
      <p:sp>
        <p:nvSpPr>
          <p:cNvPr id="5" name="Slide Number Placeholder 4"/>
          <p:cNvSpPr>
            <a:spLocks noGrp="1"/>
          </p:cNvSpPr>
          <p:nvPr>
            <p:ph type="sldNum" sz="quarter" idx="11"/>
          </p:nvPr>
        </p:nvSpPr>
        <p:spPr/>
        <p:txBody>
          <a:bodyPr/>
          <a:lstStyle/>
          <a:p>
            <a:fld id="{1AE54C8C-E9A7-4BE4-9A46-7FDEF41F34DB}" type="slidenum">
              <a:rPr lang="en-US" smtClean="0"/>
              <a:t>13</a:t>
            </a:fld>
            <a:endParaRPr lang="en-US"/>
          </a:p>
        </p:txBody>
      </p:sp>
    </p:spTree>
    <p:extLst>
      <p:ext uri="{BB962C8B-B14F-4D97-AF65-F5344CB8AC3E}">
        <p14:creationId xmlns:p14="http://schemas.microsoft.com/office/powerpoint/2010/main" val="2229321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7B5383-3D09-42EB-8598-6E828EE870EC}" type="slidenum">
              <a:rPr lang="en-US" smtClean="0"/>
              <a:t>3</a:t>
            </a:fld>
            <a:endParaRPr lang="en-US"/>
          </a:p>
        </p:txBody>
      </p:sp>
    </p:spTree>
    <p:extLst>
      <p:ext uri="{BB962C8B-B14F-4D97-AF65-F5344CB8AC3E}">
        <p14:creationId xmlns:p14="http://schemas.microsoft.com/office/powerpoint/2010/main" val="3538595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7B5383-3D09-42EB-8598-6E828EE870EC}" type="slidenum">
              <a:rPr lang="en-US" smtClean="0"/>
              <a:t>4</a:t>
            </a:fld>
            <a:endParaRPr lang="en-US"/>
          </a:p>
        </p:txBody>
      </p:sp>
    </p:spTree>
    <p:extLst>
      <p:ext uri="{BB962C8B-B14F-4D97-AF65-F5344CB8AC3E}">
        <p14:creationId xmlns:p14="http://schemas.microsoft.com/office/powerpoint/2010/main" val="3623288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our current system , a number of children end up in</a:t>
            </a:r>
            <a:r>
              <a:rPr lang="en-US" baseline="0" dirty="0" smtClean="0"/>
              <a:t> more restrictive settings….</a:t>
            </a:r>
            <a:endParaRPr lang="en-US" dirty="0"/>
          </a:p>
        </p:txBody>
      </p:sp>
      <p:sp>
        <p:nvSpPr>
          <p:cNvPr id="4" name="Slide Number Placeholder 3"/>
          <p:cNvSpPr>
            <a:spLocks noGrp="1"/>
          </p:cNvSpPr>
          <p:nvPr>
            <p:ph type="sldNum" sz="quarter" idx="10"/>
          </p:nvPr>
        </p:nvSpPr>
        <p:spPr/>
        <p:txBody>
          <a:bodyPr/>
          <a:lstStyle/>
          <a:p>
            <a:fld id="{945C5DA2-223E-45F7-A6E0-7F676F6F7613}"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867594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 visual to depict the future, reformed system</a:t>
            </a:r>
            <a:r>
              <a:rPr lang="en-US" baseline="0" dirty="0" smtClean="0"/>
              <a:t> we are currently designing.</a:t>
            </a:r>
            <a:r>
              <a:rPr lang="en-US" dirty="0" smtClean="0"/>
              <a:t> </a:t>
            </a:r>
          </a:p>
          <a:p>
            <a:r>
              <a:rPr lang="en-US" dirty="0" smtClean="0"/>
              <a:t>The</a:t>
            </a:r>
            <a:r>
              <a:rPr lang="en-US" baseline="0" dirty="0" smtClean="0"/>
              <a:t> focus is on bolstering lower level of services to prevent the need for more restrictive settings – home and community based services are key to this – for example, before referring a child to day treatment, we could surround the child with blend of clinical services as well as home and community based support services.</a:t>
            </a:r>
          </a:p>
          <a:p>
            <a:endParaRPr lang="en-US" baseline="0" dirty="0" smtClean="0"/>
          </a:p>
          <a:p>
            <a:r>
              <a:rPr lang="en-US" dirty="0" smtClean="0"/>
              <a:t>While the continuum may be linear, each child journey is unique and most often does not take a linear path.</a:t>
            </a:r>
            <a:endParaRPr lang="en-US" dirty="0"/>
          </a:p>
        </p:txBody>
      </p:sp>
      <p:sp>
        <p:nvSpPr>
          <p:cNvPr id="4" name="Slide Number Placeholder 3"/>
          <p:cNvSpPr>
            <a:spLocks noGrp="1"/>
          </p:cNvSpPr>
          <p:nvPr>
            <p:ph type="sldNum" sz="quarter" idx="10"/>
          </p:nvPr>
        </p:nvSpPr>
        <p:spPr/>
        <p:txBody>
          <a:bodyPr/>
          <a:lstStyle/>
          <a:p>
            <a:fld id="{945C5DA2-223E-45F7-A6E0-7F676F6F7613}"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4219396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7B5383-3D09-42EB-8598-6E828EE870EC}" type="slidenum">
              <a:rPr lang="en-US" smtClean="0"/>
              <a:t>8</a:t>
            </a:fld>
            <a:endParaRPr lang="en-US"/>
          </a:p>
        </p:txBody>
      </p:sp>
    </p:spTree>
    <p:extLst>
      <p:ext uri="{BB962C8B-B14F-4D97-AF65-F5344CB8AC3E}">
        <p14:creationId xmlns:p14="http://schemas.microsoft.com/office/powerpoint/2010/main" val="3837058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7B5383-3D09-42EB-8598-6E828EE870EC}" type="slidenum">
              <a:rPr lang="en-US" smtClean="0"/>
              <a:t>9</a:t>
            </a:fld>
            <a:endParaRPr lang="en-US"/>
          </a:p>
        </p:txBody>
      </p:sp>
    </p:spTree>
    <p:extLst>
      <p:ext uri="{BB962C8B-B14F-4D97-AF65-F5344CB8AC3E}">
        <p14:creationId xmlns:p14="http://schemas.microsoft.com/office/powerpoint/2010/main" val="1893038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7B5383-3D09-42EB-8598-6E828EE870EC}" type="slidenum">
              <a:rPr lang="en-US" smtClean="0"/>
              <a:t>10</a:t>
            </a:fld>
            <a:endParaRPr lang="en-US"/>
          </a:p>
        </p:txBody>
      </p:sp>
    </p:spTree>
    <p:extLst>
      <p:ext uri="{BB962C8B-B14F-4D97-AF65-F5344CB8AC3E}">
        <p14:creationId xmlns:p14="http://schemas.microsoft.com/office/powerpoint/2010/main" val="1488073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(Steve)</a:t>
            </a:r>
          </a:p>
          <a:p>
            <a:r>
              <a:rPr lang="en-US" dirty="0" smtClean="0"/>
              <a:t>One </a:t>
            </a:r>
            <a:r>
              <a:rPr lang="en-US" dirty="0"/>
              <a:t>of the themes developed by the Children’s MRT Behavioral Health Subcommittee included a desire to improve the children’s service system.</a:t>
            </a:r>
          </a:p>
          <a:p>
            <a:endParaRPr lang="en-US" dirty="0"/>
          </a:p>
          <a:p>
            <a:r>
              <a:rPr lang="en-US" dirty="0"/>
              <a:t>We know that today </a:t>
            </a:r>
            <a:r>
              <a:rPr lang="en-US" b="1" dirty="0"/>
              <a:t>many opportunities are missed early </a:t>
            </a:r>
            <a:r>
              <a:rPr lang="en-US" dirty="0"/>
              <a:t>in a child’s trajectory of challenges that could prevent a costly path for the child and their family’s future.  A child and their family, in many cases, must fail through a variety of programs, services and interventions before being determined eligible for an HCBS Waiver.  By that time, a child and their family have likely developed a more complex array of challenges that addressed earlier, may not have occurred. </a:t>
            </a:r>
          </a:p>
          <a:p>
            <a:endParaRPr lang="en-US" dirty="0"/>
          </a:p>
          <a:p>
            <a:r>
              <a:rPr lang="en-US" dirty="0"/>
              <a:t>The children’s design team thought about several aspects of our current systems and the populations served including, overlaps in needs across systems for children and families, and continued gaps in services.  The shortcomings of our current systems, combined with the desire to intervene earlier, let to a decision to develop this new set of State Plan Medicaid Services listed on the slide.  It will enable us to focus upon prevention and wellness and a better integration of behavioral health focused services into children’s early care.</a:t>
            </a:r>
          </a:p>
          <a:p>
            <a:endParaRPr lang="en-US" dirty="0"/>
          </a:p>
          <a:p>
            <a:r>
              <a:rPr lang="en-US" dirty="0"/>
              <a:t>The proposed services will be under the State Plan, Early Periodic Screening, Diagnosis and Treatment benefits (known commonly as EPSDT). </a:t>
            </a:r>
          </a:p>
          <a:p>
            <a:endParaRPr lang="en-US" dirty="0"/>
          </a:p>
          <a:p>
            <a:r>
              <a:rPr lang="en-US" dirty="0"/>
              <a:t>The services will be available for all children on Medicaid under the age of 21.  The array will allow delivery of services in natural settings where children live.  </a:t>
            </a:r>
          </a:p>
          <a:p>
            <a:endParaRPr lang="en-US" dirty="0"/>
          </a:p>
          <a:p>
            <a:r>
              <a:rPr lang="en-US" dirty="0"/>
              <a:t>We know that the modal number of visits that children receive from clinic services is </a:t>
            </a:r>
            <a:r>
              <a:rPr lang="en-US" u="sng" dirty="0"/>
              <a:t>one</a:t>
            </a:r>
            <a:r>
              <a:rPr lang="en-US" dirty="0"/>
              <a:t>; delivery of services in an office based clinical setting is not providing enough opportunity to intervene early enough for </a:t>
            </a:r>
            <a:r>
              <a:rPr lang="en-US" u="sng" dirty="0"/>
              <a:t>most</a:t>
            </a:r>
            <a:r>
              <a:rPr lang="en-US" dirty="0"/>
              <a:t> children. Additionally, the proposed SPA services provides NYS with an avenue to incentivize the delivery of evidence based practices that we know delivered well can result in better outcomes for children and families.</a:t>
            </a:r>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C886F24A-8FF3-48C0-A323-968B2571CAA5}" type="slidenum">
              <a:rPr lang="en-US" smtClean="0"/>
              <a:t>11</a:t>
            </a:fld>
            <a:endParaRPr lang="en-US"/>
          </a:p>
        </p:txBody>
      </p:sp>
    </p:spTree>
    <p:extLst>
      <p:ext uri="{BB962C8B-B14F-4D97-AF65-F5344CB8AC3E}">
        <p14:creationId xmlns:p14="http://schemas.microsoft.com/office/powerpoint/2010/main" val="2521884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C52242-694A-4F80-9FD4-7B9AD695EBB7}" type="datetime1">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2581662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64E7F1-F6F5-46D6-B964-384B1580F996}" type="datetime1">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787086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CE1C3A-41A6-4A8F-A572-CC798E77A688}" type="datetime1">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2148850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Rectangle 6"/>
          <p:cNvSpPr/>
          <p:nvPr userDrawn="1"/>
        </p:nvSpPr>
        <p:spPr>
          <a:xfrm>
            <a:off x="0" y="156100"/>
            <a:ext cx="12192000" cy="389652"/>
          </a:xfrm>
          <a:prstGeom prst="rect">
            <a:avLst/>
          </a:prstGeom>
          <a:solidFill>
            <a:srgbClr val="233E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8" name="Rectangle 7"/>
          <p:cNvSpPr/>
          <p:nvPr userDrawn="1"/>
        </p:nvSpPr>
        <p:spPr>
          <a:xfrm>
            <a:off x="0" y="15"/>
            <a:ext cx="12192000" cy="156085"/>
          </a:xfrm>
          <a:prstGeom prst="rect">
            <a:avLst/>
          </a:prstGeom>
          <a:solidFill>
            <a:srgbClr val="F2A9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6" name="Text Placeholder 15"/>
          <p:cNvSpPr>
            <a:spLocks noGrp="1"/>
          </p:cNvSpPr>
          <p:nvPr>
            <p:ph type="body" sz="quarter" idx="10" hasCustomPrompt="1"/>
          </p:nvPr>
        </p:nvSpPr>
        <p:spPr>
          <a:xfrm>
            <a:off x="141288" y="225912"/>
            <a:ext cx="2460625" cy="236312"/>
          </a:xfrm>
        </p:spPr>
        <p:txBody>
          <a:bodyPr>
            <a:noAutofit/>
          </a:bodyPr>
          <a:lstStyle>
            <a:lvl1pPr marL="0" indent="0">
              <a:buNone/>
              <a:defRPr sz="1200">
                <a:solidFill>
                  <a:schemeClr val="bg1"/>
                </a:solidFill>
                <a:latin typeface="Arial" panose="020B0604020202020204" pitchFamily="34" charset="0"/>
                <a:cs typeface="Arial" panose="020B0604020202020204" pitchFamily="34" charset="0"/>
              </a:defRPr>
            </a:lvl1pPr>
          </a:lstStyle>
          <a:p>
            <a:pPr lvl="0"/>
            <a:r>
              <a:rPr lang="en-US" dirty="0" smtClean="0"/>
              <a:t>Insert Date Here</a:t>
            </a:r>
            <a:endParaRPr lang="en-US" dirty="0"/>
          </a:p>
        </p:txBody>
      </p:sp>
      <p:sp>
        <p:nvSpPr>
          <p:cNvPr id="18" name="Text Placeholder 17"/>
          <p:cNvSpPr>
            <a:spLocks noGrp="1"/>
          </p:cNvSpPr>
          <p:nvPr>
            <p:ph type="body" sz="quarter" idx="11" hasCustomPrompt="1"/>
          </p:nvPr>
        </p:nvSpPr>
        <p:spPr>
          <a:xfrm>
            <a:off x="10199077" y="225912"/>
            <a:ext cx="1919898" cy="236312"/>
          </a:xfrm>
        </p:spPr>
        <p:txBody>
          <a:bodyPr>
            <a:noAutofit/>
          </a:bodyPr>
          <a:lstStyle>
            <a:lvl1pPr marL="0" indent="0" algn="r">
              <a:buNone/>
              <a:defRPr sz="1200" baseline="0">
                <a:solidFill>
                  <a:schemeClr val="bg1"/>
                </a:solidFill>
                <a:latin typeface="Arial" panose="020B0604020202020204" pitchFamily="34" charset="0"/>
                <a:cs typeface="Arial" panose="020B0604020202020204" pitchFamily="34" charset="0"/>
              </a:defRPr>
            </a:lvl1pPr>
          </a:lstStyle>
          <a:p>
            <a:pPr lvl="0"/>
            <a:r>
              <a:rPr lang="en-US" dirty="0" smtClean="0"/>
              <a:t>Insert Page Number Here</a:t>
            </a:r>
            <a:endParaRPr lang="en-US" dirty="0"/>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74175" y="6127413"/>
            <a:ext cx="2059234" cy="573545"/>
          </a:xfrm>
          <a:prstGeom prst="rect">
            <a:avLst/>
          </a:prstGeom>
        </p:spPr>
      </p:pic>
      <p:sp>
        <p:nvSpPr>
          <p:cNvPr id="21" name="Text Placeholder 20"/>
          <p:cNvSpPr>
            <a:spLocks noGrp="1"/>
          </p:cNvSpPr>
          <p:nvPr>
            <p:ph type="body" sz="quarter" idx="12" hasCustomPrompt="1"/>
          </p:nvPr>
        </p:nvSpPr>
        <p:spPr>
          <a:xfrm>
            <a:off x="649109" y="1182108"/>
            <a:ext cx="11023600" cy="514350"/>
          </a:xfrm>
        </p:spPr>
        <p:txBody>
          <a:bodyPr>
            <a:noAutofit/>
          </a:bodyPr>
          <a:lstStyle>
            <a:lvl1pPr marL="0" indent="0">
              <a:buNone/>
              <a:defRPr sz="4000" b="1" baseline="0">
                <a:solidFill>
                  <a:srgbClr val="002D72"/>
                </a:solidFill>
                <a:latin typeface="Arial" panose="020B0604020202020204" pitchFamily="34" charset="0"/>
                <a:cs typeface="Arial" panose="020B0604020202020204" pitchFamily="34" charset="0"/>
              </a:defRPr>
            </a:lvl1pPr>
          </a:lstStyle>
          <a:p>
            <a:pPr lvl="0"/>
            <a:r>
              <a:rPr lang="en-US" dirty="0" smtClean="0"/>
              <a:t>Insert Slide Title Here</a:t>
            </a:r>
            <a:endParaRPr lang="en-US" dirty="0"/>
          </a:p>
        </p:txBody>
      </p:sp>
      <p:sp>
        <p:nvSpPr>
          <p:cNvPr id="23" name="Text Placeholder 22"/>
          <p:cNvSpPr>
            <a:spLocks noGrp="1"/>
          </p:cNvSpPr>
          <p:nvPr>
            <p:ph type="body" sz="quarter" idx="13" hasCustomPrompt="1"/>
          </p:nvPr>
        </p:nvSpPr>
        <p:spPr>
          <a:xfrm>
            <a:off x="649288" y="1898650"/>
            <a:ext cx="10926762" cy="2501900"/>
          </a:xfrm>
        </p:spPr>
        <p:txBody>
          <a:bodyPr>
            <a:normAutofit/>
          </a:bodyPr>
          <a:lstStyle>
            <a:lvl1pPr marL="0" indent="0">
              <a:buNone/>
              <a:defRPr sz="2200" baseline="0">
                <a:solidFill>
                  <a:schemeClr val="tx1"/>
                </a:solidFill>
                <a:latin typeface="Arial" panose="020B0604020202020204" pitchFamily="34" charset="0"/>
                <a:cs typeface="Arial" panose="020B0604020202020204" pitchFamily="34" charset="0"/>
              </a:defRPr>
            </a:lvl1pPr>
          </a:lstStyle>
          <a:p>
            <a:pPr lvl="0"/>
            <a:r>
              <a:rPr lang="en-US" dirty="0" smtClean="0"/>
              <a:t>Insert Slide content here</a:t>
            </a:r>
            <a:endParaRPr lang="en-US" dirty="0"/>
          </a:p>
        </p:txBody>
      </p:sp>
    </p:spTree>
    <p:extLst>
      <p:ext uri="{BB962C8B-B14F-4D97-AF65-F5344CB8AC3E}">
        <p14:creationId xmlns:p14="http://schemas.microsoft.com/office/powerpoint/2010/main" val="97659372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p:cNvSpPr/>
          <p:nvPr userDrawn="1"/>
        </p:nvSpPr>
        <p:spPr>
          <a:xfrm>
            <a:off x="0" y="5670940"/>
            <a:ext cx="12192000" cy="1198605"/>
          </a:xfrm>
          <a:prstGeom prst="rect">
            <a:avLst/>
          </a:prstGeom>
          <a:solidFill>
            <a:srgbClr val="233E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5545570"/>
            <a:ext cx="12192000" cy="125370"/>
          </a:xfrm>
          <a:prstGeom prst="rect">
            <a:avLst/>
          </a:prstGeom>
          <a:solidFill>
            <a:srgbClr val="F2A9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5" name="Text Placeholder 14"/>
          <p:cNvSpPr>
            <a:spLocks noGrp="1"/>
          </p:cNvSpPr>
          <p:nvPr>
            <p:ph type="body" sz="quarter" idx="10" hasCustomPrompt="1"/>
          </p:nvPr>
        </p:nvSpPr>
        <p:spPr>
          <a:xfrm>
            <a:off x="297198" y="6049751"/>
            <a:ext cx="2100524" cy="412750"/>
          </a:xfrm>
        </p:spPr>
        <p:txBody>
          <a:bodyPr>
            <a:normAutofit/>
          </a:bodyPr>
          <a:lstStyle>
            <a:lvl1pPr marL="0" indent="0">
              <a:buNone/>
              <a:defRPr sz="1800" baseline="0">
                <a:solidFill>
                  <a:schemeClr val="bg1"/>
                </a:solidFill>
                <a:latin typeface="Arial" panose="020B0604020202020204" pitchFamily="34" charset="0"/>
                <a:cs typeface="Arial" panose="020B0604020202020204" pitchFamily="34" charset="0"/>
              </a:defRPr>
            </a:lvl1pPr>
          </a:lstStyle>
          <a:p>
            <a:pPr lvl="0"/>
            <a:r>
              <a:rPr lang="en-US" dirty="0" smtClean="0"/>
              <a:t>Insert Date Here</a:t>
            </a:r>
            <a:endParaRPr lang="en-US" dirty="0"/>
          </a:p>
        </p:txBody>
      </p:sp>
      <p:sp>
        <p:nvSpPr>
          <p:cNvPr id="17" name="Text Placeholder 16"/>
          <p:cNvSpPr>
            <a:spLocks noGrp="1"/>
          </p:cNvSpPr>
          <p:nvPr>
            <p:ph type="body" sz="quarter" idx="11" hasCustomPrompt="1"/>
          </p:nvPr>
        </p:nvSpPr>
        <p:spPr>
          <a:xfrm>
            <a:off x="296863" y="2571695"/>
            <a:ext cx="5500687" cy="2151062"/>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sz="1800" baseline="0">
                <a:solidFill>
                  <a:srgbClr val="0077C8"/>
                </a:solidFill>
                <a:latin typeface="Arial" panose="020B0604020202020204" pitchFamily="34" charset="0"/>
                <a:cs typeface="Arial" panose="020B0604020202020204" pitchFamily="34" charset="0"/>
              </a:defRPr>
            </a:lvl1pPr>
          </a:lstStyle>
          <a:p>
            <a:r>
              <a:rPr lang="en-US" dirty="0" smtClean="0">
                <a:solidFill>
                  <a:srgbClr val="0075C9"/>
                </a:solidFill>
                <a:latin typeface="Arial" panose="020B0604020202020204" pitchFamily="34" charset="0"/>
                <a:cs typeface="Arial" panose="020B0604020202020204" pitchFamily="34" charset="0"/>
              </a:rPr>
              <a:t>Insert subtitle here</a:t>
            </a: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3830" y="191743"/>
            <a:ext cx="2964513" cy="825687"/>
          </a:xfrm>
          <a:prstGeom prst="rect">
            <a:avLst/>
          </a:prstGeom>
        </p:spPr>
      </p:pic>
      <p:sp>
        <p:nvSpPr>
          <p:cNvPr id="22" name="Text Placeholder 21"/>
          <p:cNvSpPr>
            <a:spLocks noGrp="1"/>
          </p:cNvSpPr>
          <p:nvPr>
            <p:ph type="body" sz="quarter" idx="13" hasCustomPrompt="1"/>
          </p:nvPr>
        </p:nvSpPr>
        <p:spPr>
          <a:xfrm>
            <a:off x="296863" y="1641720"/>
            <a:ext cx="8947150" cy="493713"/>
          </a:xfrm>
        </p:spPr>
        <p:txBody>
          <a:bodyPr/>
          <a:lstStyle>
            <a:lvl1pPr marL="0" indent="0">
              <a:buNone/>
              <a:defRPr sz="3200" b="1" baseline="0">
                <a:solidFill>
                  <a:srgbClr val="002D72"/>
                </a:solidFill>
                <a:latin typeface="Arial" panose="020B0604020202020204" pitchFamily="34" charset="0"/>
                <a:cs typeface="Arial" panose="020B0604020202020204" pitchFamily="34" charset="0"/>
              </a:defRPr>
            </a:lvl1pPr>
          </a:lstStyle>
          <a:p>
            <a:pPr lvl="0"/>
            <a:r>
              <a:rPr lang="en-US" dirty="0" smtClean="0"/>
              <a:t>Insert Title Here</a:t>
            </a:r>
            <a:endParaRPr lang="en-US" dirty="0"/>
          </a:p>
        </p:txBody>
      </p:sp>
    </p:spTree>
    <p:extLst>
      <p:ext uri="{BB962C8B-B14F-4D97-AF65-F5344CB8AC3E}">
        <p14:creationId xmlns:p14="http://schemas.microsoft.com/office/powerpoint/2010/main" val="40165975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0917D6-DB3D-4997-90A6-706E2099F959}" type="datetime1">
              <a:rPr lang="en-US" smtClean="0">
                <a:solidFill>
                  <a:prstClr val="black"/>
                </a:solidFill>
              </a:rPr>
              <a:pPr/>
              <a:t>10/19/2016</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404C8693-2F83-47FE-889C-13C43A13B472}"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0981222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205133" y="6041364"/>
            <a:ext cx="911939" cy="365125"/>
          </a:xfrm>
          <a:prstGeom prst="rect">
            <a:avLst/>
          </a:prstGeom>
        </p:spPr>
        <p:txBody>
          <a:bodyPr/>
          <a:lstStyle/>
          <a:p>
            <a:fld id="{A7B214F7-A56C-4E4E-B341-8DF93D498F8A}" type="datetime1">
              <a:rPr lang="en-US" smtClean="0">
                <a:solidFill>
                  <a:srgbClr val="000000"/>
                </a:solidFill>
              </a:rPr>
              <a:pPr/>
              <a:t>10/19/2016</a:t>
            </a:fld>
            <a:endParaRPr lang="en-US" dirty="0">
              <a:solidFill>
                <a:srgbClr val="000000"/>
              </a:solidFill>
            </a:endParaRPr>
          </a:p>
        </p:txBody>
      </p:sp>
      <p:sp>
        <p:nvSpPr>
          <p:cNvPr id="3" name="Footer Placeholder 2"/>
          <p:cNvSpPr>
            <a:spLocks noGrp="1"/>
          </p:cNvSpPr>
          <p:nvPr>
            <p:ph type="ftr" sz="quarter" idx="11"/>
          </p:nvPr>
        </p:nvSpPr>
        <p:spPr>
          <a:xfrm>
            <a:off x="677335" y="6041364"/>
            <a:ext cx="6297612" cy="365125"/>
          </a:xfrm>
          <a:prstGeom prst="rect">
            <a:avLst/>
          </a:prstGeom>
        </p:spPr>
        <p:txBody>
          <a:bodyPr/>
          <a:lstStyle/>
          <a:p>
            <a:endParaRPr lang="en-US" dirty="0">
              <a:solidFill>
                <a:srgbClr val="000000"/>
              </a:solidFill>
            </a:endParaRPr>
          </a:p>
        </p:txBody>
      </p:sp>
      <p:sp>
        <p:nvSpPr>
          <p:cNvPr id="4" name="Slide Number Placeholder 3"/>
          <p:cNvSpPr>
            <a:spLocks noGrp="1"/>
          </p:cNvSpPr>
          <p:nvPr>
            <p:ph type="sldNum" sz="quarter" idx="12"/>
          </p:nvPr>
        </p:nvSpPr>
        <p:spPr>
          <a:xfrm>
            <a:off x="8590664" y="6041364"/>
            <a:ext cx="683339" cy="365125"/>
          </a:xfrm>
          <a:prstGeom prst="rect">
            <a:avLst/>
          </a:prstGeom>
        </p:spPr>
        <p:txBody>
          <a:bodyPr/>
          <a:lstStyle/>
          <a:p>
            <a:fld id="{D57F1E4F-1CFF-5643-939E-217C01CDF565}" type="slidenum">
              <a:rPr lang="en-US" dirty="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7015998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CF2FA5-6C38-42CE-AD17-03322BD21676}" type="datetime1">
              <a:rPr lang="en-US" smtClean="0">
                <a:solidFill>
                  <a:prstClr val="black">
                    <a:tint val="75000"/>
                  </a:prstClr>
                </a:solidFill>
              </a:rPr>
              <a:pPr/>
              <a:t>10/19/2016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55CEEA6-6423-429C-B6F9-6A3516D3E6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5135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0EE7EA-24DB-4211-8904-67F9BB01C77F}" type="datetime1">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410240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EF91CF-ED42-4244-A4D3-5A4C8549F0BF}" type="datetime1">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4218459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B84A00-ACB6-48E4-9157-62BA56D3E268}" type="datetime1">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369847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AB5264-9690-49CD-8FAC-017FC00CB7A5}" type="datetime1">
              <a:rPr lang="en-US" smtClean="0"/>
              <a:t>10/19/2016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3931630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04B4D5-11D6-4F75-98DC-EA4A55F18F8B}" type="datetime1">
              <a:rPr lang="en-US" smtClean="0"/>
              <a:t>10/19/2016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3601388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2914DB-DE15-4635-B663-B963A30361EB}" type="datetime1">
              <a:rPr lang="en-US" smtClean="0"/>
              <a:t>10/19/2016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1215717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48FCBF-5C83-48A0-ACC4-E7764D9EDE8E}" type="datetime1">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212433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349F27-43AF-4B14-80FB-418E2E3CB123}" type="datetime1">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68EE8-2548-4B81-96CA-2A79AF6555F1}" type="slidenum">
              <a:rPr lang="en-US" smtClean="0"/>
              <a:t>‹#›</a:t>
            </a:fld>
            <a:endParaRPr lang="en-US"/>
          </a:p>
        </p:txBody>
      </p:sp>
    </p:spTree>
    <p:extLst>
      <p:ext uri="{BB962C8B-B14F-4D97-AF65-F5344CB8AC3E}">
        <p14:creationId xmlns:p14="http://schemas.microsoft.com/office/powerpoint/2010/main" val="39028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A003E8-5C25-47B0-A85D-12AED0E3EBE3}" type="datetime1">
              <a:rPr lang="en-US" smtClean="0"/>
              <a:t>10/19/2016</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
        <p:nvSpPr>
          <p:cNvPr id="7" name="Rectangle 6"/>
          <p:cNvSpPr/>
          <p:nvPr userDrawn="1"/>
        </p:nvSpPr>
        <p:spPr>
          <a:xfrm>
            <a:off x="11582412" y="6352143"/>
            <a:ext cx="466794" cy="369332"/>
          </a:xfrm>
          <a:prstGeom prst="rect">
            <a:avLst/>
          </a:prstGeom>
        </p:spPr>
        <p:txBody>
          <a:bodyPr wrap="none">
            <a:spAutoFit/>
          </a:bodyPr>
          <a:lstStyle/>
          <a:p>
            <a:fld id="{03768EE8-2548-4B81-96CA-2A79AF6555F1}" type="slidenum">
              <a:rPr lang="en-US" smtClean="0"/>
              <a:pPr/>
              <a:t>‹#›</a:t>
            </a:fld>
            <a:endParaRPr lang="en-US" dirty="0"/>
          </a:p>
        </p:txBody>
      </p:sp>
    </p:spTree>
    <p:extLst>
      <p:ext uri="{BB962C8B-B14F-4D97-AF65-F5344CB8AC3E}">
        <p14:creationId xmlns:p14="http://schemas.microsoft.com/office/powerpoint/2010/main" val="3484092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74" r:id="rId13"/>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14" name="Right Triangle 13"/>
          <p:cNvSpPr>
            <a:spLocks/>
          </p:cNvSpPr>
          <p:nvPr/>
        </p:nvSpPr>
        <p:spPr bwMode="auto">
          <a:xfrm>
            <a:off x="-8056" y="5791253"/>
            <a:ext cx="4536419"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sz="1800">
              <a:solidFill>
                <a:prstClr val="white"/>
              </a:solidFill>
            </a:endParaRPr>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82D0F25E-6A7D-4F1D-920E-12A80C376CBA}" type="datetime1">
              <a:rPr lang="en-US" smtClean="0">
                <a:solidFill>
                  <a:prstClr val="black"/>
                </a:solidFill>
              </a:rPr>
              <a:pPr/>
              <a:t>10/19/2016</a:t>
            </a:fld>
            <a:endParaRPr lang="en-US">
              <a:solidFill>
                <a:prstClr val="black"/>
              </a:solidFill>
            </a:endParaRPr>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solidFill>
                <a:prstClr val="black"/>
              </a:solidFill>
            </a:endParaRPr>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404C8693-2F83-47FE-889C-13C43A13B47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744600641"/>
      </p:ext>
    </p:extLst>
  </p:cSld>
  <p:clrMap bg1="lt1" tx1="dk1" bg2="lt2" tx2="dk2" accent1="accent1" accent2="accent2" accent3="accent3" accent4="accent4" accent5="accent5" accent6="accent6" hlink="hlink" folHlink="folHlink"/>
  <p:sldLayoutIdLst>
    <p:sldLayoutId id="2147483676" r:id="rId1"/>
  </p:sldLayoutIdLst>
  <p:hf hdr="0" ftr="0" dt="0"/>
  <p:txStyles>
    <p:titleStyle>
      <a:lvl1pPr algn="l" rtl="0" eaLnBrk="1" latinLnBrk="0" hangingPunct="1">
        <a:spcBef>
          <a:spcPct val="0"/>
        </a:spcBef>
        <a:buNone/>
        <a:defRPr kumimoji="0" sz="4100" b="1" i="0" u="none"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249548893"/>
      </p:ext>
    </p:extLst>
  </p:cSld>
  <p:clrMap bg1="lt1" tx1="dk1" bg2="lt2" tx2="dk2" accent1="accent1" accent2="accent2" accent3="accent3" accent4="accent4" accent5="accent5" accent6="accent6" hlink="hlink" folHlink="folHlink"/>
  <p:sldLayoutIdLst>
    <p:sldLayoutId id="2147483678" r:id="rId1"/>
  </p:sldLayoutIdLst>
  <p:hf hdr="0" ftr="0" dt="0"/>
  <p:txStyles>
    <p:titleStyle>
      <a:lvl1pPr algn="ctr" rtl="0" eaLnBrk="0" fontAlgn="base" hangingPunct="0">
        <a:spcBef>
          <a:spcPct val="0"/>
        </a:spcBef>
        <a:spcAft>
          <a:spcPct val="0"/>
        </a:spcAft>
        <a:defRPr sz="3300">
          <a:solidFill>
            <a:schemeClr val="tx2"/>
          </a:solidFill>
          <a:latin typeface="+mj-lt"/>
          <a:ea typeface="+mj-ea"/>
          <a:cs typeface="+mj-cs"/>
        </a:defRPr>
      </a:lvl1pPr>
      <a:lvl2pPr algn="ctr" rtl="0" eaLnBrk="0" fontAlgn="base" hangingPunct="0">
        <a:spcBef>
          <a:spcPct val="0"/>
        </a:spcBef>
        <a:spcAft>
          <a:spcPct val="0"/>
        </a:spcAft>
        <a:defRPr sz="3300">
          <a:solidFill>
            <a:schemeClr val="tx2"/>
          </a:solidFill>
          <a:latin typeface="Times New Roman" pitchFamily="18" charset="0"/>
        </a:defRPr>
      </a:lvl2pPr>
      <a:lvl3pPr algn="ctr" rtl="0" eaLnBrk="0" fontAlgn="base" hangingPunct="0">
        <a:spcBef>
          <a:spcPct val="0"/>
        </a:spcBef>
        <a:spcAft>
          <a:spcPct val="0"/>
        </a:spcAft>
        <a:defRPr sz="3300">
          <a:solidFill>
            <a:schemeClr val="tx2"/>
          </a:solidFill>
          <a:latin typeface="Times New Roman" pitchFamily="18" charset="0"/>
        </a:defRPr>
      </a:lvl3pPr>
      <a:lvl4pPr algn="ctr" rtl="0" eaLnBrk="0" fontAlgn="base" hangingPunct="0">
        <a:spcBef>
          <a:spcPct val="0"/>
        </a:spcBef>
        <a:spcAft>
          <a:spcPct val="0"/>
        </a:spcAft>
        <a:defRPr sz="3300">
          <a:solidFill>
            <a:schemeClr val="tx2"/>
          </a:solidFill>
          <a:latin typeface="Times New Roman" pitchFamily="18" charset="0"/>
        </a:defRPr>
      </a:lvl4pPr>
      <a:lvl5pPr algn="ctr" rtl="0" eaLnBrk="0" fontAlgn="base" hangingPunct="0">
        <a:spcBef>
          <a:spcPct val="0"/>
        </a:spcBef>
        <a:spcAft>
          <a:spcPct val="0"/>
        </a:spcAft>
        <a:defRPr sz="3300">
          <a:solidFill>
            <a:schemeClr val="tx2"/>
          </a:solidFill>
          <a:latin typeface="Times New Roman" pitchFamily="18" charset="0"/>
        </a:defRPr>
      </a:lvl5pPr>
      <a:lvl6pPr marL="342900" algn="ctr" rtl="0" eaLnBrk="0" fontAlgn="base" hangingPunct="0">
        <a:spcBef>
          <a:spcPct val="0"/>
        </a:spcBef>
        <a:spcAft>
          <a:spcPct val="0"/>
        </a:spcAft>
        <a:defRPr sz="3300">
          <a:solidFill>
            <a:schemeClr val="tx2"/>
          </a:solidFill>
          <a:latin typeface="Times New Roman" pitchFamily="18" charset="0"/>
        </a:defRPr>
      </a:lvl6pPr>
      <a:lvl7pPr marL="685800" algn="ctr" rtl="0" eaLnBrk="0" fontAlgn="base" hangingPunct="0">
        <a:spcBef>
          <a:spcPct val="0"/>
        </a:spcBef>
        <a:spcAft>
          <a:spcPct val="0"/>
        </a:spcAft>
        <a:defRPr sz="3300">
          <a:solidFill>
            <a:schemeClr val="tx2"/>
          </a:solidFill>
          <a:latin typeface="Times New Roman" pitchFamily="18" charset="0"/>
        </a:defRPr>
      </a:lvl7pPr>
      <a:lvl8pPr marL="1028700" algn="ctr" rtl="0" eaLnBrk="0" fontAlgn="base" hangingPunct="0">
        <a:spcBef>
          <a:spcPct val="0"/>
        </a:spcBef>
        <a:spcAft>
          <a:spcPct val="0"/>
        </a:spcAft>
        <a:defRPr sz="3300">
          <a:solidFill>
            <a:schemeClr val="tx2"/>
          </a:solidFill>
          <a:latin typeface="Times New Roman" pitchFamily="18" charset="0"/>
        </a:defRPr>
      </a:lvl8pPr>
      <a:lvl9pPr marL="1371600" algn="ctr" rtl="0" eaLnBrk="0" fontAlgn="base" hangingPunct="0">
        <a:spcBef>
          <a:spcPct val="0"/>
        </a:spcBef>
        <a:spcAft>
          <a:spcPct val="0"/>
        </a:spcAft>
        <a:defRPr sz="3300">
          <a:solidFill>
            <a:schemeClr val="tx2"/>
          </a:solidFill>
          <a:latin typeface="Times New Roman" pitchFamily="18" charset="0"/>
        </a:defRPr>
      </a:lvl9pPr>
    </p:titleStyle>
    <p:bodyStyle>
      <a:lvl1pPr marL="257175" indent="-257175" algn="l" rtl="0" eaLnBrk="0" fontAlgn="base" hangingPunct="0">
        <a:spcBef>
          <a:spcPct val="20000"/>
        </a:spcBef>
        <a:spcAft>
          <a:spcPct val="0"/>
        </a:spcAft>
        <a:buChar char="•"/>
        <a:defRPr sz="2400">
          <a:solidFill>
            <a:schemeClr val="tx1"/>
          </a:solidFill>
          <a:latin typeface="+mn-lt"/>
          <a:ea typeface="+mn-ea"/>
          <a:cs typeface="+mn-cs"/>
        </a:defRPr>
      </a:lvl1pPr>
      <a:lvl2pPr marL="557213" indent="-214313" algn="l" rtl="0" eaLnBrk="0" fontAlgn="base" hangingPunct="0">
        <a:spcBef>
          <a:spcPct val="20000"/>
        </a:spcBef>
        <a:spcAft>
          <a:spcPct val="0"/>
        </a:spcAft>
        <a:buChar char="–"/>
        <a:defRPr sz="2100">
          <a:solidFill>
            <a:schemeClr val="tx1"/>
          </a:solidFill>
          <a:latin typeface="+mn-lt"/>
        </a:defRPr>
      </a:lvl2pPr>
      <a:lvl3pPr marL="857250" indent="-171450" algn="l" rtl="0" eaLnBrk="0" fontAlgn="base" hangingPunct="0">
        <a:spcBef>
          <a:spcPct val="20000"/>
        </a:spcBef>
        <a:spcAft>
          <a:spcPct val="0"/>
        </a:spcAft>
        <a:buChar char="•"/>
        <a:defRPr sz="1800">
          <a:solidFill>
            <a:schemeClr val="tx1"/>
          </a:solidFill>
          <a:latin typeface="+mn-lt"/>
        </a:defRPr>
      </a:lvl3pPr>
      <a:lvl4pPr marL="1200150" indent="-171450" algn="l" rtl="0" eaLnBrk="0" fontAlgn="base" hangingPunct="0">
        <a:spcBef>
          <a:spcPct val="20000"/>
        </a:spcBef>
        <a:spcAft>
          <a:spcPct val="0"/>
        </a:spcAft>
        <a:buChar char="–"/>
        <a:defRPr sz="1500">
          <a:solidFill>
            <a:schemeClr val="tx1"/>
          </a:solidFill>
          <a:latin typeface="+mn-lt"/>
        </a:defRPr>
      </a:lvl4pPr>
      <a:lvl5pPr marL="1543050" indent="-171450" algn="l" rtl="0" eaLnBrk="0" fontAlgn="base" hangingPunct="0">
        <a:spcBef>
          <a:spcPct val="20000"/>
        </a:spcBef>
        <a:spcAft>
          <a:spcPct val="0"/>
        </a:spcAft>
        <a:buChar char="»"/>
        <a:defRPr sz="1500">
          <a:solidFill>
            <a:schemeClr val="tx1"/>
          </a:solidFill>
          <a:latin typeface="+mn-lt"/>
        </a:defRPr>
      </a:lvl5pPr>
      <a:lvl6pPr marL="1885950" indent="-171450" algn="l" rtl="0" eaLnBrk="0" fontAlgn="base" hangingPunct="0">
        <a:spcBef>
          <a:spcPct val="20000"/>
        </a:spcBef>
        <a:spcAft>
          <a:spcPct val="0"/>
        </a:spcAft>
        <a:buChar char="»"/>
        <a:defRPr sz="1500">
          <a:solidFill>
            <a:schemeClr val="tx1"/>
          </a:solidFill>
          <a:latin typeface="+mn-lt"/>
        </a:defRPr>
      </a:lvl6pPr>
      <a:lvl7pPr marL="2228850" indent="-171450" algn="l" rtl="0" eaLnBrk="0" fontAlgn="base" hangingPunct="0">
        <a:spcBef>
          <a:spcPct val="20000"/>
        </a:spcBef>
        <a:spcAft>
          <a:spcPct val="0"/>
        </a:spcAft>
        <a:buChar char="»"/>
        <a:defRPr sz="1500">
          <a:solidFill>
            <a:schemeClr val="tx1"/>
          </a:solidFill>
          <a:latin typeface="+mn-lt"/>
        </a:defRPr>
      </a:lvl7pPr>
      <a:lvl8pPr marL="2571750" indent="-171450" algn="l" rtl="0" eaLnBrk="0" fontAlgn="base" hangingPunct="0">
        <a:spcBef>
          <a:spcPct val="20000"/>
        </a:spcBef>
        <a:spcAft>
          <a:spcPct val="0"/>
        </a:spcAft>
        <a:buChar char="»"/>
        <a:defRPr sz="1500">
          <a:solidFill>
            <a:schemeClr val="tx1"/>
          </a:solidFill>
          <a:latin typeface="+mn-lt"/>
        </a:defRPr>
      </a:lvl8pPr>
      <a:lvl9pPr marL="2914650" indent="-171450" algn="l" rtl="0" eaLnBrk="0" fontAlgn="base" hangingPunct="0">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31AC265-DB48-4B91-A616-2515BADB684E}" type="datetime1">
              <a:rPr lang="en-US" smtClean="0">
                <a:solidFill>
                  <a:prstClr val="black">
                    <a:tint val="75000"/>
                  </a:prstClr>
                </a:solidFill>
              </a:rPr>
              <a:pPr/>
              <a:t>10/19/2016</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55CEEA6-6423-429C-B6F9-6A3516D3E6A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4640980"/>
      </p:ext>
    </p:extLst>
  </p:cSld>
  <p:clrMap bg1="lt1" tx1="dk1" bg2="lt2" tx2="dk2" accent1="accent1" accent2="accent2" accent3="accent3" accent4="accent4" accent5="accent5" accent6="accent6" hlink="hlink" folHlink="folHlink"/>
  <p:sldLayoutIdLst>
    <p:sldLayoutId id="2147483680" r:id="rId1"/>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1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805218" y="3343701"/>
            <a:ext cx="4992332" cy="1379056"/>
          </a:xfrm>
        </p:spPr>
        <p:txBody>
          <a:bodyPr/>
          <a:lstStyle/>
          <a:p>
            <a:r>
              <a:rPr lang="en-US" dirty="0" smtClean="0"/>
              <a:t>Ann Marie Sullivan, MD</a:t>
            </a:r>
          </a:p>
          <a:p>
            <a:r>
              <a:rPr lang="en-US" dirty="0" smtClean="0"/>
              <a:t>CBHNY Annual Policy Forum</a:t>
            </a:r>
          </a:p>
          <a:p>
            <a:r>
              <a:rPr lang="en-US" dirty="0" smtClean="0"/>
              <a:t>Saratoga Springs, NY</a:t>
            </a:r>
          </a:p>
          <a:p>
            <a:r>
              <a:rPr lang="en-US" dirty="0" smtClean="0"/>
              <a:t>October 19, 2016</a:t>
            </a:r>
          </a:p>
          <a:p>
            <a:endParaRPr lang="en-US" dirty="0"/>
          </a:p>
        </p:txBody>
      </p:sp>
      <p:sp>
        <p:nvSpPr>
          <p:cNvPr id="4" name="Text Placeholder 3"/>
          <p:cNvSpPr>
            <a:spLocks noGrp="1"/>
          </p:cNvSpPr>
          <p:nvPr>
            <p:ph type="body" sz="quarter" idx="13"/>
          </p:nvPr>
        </p:nvSpPr>
        <p:spPr/>
        <p:txBody>
          <a:bodyPr>
            <a:noAutofit/>
          </a:bodyPr>
          <a:lstStyle/>
          <a:p>
            <a:r>
              <a:rPr lang="en-US" sz="3600" dirty="0" smtClean="0">
                <a:solidFill>
                  <a:srgbClr val="002060"/>
                </a:solidFill>
              </a:rPr>
              <a:t>Framework for a Value-Based Payment Strategy for Children’s Behavioral Healthcare</a:t>
            </a:r>
            <a:endParaRPr lang="en-US" sz="3600" dirty="0">
              <a:solidFill>
                <a:srgbClr val="002060"/>
              </a:solidFill>
            </a:endParaRPr>
          </a:p>
        </p:txBody>
      </p:sp>
    </p:spTree>
    <p:extLst>
      <p:ext uri="{BB962C8B-B14F-4D97-AF65-F5344CB8AC3E}">
        <p14:creationId xmlns:p14="http://schemas.microsoft.com/office/powerpoint/2010/main" val="1387381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8</a:t>
            </a:r>
            <a:endParaRPr lang="en-US" dirty="0"/>
          </a:p>
        </p:txBody>
      </p:sp>
      <p:sp>
        <p:nvSpPr>
          <p:cNvPr id="2" name="Text Placeholder 1"/>
          <p:cNvSpPr>
            <a:spLocks noGrp="1"/>
          </p:cNvSpPr>
          <p:nvPr>
            <p:ph type="body" sz="quarter" idx="12"/>
          </p:nvPr>
        </p:nvSpPr>
        <p:spPr>
          <a:xfrm>
            <a:off x="584200" y="704436"/>
            <a:ext cx="11023600" cy="514350"/>
          </a:xfrm>
        </p:spPr>
        <p:txBody>
          <a:bodyPr/>
          <a:lstStyle/>
          <a:p>
            <a:r>
              <a:rPr lang="en-US" sz="3200" dirty="0">
                <a:solidFill>
                  <a:srgbClr val="002060"/>
                </a:solidFill>
              </a:rPr>
              <a:t>Transforming the Delivery of Health Care for Children </a:t>
            </a:r>
          </a:p>
        </p:txBody>
      </p:sp>
      <p:sp>
        <p:nvSpPr>
          <p:cNvPr id="5" name="Rectangle 4"/>
          <p:cNvSpPr/>
          <p:nvPr/>
        </p:nvSpPr>
        <p:spPr>
          <a:xfrm>
            <a:off x="805218" y="1490008"/>
            <a:ext cx="10385946" cy="4832092"/>
          </a:xfrm>
          <a:prstGeom prst="rect">
            <a:avLst/>
          </a:prstGeom>
        </p:spPr>
        <p:txBody>
          <a:bodyPr wrap="square">
            <a:spAutoFit/>
          </a:bodyPr>
          <a:lstStyle/>
          <a:p>
            <a:r>
              <a:rPr lang="en-US" sz="2800" b="1" i="1" kern="0" dirty="0">
                <a:solidFill>
                  <a:prstClr val="black"/>
                </a:solidFill>
                <a:cs typeface="Arial" panose="020B0604020202020204" pitchFamily="34" charset="0"/>
              </a:rPr>
              <a:t>How? </a:t>
            </a:r>
          </a:p>
          <a:p>
            <a:r>
              <a:rPr lang="en-US" sz="2800" kern="0" dirty="0">
                <a:cs typeface="Arial" panose="020B0604020202020204" pitchFamily="34" charset="0"/>
              </a:rPr>
              <a:t>Multi-faceted Children’s Redesign Plan </a:t>
            </a:r>
          </a:p>
          <a:p>
            <a:pPr lvl="1">
              <a:lnSpc>
                <a:spcPct val="100000"/>
              </a:lnSpc>
              <a:buFont typeface="Wingdings" panose="05000000000000000000" pitchFamily="2" charset="2"/>
              <a:buChar char="ü"/>
            </a:pPr>
            <a:r>
              <a:rPr lang="en-US" sz="2800" kern="0" dirty="0">
                <a:cs typeface="Arial" panose="020B0604020202020204" pitchFamily="34" charset="0"/>
              </a:rPr>
              <a:t>Care Coordination through Health Homes serving Children</a:t>
            </a:r>
          </a:p>
          <a:p>
            <a:pPr lvl="1">
              <a:lnSpc>
                <a:spcPct val="100000"/>
              </a:lnSpc>
              <a:buFont typeface="Wingdings" panose="05000000000000000000" pitchFamily="2" charset="2"/>
              <a:buChar char="ü"/>
            </a:pPr>
            <a:r>
              <a:rPr lang="en-US" sz="2800" kern="0" dirty="0" smtClean="0">
                <a:cs typeface="Arial" panose="020B0604020202020204" pitchFamily="34" charset="0"/>
              </a:rPr>
              <a:t>Enhanced </a:t>
            </a:r>
            <a:r>
              <a:rPr lang="en-US" sz="2800" kern="0" dirty="0">
                <a:cs typeface="Arial" panose="020B0604020202020204" pitchFamily="34" charset="0"/>
              </a:rPr>
              <a:t>service array </a:t>
            </a:r>
            <a:r>
              <a:rPr lang="en-US" sz="2800" kern="0" dirty="0" smtClean="0">
                <a:cs typeface="Arial" panose="020B0604020202020204" pitchFamily="34" charset="0"/>
              </a:rPr>
              <a:t>(</a:t>
            </a:r>
            <a:r>
              <a:rPr lang="en-US" sz="2800" kern="0" dirty="0">
                <a:cs typeface="Arial" panose="020B0604020202020204" pitchFamily="34" charset="0"/>
              </a:rPr>
              <a:t>State </a:t>
            </a:r>
            <a:r>
              <a:rPr lang="en-US" sz="2800" kern="0" dirty="0" smtClean="0">
                <a:cs typeface="Arial" panose="020B0604020202020204" pitchFamily="34" charset="0"/>
              </a:rPr>
              <a:t>Plan, plus </a:t>
            </a:r>
            <a:r>
              <a:rPr lang="en-US" sz="2800" kern="0" dirty="0">
                <a:cs typeface="Arial" panose="020B0604020202020204" pitchFamily="34" charset="0"/>
              </a:rPr>
              <a:t>Home and Community Based Services) </a:t>
            </a:r>
          </a:p>
          <a:p>
            <a:pPr lvl="1">
              <a:lnSpc>
                <a:spcPct val="100000"/>
              </a:lnSpc>
              <a:buFont typeface="Wingdings" panose="05000000000000000000" pitchFamily="2" charset="2"/>
              <a:buChar char="ü"/>
            </a:pPr>
            <a:r>
              <a:rPr lang="en-US" sz="2800" kern="0" dirty="0">
                <a:solidFill>
                  <a:prstClr val="black"/>
                </a:solidFill>
                <a:cs typeface="Arial" panose="020B0604020202020204" pitchFamily="34" charset="0"/>
              </a:rPr>
              <a:t>Expand the number of children that can obtain community based services</a:t>
            </a:r>
          </a:p>
          <a:p>
            <a:pPr lvl="1" defTabSz="457200">
              <a:lnSpc>
                <a:spcPct val="100000"/>
              </a:lnSpc>
              <a:spcBef>
                <a:spcPts val="0"/>
              </a:spcBef>
              <a:buFont typeface="Wingdings" panose="05000000000000000000" pitchFamily="2" charset="2"/>
              <a:buChar char="ü"/>
              <a:defRPr/>
            </a:pPr>
            <a:r>
              <a:rPr lang="en-US" sz="2800" kern="0" dirty="0">
                <a:solidFill>
                  <a:prstClr val="black"/>
                </a:solidFill>
                <a:cs typeface="Arial" panose="020B0604020202020204" pitchFamily="34" charset="0"/>
              </a:rPr>
              <a:t>Offer children Medicaid services within a Managed Care delivery system</a:t>
            </a:r>
          </a:p>
          <a:p>
            <a:pPr lvl="1" defTabSz="457200">
              <a:lnSpc>
                <a:spcPct val="100000"/>
              </a:lnSpc>
              <a:spcBef>
                <a:spcPts val="0"/>
              </a:spcBef>
              <a:buFont typeface="Wingdings" panose="05000000000000000000" pitchFamily="2" charset="2"/>
              <a:buChar char="ü"/>
              <a:defRPr/>
            </a:pPr>
            <a:r>
              <a:rPr lang="en-US" sz="2800" kern="0" dirty="0">
                <a:solidFill>
                  <a:prstClr val="black"/>
                </a:solidFill>
                <a:cs typeface="Arial" panose="020B0604020202020204" pitchFamily="34" charset="0"/>
              </a:rPr>
              <a:t>Have a separate but equal fee for service system for those excluded from Medicaid Managed Care</a:t>
            </a:r>
          </a:p>
        </p:txBody>
      </p:sp>
    </p:spTree>
    <p:extLst>
      <p:ext uri="{BB962C8B-B14F-4D97-AF65-F5344CB8AC3E}">
        <p14:creationId xmlns:p14="http://schemas.microsoft.com/office/powerpoint/2010/main" val="6748198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1167722" y="1812401"/>
            <a:ext cx="4793808" cy="3813035"/>
          </a:xfrm>
          <a:solidFill>
            <a:schemeClr val="accent4">
              <a:lumMod val="20000"/>
              <a:lumOff val="80000"/>
            </a:schemeClr>
          </a:solidFill>
          <a:ln w="63500" cmpd="dbl">
            <a:solidFill>
              <a:srgbClr val="7030A0"/>
            </a:solidFill>
          </a:ln>
        </p:spPr>
        <p:txBody>
          <a:bodyPr>
            <a:noAutofit/>
          </a:bodyPr>
          <a:lstStyle/>
          <a:p>
            <a:r>
              <a:rPr lang="en-US" sz="2400" dirty="0" smtClean="0">
                <a:latin typeface="Arial" panose="020B0604020202020204" pitchFamily="34" charset="0"/>
                <a:cs typeface="Arial" panose="020B0604020202020204" pitchFamily="34" charset="0"/>
              </a:rPr>
              <a:t>Crisis </a:t>
            </a:r>
            <a:r>
              <a:rPr lang="en-US" sz="2400" dirty="0">
                <a:latin typeface="Arial" panose="020B0604020202020204" pitchFamily="34" charset="0"/>
                <a:cs typeface="Arial" panose="020B0604020202020204" pitchFamily="34" charset="0"/>
              </a:rPr>
              <a:t>Intervention</a:t>
            </a:r>
          </a:p>
          <a:p>
            <a:r>
              <a:rPr lang="en-US" sz="2400" dirty="0">
                <a:latin typeface="Arial" panose="020B0604020202020204" pitchFamily="34" charset="0"/>
                <a:cs typeface="Arial" panose="020B0604020202020204" pitchFamily="34" charset="0"/>
              </a:rPr>
              <a:t>Community Psychiatric Supports and Treatment (CPST)</a:t>
            </a:r>
          </a:p>
          <a:p>
            <a:r>
              <a:rPr lang="en-US" sz="2400" dirty="0">
                <a:latin typeface="Arial" panose="020B0604020202020204" pitchFamily="34" charset="0"/>
                <a:cs typeface="Arial" panose="020B0604020202020204" pitchFamily="34" charset="0"/>
              </a:rPr>
              <a:t>Other Licensed Practitioner</a:t>
            </a:r>
          </a:p>
          <a:p>
            <a:r>
              <a:rPr lang="en-US" sz="2400" dirty="0">
                <a:latin typeface="Arial" panose="020B0604020202020204" pitchFamily="34" charset="0"/>
                <a:cs typeface="Arial" panose="020B0604020202020204" pitchFamily="34" charset="0"/>
              </a:rPr>
              <a:t>Psychosocial Rehabilitation Services</a:t>
            </a:r>
          </a:p>
          <a:p>
            <a:r>
              <a:rPr lang="en-US" sz="2400" dirty="0">
                <a:latin typeface="Arial" panose="020B0604020202020204" pitchFamily="34" charset="0"/>
                <a:cs typeface="Arial" panose="020B0604020202020204" pitchFamily="34" charset="0"/>
              </a:rPr>
              <a:t>Family Peer Support Services</a:t>
            </a:r>
          </a:p>
          <a:p>
            <a:r>
              <a:rPr lang="en-US" sz="2400" dirty="0">
                <a:latin typeface="Arial" panose="020B0604020202020204" pitchFamily="34" charset="0"/>
                <a:cs typeface="Arial" panose="020B0604020202020204" pitchFamily="34" charset="0"/>
              </a:rPr>
              <a:t>Youth Peer Advocacy and </a:t>
            </a:r>
            <a:r>
              <a:rPr lang="en-US" sz="2400" dirty="0" smtClean="0">
                <a:latin typeface="Arial" panose="020B0604020202020204" pitchFamily="34" charset="0"/>
                <a:cs typeface="Arial" panose="020B0604020202020204" pitchFamily="34" charset="0"/>
              </a:rPr>
              <a:t>Training</a:t>
            </a:r>
          </a:p>
          <a:p>
            <a:pPr marL="0" indent="0">
              <a:buNone/>
            </a:pPr>
            <a:endParaRPr lang="en-US" sz="2000" dirty="0" smtClean="0">
              <a:latin typeface="Arial" panose="020B0604020202020204" pitchFamily="34" charset="0"/>
              <a:cs typeface="Arial" panose="020B0604020202020204" pitchFamily="34" charset="0"/>
            </a:endParaRPr>
          </a:p>
          <a:p>
            <a:pPr marL="0" indent="0">
              <a:lnSpc>
                <a:spcPct val="100000"/>
              </a:lnSpc>
              <a:spcBef>
                <a:spcPts val="600"/>
              </a:spcBef>
              <a:spcAft>
                <a:spcPts val="600"/>
              </a:spcAft>
              <a:buNone/>
            </a:pPr>
            <a:endParaRPr lang="en-US" sz="2200" b="0" dirty="0" smtClean="0">
              <a:latin typeface="Arial" panose="020B0604020202020204" pitchFamily="34" charset="0"/>
              <a:cs typeface="Arial" panose="020B0604020202020204" pitchFamily="34" charset="0"/>
            </a:endParaRPr>
          </a:p>
        </p:txBody>
      </p:sp>
      <p:sp>
        <p:nvSpPr>
          <p:cNvPr id="7" name="Title 7"/>
          <p:cNvSpPr>
            <a:spLocks noGrp="1"/>
          </p:cNvSpPr>
          <p:nvPr>
            <p:ph type="title"/>
          </p:nvPr>
        </p:nvSpPr>
        <p:spPr>
          <a:xfrm>
            <a:off x="611910" y="622277"/>
            <a:ext cx="11210636" cy="567675"/>
          </a:xfrm>
        </p:spPr>
        <p:txBody>
          <a:bodyPr>
            <a:normAutofit fontScale="90000"/>
          </a:bodyPr>
          <a:lstStyle/>
          <a:p>
            <a:r>
              <a:rPr lang="en-US" b="1" dirty="0" smtClean="0">
                <a:solidFill>
                  <a:srgbClr val="503278"/>
                </a:solidFill>
                <a:latin typeface="Arial" panose="020B0604020202020204" pitchFamily="34" charset="0"/>
                <a:cs typeface="Arial" panose="020B0604020202020204" pitchFamily="34" charset="0"/>
              </a:rPr>
              <a:t/>
            </a:r>
            <a:br>
              <a:rPr lang="en-US" b="1" dirty="0" smtClean="0">
                <a:solidFill>
                  <a:srgbClr val="503278"/>
                </a:solidFill>
                <a:latin typeface="Arial" panose="020B0604020202020204" pitchFamily="34" charset="0"/>
                <a:cs typeface="Arial" panose="020B0604020202020204" pitchFamily="34" charset="0"/>
              </a:rPr>
            </a:br>
            <a:r>
              <a:rPr lang="en-US" sz="3600" b="1" dirty="0" smtClean="0">
                <a:solidFill>
                  <a:srgbClr val="002060"/>
                </a:solidFill>
                <a:latin typeface="Arial" panose="020B0604020202020204" pitchFamily="34" charset="0"/>
                <a:cs typeface="Arial" panose="020B0604020202020204" pitchFamily="34" charset="0"/>
              </a:rPr>
              <a:t>Six Proposed </a:t>
            </a:r>
            <a:r>
              <a:rPr lang="en-US" sz="3600" b="1" i="1" dirty="0">
                <a:solidFill>
                  <a:srgbClr val="002060"/>
                </a:solidFill>
                <a:latin typeface="Arial" panose="020B0604020202020204" pitchFamily="34" charset="0"/>
                <a:cs typeface="Arial" panose="020B0604020202020204" pitchFamily="34" charset="0"/>
              </a:rPr>
              <a:t>New </a:t>
            </a:r>
            <a:r>
              <a:rPr lang="en-US" sz="3600" b="1" dirty="0">
                <a:solidFill>
                  <a:srgbClr val="002060"/>
                </a:solidFill>
                <a:latin typeface="Arial" panose="020B0604020202020204" pitchFamily="34" charset="0"/>
                <a:cs typeface="Arial" panose="020B0604020202020204" pitchFamily="34" charset="0"/>
              </a:rPr>
              <a:t>State Plan </a:t>
            </a:r>
            <a:r>
              <a:rPr lang="en-US" sz="3600" b="1" dirty="0" smtClean="0">
                <a:solidFill>
                  <a:srgbClr val="002060"/>
                </a:solidFill>
                <a:latin typeface="Arial" panose="020B0604020202020204" pitchFamily="34" charset="0"/>
                <a:cs typeface="Arial" panose="020B0604020202020204" pitchFamily="34" charset="0"/>
              </a:rPr>
              <a:t>Services in 2016</a:t>
            </a:r>
            <a:br>
              <a:rPr lang="en-US" sz="3600" b="1" dirty="0" smtClean="0">
                <a:solidFill>
                  <a:srgbClr val="002060"/>
                </a:solidFill>
                <a:latin typeface="Arial" panose="020B0604020202020204" pitchFamily="34" charset="0"/>
                <a:cs typeface="Arial" panose="020B0604020202020204" pitchFamily="34" charset="0"/>
              </a:rPr>
            </a:br>
            <a:endParaRPr lang="en-US" sz="3600" b="1" dirty="0">
              <a:solidFill>
                <a:srgbClr val="002060"/>
              </a:solidFill>
              <a:latin typeface="Arial" panose="020B0604020202020204" pitchFamily="34" charset="0"/>
              <a:cs typeface="Arial" panose="020B0604020202020204" pitchFamily="34" charset="0"/>
            </a:endParaRPr>
          </a:p>
        </p:txBody>
      </p:sp>
      <p:sp>
        <p:nvSpPr>
          <p:cNvPr id="12" name="Rectangle 11"/>
          <p:cNvSpPr/>
          <p:nvPr/>
        </p:nvSpPr>
        <p:spPr>
          <a:xfrm>
            <a:off x="0" y="156100"/>
            <a:ext cx="12192000" cy="38965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3" name="Rectangle 12"/>
          <p:cNvSpPr/>
          <p:nvPr/>
        </p:nvSpPr>
        <p:spPr>
          <a:xfrm>
            <a:off x="0" y="15"/>
            <a:ext cx="12192000" cy="16254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4" name="TextBox 13"/>
          <p:cNvSpPr txBox="1"/>
          <p:nvPr/>
        </p:nvSpPr>
        <p:spPr>
          <a:xfrm>
            <a:off x="180870" y="204197"/>
            <a:ext cx="11796765" cy="276999"/>
          </a:xfrm>
          <a:prstGeom prst="rect">
            <a:avLst/>
          </a:prstGeom>
          <a:noFill/>
        </p:spPr>
        <p:txBody>
          <a:bodyPr wrap="square" rtlCol="0">
            <a:spAutoFit/>
          </a:bodyPr>
          <a:lstStyle/>
          <a:p>
            <a:pPr algn="r"/>
            <a:r>
              <a:rPr lang="en-US" sz="1200" dirty="0" smtClean="0">
                <a:solidFill>
                  <a:schemeClr val="bg1"/>
                </a:solidFill>
                <a:latin typeface="Arial" panose="020B0604020202020204" pitchFamily="34" charset="0"/>
                <a:cs typeface="Arial" panose="020B0604020202020204" pitchFamily="34" charset="0"/>
              </a:rPr>
              <a:t>							              		</a:t>
            </a:r>
            <a:endParaRPr lang="en-US" sz="1200" dirty="0">
              <a:solidFill>
                <a:schemeClr val="bg1"/>
              </a:solidFill>
              <a:latin typeface="Arial" panose="020B0604020202020204" pitchFamily="34" charset="0"/>
              <a:cs typeface="Arial" panose="020B0604020202020204"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10553" y="6063176"/>
            <a:ext cx="2240018" cy="623898"/>
          </a:xfrm>
          <a:prstGeom prst="rect">
            <a:avLst/>
          </a:prstGeom>
        </p:spPr>
      </p:pic>
      <p:sp>
        <p:nvSpPr>
          <p:cNvPr id="3" name="TextBox 2"/>
          <p:cNvSpPr txBox="1"/>
          <p:nvPr/>
        </p:nvSpPr>
        <p:spPr>
          <a:xfrm>
            <a:off x="6427695" y="1694124"/>
            <a:ext cx="4724400" cy="2031325"/>
          </a:xfrm>
          <a:prstGeom prst="rect">
            <a:avLst/>
          </a:prstGeom>
          <a:noFill/>
        </p:spPr>
        <p:txBody>
          <a:bodyPr wrap="square" rtlCol="0">
            <a:spAutoFit/>
          </a:bodyPr>
          <a:lstStyle/>
          <a:p>
            <a:pPr marL="285750" indent="-285750">
              <a:buFont typeface="Wingdings" panose="05000000000000000000" pitchFamily="2" charset="2"/>
              <a:buChar char="ü"/>
            </a:pPr>
            <a:r>
              <a:rPr lang="en-US" dirty="0" smtClean="0"/>
              <a:t>More tools in the tool box </a:t>
            </a:r>
          </a:p>
          <a:p>
            <a:pPr marL="285750" indent="-285750">
              <a:buFont typeface="Wingdings" panose="05000000000000000000" pitchFamily="2" charset="2"/>
              <a:buChar char="ü"/>
            </a:pPr>
            <a:r>
              <a:rPr lang="en-US" dirty="0" smtClean="0"/>
              <a:t>Requires CMS Approval of State Plan Amendment</a:t>
            </a:r>
          </a:p>
          <a:p>
            <a:pPr marL="285750" indent="-285750">
              <a:buFont typeface="Wingdings" panose="05000000000000000000" pitchFamily="2" charset="2"/>
              <a:buChar char="ü"/>
            </a:pPr>
            <a:r>
              <a:rPr lang="en-US" dirty="0" smtClean="0"/>
              <a:t>New State Plan Services available to </a:t>
            </a:r>
            <a:r>
              <a:rPr lang="en-US" b="1" i="1" dirty="0" smtClean="0"/>
              <a:t>ALL children</a:t>
            </a:r>
            <a:r>
              <a:rPr lang="en-US" dirty="0" smtClean="0"/>
              <a:t> - Medically necessary criteria under development</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920750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23651" y="1177982"/>
            <a:ext cx="5421338" cy="5516017"/>
          </a:xfrm>
          <a:solidFill>
            <a:schemeClr val="accent4">
              <a:lumMod val="20000"/>
              <a:lumOff val="80000"/>
            </a:schemeClr>
          </a:solidFill>
          <a:ln w="63500" cmpd="dbl">
            <a:solidFill>
              <a:srgbClr val="7030A0"/>
            </a:solidFill>
          </a:ln>
        </p:spPr>
        <p:txBody>
          <a:bodyPr>
            <a:noAutofit/>
          </a:bodyPr>
          <a:lstStyle/>
          <a:p>
            <a:r>
              <a:rPr lang="en-US" sz="1800" dirty="0" err="1" smtClean="0">
                <a:latin typeface="Arial" panose="020B0604020202020204" pitchFamily="34" charset="0"/>
                <a:cs typeface="Arial" panose="020B0604020202020204" pitchFamily="34" charset="0"/>
              </a:rPr>
              <a:t>Habilitative</a:t>
            </a:r>
            <a:r>
              <a:rPr lang="en-US" sz="1800" dirty="0" smtClean="0">
                <a:latin typeface="Arial" panose="020B0604020202020204" pitchFamily="34" charset="0"/>
                <a:cs typeface="Arial" panose="020B0604020202020204" pitchFamily="34" charset="0"/>
              </a:rPr>
              <a:t> Skill </a:t>
            </a:r>
            <a:r>
              <a:rPr lang="en-US" sz="1800" dirty="0">
                <a:latin typeface="Arial" panose="020B0604020202020204" pitchFamily="34" charset="0"/>
                <a:cs typeface="Arial" panose="020B0604020202020204" pitchFamily="34" charset="0"/>
              </a:rPr>
              <a:t>Building</a:t>
            </a:r>
          </a:p>
          <a:p>
            <a:r>
              <a:rPr lang="en-US" sz="1800" dirty="0" smtClean="0">
                <a:latin typeface="Arial" panose="020B0604020202020204" pitchFamily="34" charset="0"/>
                <a:cs typeface="Arial" panose="020B0604020202020204" pitchFamily="34" charset="0"/>
              </a:rPr>
              <a:t>Caregiver/Family </a:t>
            </a:r>
            <a:r>
              <a:rPr lang="en-US" sz="1800" dirty="0">
                <a:latin typeface="Arial" panose="020B0604020202020204" pitchFamily="34" charset="0"/>
                <a:cs typeface="Arial" panose="020B0604020202020204" pitchFamily="34" charset="0"/>
              </a:rPr>
              <a:t>Support Services</a:t>
            </a:r>
          </a:p>
          <a:p>
            <a:r>
              <a:rPr lang="en-US" sz="1800" dirty="0" smtClean="0">
                <a:latin typeface="Arial" panose="020B0604020202020204" pitchFamily="34" charset="0"/>
                <a:cs typeface="Arial" panose="020B0604020202020204" pitchFamily="34" charset="0"/>
              </a:rPr>
              <a:t>Prevocational </a:t>
            </a:r>
            <a:r>
              <a:rPr lang="en-US" sz="1800" dirty="0">
                <a:latin typeface="Arial" panose="020B0604020202020204" pitchFamily="34" charset="0"/>
                <a:cs typeface="Arial" panose="020B0604020202020204" pitchFamily="34" charset="0"/>
              </a:rPr>
              <a:t>Services</a:t>
            </a:r>
          </a:p>
          <a:p>
            <a:r>
              <a:rPr lang="en-US" sz="1800" dirty="0">
                <a:latin typeface="Arial" panose="020B0604020202020204" pitchFamily="34" charset="0"/>
                <a:cs typeface="Arial" panose="020B0604020202020204" pitchFamily="34" charset="0"/>
              </a:rPr>
              <a:t>Supported Employment </a:t>
            </a:r>
            <a:r>
              <a:rPr lang="en-US" sz="1800" dirty="0" smtClean="0">
                <a:latin typeface="Arial" panose="020B0604020202020204" pitchFamily="34" charset="0"/>
                <a:cs typeface="Arial" panose="020B0604020202020204" pitchFamily="34" charset="0"/>
              </a:rPr>
              <a:t>Service</a:t>
            </a:r>
          </a:p>
          <a:p>
            <a:r>
              <a:rPr lang="en-US" sz="1800" dirty="0">
                <a:latin typeface="Arial" panose="020B0604020202020204" pitchFamily="34" charset="0"/>
                <a:cs typeface="Arial" panose="020B0604020202020204" pitchFamily="34" charset="0"/>
              </a:rPr>
              <a:t>Community Advocacy and Support</a:t>
            </a:r>
          </a:p>
          <a:p>
            <a:r>
              <a:rPr lang="en-US" sz="1800" dirty="0">
                <a:latin typeface="Arial" panose="020B0604020202020204" pitchFamily="34" charset="0"/>
                <a:cs typeface="Arial" panose="020B0604020202020204" pitchFamily="34" charset="0"/>
              </a:rPr>
              <a:t>Non-Medical Transportation</a:t>
            </a:r>
          </a:p>
          <a:p>
            <a:r>
              <a:rPr lang="en-US" sz="1800" dirty="0">
                <a:latin typeface="Arial" panose="020B0604020202020204" pitchFamily="34" charset="0"/>
                <a:cs typeface="Arial" panose="020B0604020202020204" pitchFamily="34" charset="0"/>
              </a:rPr>
              <a:t>Day Habilitation</a:t>
            </a:r>
          </a:p>
          <a:p>
            <a:r>
              <a:rPr lang="en-US" sz="1800" dirty="0">
                <a:latin typeface="Arial" panose="020B0604020202020204" pitchFamily="34" charset="0"/>
                <a:cs typeface="Arial" panose="020B0604020202020204" pitchFamily="34" charset="0"/>
              </a:rPr>
              <a:t>Respite (Crisis &amp; Planned)</a:t>
            </a:r>
          </a:p>
          <a:p>
            <a:r>
              <a:rPr lang="en-US" sz="1800" dirty="0" smtClean="0">
                <a:latin typeface="Arial" panose="020B0604020202020204" pitchFamily="34" charset="0"/>
                <a:cs typeface="Arial" panose="020B0604020202020204" pitchFamily="34" charset="0"/>
              </a:rPr>
              <a:t>Adaptive </a:t>
            </a:r>
            <a:r>
              <a:rPr lang="en-US" sz="1800" dirty="0">
                <a:latin typeface="Arial" panose="020B0604020202020204" pitchFamily="34" charset="0"/>
                <a:cs typeface="Arial" panose="020B0604020202020204" pitchFamily="34" charset="0"/>
              </a:rPr>
              <a:t>and Assistive Equipment</a:t>
            </a:r>
          </a:p>
          <a:p>
            <a:r>
              <a:rPr lang="en-US" sz="1800" dirty="0">
                <a:latin typeface="Arial" panose="020B0604020202020204" pitchFamily="34" charset="0"/>
                <a:cs typeface="Arial" panose="020B0604020202020204" pitchFamily="34" charset="0"/>
              </a:rPr>
              <a:t>Accessibility Modifications</a:t>
            </a:r>
          </a:p>
          <a:p>
            <a:r>
              <a:rPr lang="en-US" sz="1800" dirty="0">
                <a:latin typeface="Arial" panose="020B0604020202020204" pitchFamily="34" charset="0"/>
                <a:cs typeface="Arial" panose="020B0604020202020204" pitchFamily="34" charset="0"/>
              </a:rPr>
              <a:t>Palliative </a:t>
            </a:r>
            <a:r>
              <a:rPr lang="en-US" sz="1800" dirty="0" smtClean="0">
                <a:latin typeface="Arial" panose="020B0604020202020204" pitchFamily="34" charset="0"/>
                <a:cs typeface="Arial" panose="020B0604020202020204" pitchFamily="34" charset="0"/>
              </a:rPr>
              <a:t>Care</a:t>
            </a:r>
            <a:r>
              <a:rPr lang="en-US" sz="180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(includes Family Palliative Care Education, Bereavement, Massage and Expressive Therapy, and Pain and Symptom Management)</a:t>
            </a:r>
            <a:endParaRPr lang="en-US" sz="1200" dirty="0" smtClean="0">
              <a:latin typeface="Arial" panose="020B0604020202020204" pitchFamily="34" charset="0"/>
              <a:cs typeface="Arial" panose="020B0604020202020204" pitchFamily="34" charset="0"/>
            </a:endParaRPr>
          </a:p>
          <a:p>
            <a:r>
              <a:rPr lang="en-US" sz="1800" dirty="0" smtClean="0">
                <a:latin typeface="Arial" panose="020B0604020202020204" pitchFamily="34" charset="0"/>
                <a:cs typeface="Arial" panose="020B0604020202020204" pitchFamily="34" charset="0"/>
              </a:rPr>
              <a:t>Care Coordination </a:t>
            </a:r>
            <a:r>
              <a:rPr lang="en-US" sz="1200" dirty="0" smtClean="0"/>
              <a:t>(</a:t>
            </a:r>
            <a:r>
              <a:rPr lang="en-US" sz="1200" dirty="0"/>
              <a:t>for children not eligible for Health </a:t>
            </a:r>
            <a:r>
              <a:rPr lang="en-US" sz="1200" dirty="0" smtClean="0"/>
              <a:t>Home, CMS </a:t>
            </a:r>
            <a:r>
              <a:rPr lang="en-US" sz="1200" dirty="0"/>
              <a:t>requires care plans for children that receive HCBS </a:t>
            </a:r>
            <a:r>
              <a:rPr lang="en-US" sz="1200" dirty="0" smtClean="0"/>
              <a:t>services)</a:t>
            </a:r>
            <a:endParaRPr lang="en-US" sz="1200" dirty="0"/>
          </a:p>
          <a:p>
            <a:endParaRPr lang="en-US" sz="1800" dirty="0">
              <a:latin typeface="Arial" panose="020B0604020202020204" pitchFamily="34" charset="0"/>
              <a:cs typeface="Arial" panose="020B0604020202020204" pitchFamily="34" charset="0"/>
            </a:endParaRPr>
          </a:p>
          <a:p>
            <a:endParaRPr lang="en-US" sz="1800" dirty="0" smtClean="0">
              <a:latin typeface="Arial" panose="020B0604020202020204" pitchFamily="34" charset="0"/>
              <a:cs typeface="Arial" panose="020B0604020202020204" pitchFamily="34" charset="0"/>
            </a:endParaRPr>
          </a:p>
          <a:p>
            <a:pPr marL="0" indent="0">
              <a:lnSpc>
                <a:spcPct val="100000"/>
              </a:lnSpc>
              <a:spcBef>
                <a:spcPts val="600"/>
              </a:spcBef>
              <a:spcAft>
                <a:spcPts val="600"/>
              </a:spcAft>
              <a:buNone/>
            </a:pPr>
            <a:endParaRPr lang="en-US" sz="1800" b="0" dirty="0" smtClean="0">
              <a:latin typeface="Arial" panose="020B0604020202020204" pitchFamily="34" charset="0"/>
              <a:cs typeface="Arial" panose="020B0604020202020204" pitchFamily="34" charset="0"/>
            </a:endParaRPr>
          </a:p>
        </p:txBody>
      </p:sp>
      <p:sp>
        <p:nvSpPr>
          <p:cNvPr id="7" name="Title 7"/>
          <p:cNvSpPr>
            <a:spLocks noGrp="1"/>
          </p:cNvSpPr>
          <p:nvPr>
            <p:ph type="title"/>
          </p:nvPr>
        </p:nvSpPr>
        <p:spPr>
          <a:xfrm>
            <a:off x="294312" y="578030"/>
            <a:ext cx="11797553" cy="567674"/>
          </a:xfrm>
        </p:spPr>
        <p:txBody>
          <a:bodyPr>
            <a:normAutofit/>
          </a:bodyPr>
          <a:lstStyle/>
          <a:p>
            <a:r>
              <a:rPr lang="en-US" sz="2800" b="1" dirty="0" smtClean="0">
                <a:solidFill>
                  <a:srgbClr val="002060"/>
                </a:solidFill>
                <a:latin typeface="Arial" panose="020B0604020202020204" pitchFamily="34" charset="0"/>
                <a:cs typeface="Arial" panose="020B0604020202020204" pitchFamily="34" charset="0"/>
              </a:rPr>
              <a:t>Proposed Home and Community Based Services – 2017</a:t>
            </a:r>
            <a:endParaRPr lang="en-US" sz="2800" b="1" dirty="0">
              <a:solidFill>
                <a:srgbClr val="002060"/>
              </a:solidFill>
              <a:latin typeface="Arial" panose="020B0604020202020204" pitchFamily="34" charset="0"/>
              <a:cs typeface="Arial" panose="020B0604020202020204" pitchFamily="34" charset="0"/>
            </a:endParaRPr>
          </a:p>
        </p:txBody>
      </p:sp>
      <p:sp>
        <p:nvSpPr>
          <p:cNvPr id="12" name="Rectangle 11"/>
          <p:cNvSpPr/>
          <p:nvPr/>
        </p:nvSpPr>
        <p:spPr>
          <a:xfrm>
            <a:off x="0" y="156100"/>
            <a:ext cx="12192000" cy="38965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13" name="Rectangle 12"/>
          <p:cNvSpPr/>
          <p:nvPr/>
        </p:nvSpPr>
        <p:spPr>
          <a:xfrm>
            <a:off x="0" y="15"/>
            <a:ext cx="12192000" cy="162545"/>
          </a:xfrm>
          <a:prstGeom prst="rect">
            <a:avLst/>
          </a:prstGeom>
          <a:solidFill>
            <a:srgbClr val="F2B8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4" name="TextBox 13"/>
          <p:cNvSpPr txBox="1"/>
          <p:nvPr/>
        </p:nvSpPr>
        <p:spPr>
          <a:xfrm>
            <a:off x="180870" y="204197"/>
            <a:ext cx="11796765" cy="276999"/>
          </a:xfrm>
          <a:prstGeom prst="rect">
            <a:avLst/>
          </a:prstGeom>
          <a:noFill/>
        </p:spPr>
        <p:txBody>
          <a:bodyPr wrap="square" rtlCol="0">
            <a:spAutoFit/>
          </a:bodyPr>
          <a:lstStyle/>
          <a:p>
            <a:pPr algn="r"/>
            <a:r>
              <a:rPr lang="en-US" sz="1200" dirty="0" smtClean="0">
                <a:solidFill>
                  <a:schemeClr val="bg1"/>
                </a:solidFill>
                <a:latin typeface="Arial" panose="020B0604020202020204" pitchFamily="34" charset="0"/>
                <a:cs typeface="Arial" panose="020B0604020202020204" pitchFamily="34" charset="0"/>
              </a:rPr>
              <a:t>							              		</a:t>
            </a:r>
            <a:endParaRPr lang="en-US" sz="1200" dirty="0">
              <a:solidFill>
                <a:schemeClr val="bg1"/>
              </a:solidFill>
              <a:latin typeface="Arial" panose="020B0604020202020204" pitchFamily="34" charset="0"/>
              <a:cs typeface="Arial" panose="020B0604020202020204" pitchFamily="34" charset="0"/>
            </a:endParaRPr>
          </a:p>
        </p:txBody>
      </p:sp>
      <p:sp>
        <p:nvSpPr>
          <p:cNvPr id="11" name="TextBox 10"/>
          <p:cNvSpPr txBox="1"/>
          <p:nvPr/>
        </p:nvSpPr>
        <p:spPr>
          <a:xfrm>
            <a:off x="6015317" y="2152410"/>
            <a:ext cx="6076548" cy="2246769"/>
          </a:xfrm>
          <a:prstGeom prst="rect">
            <a:avLst/>
          </a:prstGeom>
          <a:noFill/>
        </p:spPr>
        <p:txBody>
          <a:bodyPr wrap="square" rtlCol="0">
            <a:spAutoFit/>
          </a:bodyPr>
          <a:lstStyle/>
          <a:p>
            <a:pPr marL="285750" indent="-285750">
              <a:buFont typeface="Wingdings" panose="05000000000000000000" pitchFamily="2" charset="2"/>
              <a:buChar char="ü"/>
            </a:pPr>
            <a:r>
              <a:rPr lang="en-US" sz="1400" dirty="0" smtClean="0"/>
              <a:t>Reflects “alignment” of all HCBS services available under different 1915c Waiver Programs (OMH SED, OCFS Bridges to Health &amp; DOH Care at Home I/II) </a:t>
            </a:r>
          </a:p>
          <a:p>
            <a:pPr marL="285750" indent="-285750">
              <a:buFont typeface="Wingdings" panose="05000000000000000000" pitchFamily="2" charset="2"/>
              <a:buChar char="ü"/>
            </a:pPr>
            <a:r>
              <a:rPr lang="en-US" sz="1400" dirty="0" smtClean="0"/>
              <a:t>Requires CMS Approval of 1115 Amendment for Managed Care </a:t>
            </a:r>
          </a:p>
          <a:p>
            <a:pPr marL="285750" indent="-285750">
              <a:buFont typeface="Wingdings" panose="05000000000000000000" pitchFamily="2" charset="2"/>
              <a:buChar char="ü"/>
            </a:pPr>
            <a:r>
              <a:rPr lang="en-US" sz="1400" dirty="0" smtClean="0"/>
              <a:t>More tools in the tool box: HCBS available to larger population of children (no longer limited to waiver slots)</a:t>
            </a:r>
          </a:p>
          <a:p>
            <a:pPr marL="285750" indent="-285750">
              <a:buFont typeface="Wingdings" panose="05000000000000000000" pitchFamily="2" charset="2"/>
              <a:buChar char="ü"/>
            </a:pPr>
            <a:r>
              <a:rPr lang="en-US" sz="1400" dirty="0" smtClean="0"/>
              <a:t>Broader array of HCBS available, at the same time 1915c Waiver Programs are discontinued</a:t>
            </a:r>
          </a:p>
          <a:p>
            <a:r>
              <a:rPr lang="en-US" sz="1400" dirty="0" smtClean="0"/>
              <a:t>  </a:t>
            </a:r>
          </a:p>
          <a:p>
            <a:pPr marL="285750" indent="-285750">
              <a:buFont typeface="Arial" panose="020B0604020202020204" pitchFamily="34" charset="0"/>
              <a:buChar char="•"/>
            </a:pPr>
            <a:endParaRPr lang="en-US" sz="1400"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10553" y="6063176"/>
            <a:ext cx="2240018" cy="623898"/>
          </a:xfrm>
          <a:prstGeom prst="rect">
            <a:avLst/>
          </a:prstGeom>
        </p:spPr>
      </p:pic>
    </p:spTree>
    <p:extLst>
      <p:ext uri="{BB962C8B-B14F-4D97-AF65-F5344CB8AC3E}">
        <p14:creationId xmlns:p14="http://schemas.microsoft.com/office/powerpoint/2010/main" val="12795101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Children’s Health Subcommittee/Clinical Advisory Group.  Focus will be on:</a:t>
            </a:r>
          </a:p>
          <a:p>
            <a:pPr lvl="1"/>
            <a:r>
              <a:rPr lang="en-US" dirty="0"/>
              <a:t>Children’s populations</a:t>
            </a:r>
          </a:p>
          <a:p>
            <a:pPr lvl="1"/>
            <a:r>
              <a:rPr lang="en-US" dirty="0"/>
              <a:t>Children-specific quality measures</a:t>
            </a:r>
          </a:p>
          <a:p>
            <a:pPr lvl="1"/>
            <a:r>
              <a:rPr lang="en-US" dirty="0"/>
              <a:t>Data and other support required for providers to be successful </a:t>
            </a:r>
          </a:p>
          <a:p>
            <a:pPr lvl="1"/>
            <a:r>
              <a:rPr lang="en-US" dirty="0"/>
              <a:t>Other implementation details related to the children’s health population</a:t>
            </a:r>
          </a:p>
          <a:p>
            <a:pPr lvl="2"/>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10553" y="6063176"/>
            <a:ext cx="2240018" cy="623898"/>
          </a:xfrm>
          <a:prstGeom prst="rect">
            <a:avLst/>
          </a:prstGeom>
        </p:spPr>
      </p:pic>
    </p:spTree>
    <p:extLst>
      <p:ext uri="{BB962C8B-B14F-4D97-AF65-F5344CB8AC3E}">
        <p14:creationId xmlns:p14="http://schemas.microsoft.com/office/powerpoint/2010/main" val="31971825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3</a:t>
            </a:r>
            <a:endParaRPr lang="en-US" dirty="0"/>
          </a:p>
        </p:txBody>
      </p:sp>
      <p:sp>
        <p:nvSpPr>
          <p:cNvPr id="4" name="Text Placeholder 3"/>
          <p:cNvSpPr>
            <a:spLocks noGrp="1"/>
          </p:cNvSpPr>
          <p:nvPr>
            <p:ph type="body" sz="quarter" idx="12"/>
          </p:nvPr>
        </p:nvSpPr>
        <p:spPr>
          <a:xfrm>
            <a:off x="649109" y="782655"/>
            <a:ext cx="11023600" cy="514350"/>
          </a:xfrm>
        </p:spPr>
        <p:txBody>
          <a:bodyPr/>
          <a:lstStyle/>
          <a:p>
            <a:r>
              <a:rPr lang="en-US" sz="3200" dirty="0">
                <a:solidFill>
                  <a:srgbClr val="002060"/>
                </a:solidFill>
              </a:rPr>
              <a:t>Medicaid Redesign Team (MRT)’s Vision, Goals and Principles for Transforming the Delivery of Heath Care for Children </a:t>
            </a:r>
          </a:p>
        </p:txBody>
      </p:sp>
      <p:sp>
        <p:nvSpPr>
          <p:cNvPr id="5" name="Text Placeholder 4"/>
          <p:cNvSpPr>
            <a:spLocks noGrp="1"/>
          </p:cNvSpPr>
          <p:nvPr>
            <p:ph type="body" sz="quarter" idx="13"/>
          </p:nvPr>
        </p:nvSpPr>
        <p:spPr>
          <a:xfrm>
            <a:off x="649109" y="2236703"/>
            <a:ext cx="11252426" cy="4211864"/>
          </a:xfrm>
        </p:spPr>
        <p:txBody>
          <a:bodyPr>
            <a:normAutofit/>
          </a:bodyPr>
          <a:lstStyle/>
          <a:p>
            <a:pPr lvl="1">
              <a:buFont typeface="Wingdings" panose="05000000000000000000" pitchFamily="2" charset="2"/>
              <a:buChar char="ü"/>
            </a:pPr>
            <a:r>
              <a:rPr lang="en-US" sz="2800" dirty="0"/>
              <a:t>Keep children on their developmental trajectory</a:t>
            </a:r>
          </a:p>
          <a:p>
            <a:pPr lvl="1">
              <a:buFont typeface="Wingdings" panose="05000000000000000000" pitchFamily="2" charset="2"/>
              <a:buChar char="ü"/>
            </a:pPr>
            <a:r>
              <a:rPr lang="en-US" sz="2800" dirty="0"/>
              <a:t>Focus on recovery and building resilience</a:t>
            </a:r>
          </a:p>
          <a:p>
            <a:pPr lvl="1">
              <a:buFont typeface="Wingdings" panose="05000000000000000000" pitchFamily="2" charset="2"/>
              <a:buChar char="ü"/>
            </a:pPr>
            <a:r>
              <a:rPr lang="en-US" sz="2800" dirty="0"/>
              <a:t>Identify needs early and intervene</a:t>
            </a:r>
          </a:p>
          <a:p>
            <a:pPr lvl="1">
              <a:buFont typeface="Wingdings" panose="05000000000000000000" pitchFamily="2" charset="2"/>
              <a:buChar char="ü"/>
            </a:pPr>
            <a:r>
              <a:rPr lang="en-US" sz="2800" dirty="0"/>
              <a:t>Maintain child at home with support and services</a:t>
            </a:r>
          </a:p>
          <a:p>
            <a:pPr lvl="1">
              <a:buFont typeface="Wingdings" panose="05000000000000000000" pitchFamily="2" charset="2"/>
              <a:buChar char="ü"/>
            </a:pPr>
            <a:r>
              <a:rPr lang="en-US" sz="2800" kern="0" dirty="0">
                <a:solidFill>
                  <a:prstClr val="black"/>
                </a:solidFill>
                <a:cs typeface="Arial" panose="020B0604020202020204" pitchFamily="34" charset="0"/>
              </a:rPr>
              <a:t>Maintain the child in the </a:t>
            </a:r>
            <a:r>
              <a:rPr lang="en-US" sz="2800" kern="0" dirty="0">
                <a:cs typeface="Arial" panose="020B0604020202020204" pitchFamily="34" charset="0"/>
              </a:rPr>
              <a:t>community in least restrictive settings</a:t>
            </a:r>
          </a:p>
          <a:p>
            <a:pPr lvl="1">
              <a:buFont typeface="Wingdings" panose="05000000000000000000" pitchFamily="2" charset="2"/>
              <a:buChar char="ü"/>
            </a:pPr>
            <a:r>
              <a:rPr lang="en-US" sz="2800" kern="0" dirty="0">
                <a:solidFill>
                  <a:prstClr val="black"/>
                </a:solidFill>
                <a:cs typeface="Arial" panose="020B0604020202020204" pitchFamily="34" charset="0"/>
              </a:rPr>
              <a:t>Prevent escalation and longer term need for higher end services</a:t>
            </a:r>
          </a:p>
          <a:p>
            <a:pPr lvl="1">
              <a:buFont typeface="Wingdings" panose="05000000000000000000" pitchFamily="2" charset="2"/>
              <a:buChar char="ü"/>
            </a:pPr>
            <a:r>
              <a:rPr lang="en-US" sz="2800" kern="0" dirty="0">
                <a:solidFill>
                  <a:prstClr val="black"/>
                </a:solidFill>
                <a:cs typeface="Arial" panose="020B0604020202020204" pitchFamily="34" charset="0"/>
              </a:rPr>
              <a:t>Maintain accountability for outcomes and quality</a:t>
            </a:r>
          </a:p>
          <a:p>
            <a:pPr lvl="1">
              <a:buFont typeface="Wingdings" panose="05000000000000000000" pitchFamily="2" charset="2"/>
              <a:buChar char="ü"/>
            </a:pPr>
            <a:r>
              <a:rPr lang="en-US" sz="2800" dirty="0"/>
              <a:t>Maintain access to services for children without Medicaid as a “Household of One”</a:t>
            </a:r>
            <a:r>
              <a:rPr lang="en-US" sz="2800" kern="0" dirty="0">
                <a:cs typeface="Arial" panose="020B0604020202020204" pitchFamily="34" charset="0"/>
              </a:rPr>
              <a:t> </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155634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4</a:t>
            </a:r>
            <a:endParaRPr lang="en-US" dirty="0"/>
          </a:p>
        </p:txBody>
      </p:sp>
      <p:sp>
        <p:nvSpPr>
          <p:cNvPr id="4" name="Text Placeholder 3"/>
          <p:cNvSpPr>
            <a:spLocks noGrp="1"/>
          </p:cNvSpPr>
          <p:nvPr>
            <p:ph type="body" sz="quarter" idx="12"/>
          </p:nvPr>
        </p:nvSpPr>
        <p:spPr>
          <a:xfrm>
            <a:off x="649109" y="782655"/>
            <a:ext cx="11023600" cy="514350"/>
          </a:xfrm>
        </p:spPr>
        <p:txBody>
          <a:bodyPr/>
          <a:lstStyle/>
          <a:p>
            <a:r>
              <a:rPr lang="en-US" dirty="0">
                <a:solidFill>
                  <a:srgbClr val="002060"/>
                </a:solidFill>
              </a:rPr>
              <a:t>Challenges in Helping Children</a:t>
            </a:r>
          </a:p>
        </p:txBody>
      </p:sp>
      <p:sp>
        <p:nvSpPr>
          <p:cNvPr id="5" name="Text Placeholder 4"/>
          <p:cNvSpPr>
            <a:spLocks noGrp="1"/>
          </p:cNvSpPr>
          <p:nvPr>
            <p:ph type="body" sz="quarter" idx="13"/>
          </p:nvPr>
        </p:nvSpPr>
        <p:spPr>
          <a:xfrm>
            <a:off x="649109" y="1617436"/>
            <a:ext cx="11252426" cy="4831132"/>
          </a:xfrm>
        </p:spPr>
        <p:txBody>
          <a:bodyPr>
            <a:normAutofit/>
          </a:bodyPr>
          <a:lstStyle/>
          <a:p>
            <a:pPr marL="457200" indent="-457200">
              <a:buFont typeface="Wingdings" panose="05000000000000000000" pitchFamily="2" charset="2"/>
              <a:buChar char="Ø"/>
            </a:pPr>
            <a:r>
              <a:rPr lang="en-US" sz="3200" dirty="0"/>
              <a:t>We wait too long to identify and treat kids </a:t>
            </a:r>
          </a:p>
          <a:p>
            <a:pPr marL="457200" indent="-457200">
              <a:buFont typeface="Wingdings" panose="05000000000000000000" pitchFamily="2" charset="2"/>
              <a:buChar char="Ø"/>
            </a:pPr>
            <a:endParaRPr lang="en-US" sz="3200" dirty="0"/>
          </a:p>
          <a:p>
            <a:pPr marL="457200" indent="-457200">
              <a:buFont typeface="Wingdings" panose="05000000000000000000" pitchFamily="2" charset="2"/>
              <a:buChar char="Ø"/>
            </a:pPr>
            <a:r>
              <a:rPr lang="en-US" sz="3200" dirty="0"/>
              <a:t>Well intended, yet maladaptive responses</a:t>
            </a:r>
          </a:p>
          <a:p>
            <a:pPr marL="457200" indent="-457200">
              <a:buFont typeface="Wingdings" panose="05000000000000000000" pitchFamily="2" charset="2"/>
              <a:buChar char="Ø"/>
            </a:pPr>
            <a:endParaRPr lang="en-US" sz="3200" dirty="0"/>
          </a:p>
          <a:p>
            <a:pPr marL="457200" indent="-457200">
              <a:buFont typeface="Wingdings" panose="05000000000000000000" pitchFamily="2" charset="2"/>
              <a:buChar char="Ø"/>
            </a:pPr>
            <a:r>
              <a:rPr lang="en-US" sz="3200" dirty="0"/>
              <a:t>All child-serving systems work extremely hard to help children, but it is often not enough…</a:t>
            </a:r>
          </a:p>
          <a:p>
            <a:pPr marL="109728" algn="ctr"/>
            <a:endParaRPr lang="en-US" sz="2800" i="1" dirty="0" smtClean="0">
              <a:solidFill>
                <a:schemeClr val="accent1">
                  <a:lumMod val="75000"/>
                </a:schemeClr>
              </a:solidFill>
            </a:endParaRPr>
          </a:p>
          <a:p>
            <a:pPr marL="109728" algn="ctr"/>
            <a:r>
              <a:rPr lang="en-US" sz="2800" i="1" dirty="0" smtClean="0">
                <a:solidFill>
                  <a:schemeClr val="accent1">
                    <a:lumMod val="75000"/>
                  </a:schemeClr>
                </a:solidFill>
              </a:rPr>
              <a:t>Children </a:t>
            </a:r>
            <a:r>
              <a:rPr lang="en-US" sz="2800" i="1" dirty="0">
                <a:solidFill>
                  <a:schemeClr val="accent1">
                    <a:lumMod val="75000"/>
                  </a:schemeClr>
                </a:solidFill>
              </a:rPr>
              <a:t>and youth can only achieve their full potential if together we operate at ours.</a:t>
            </a:r>
            <a:endParaRPr lang="en-US" sz="2800" dirty="0"/>
          </a:p>
        </p:txBody>
      </p:sp>
    </p:spTree>
    <p:extLst>
      <p:ext uri="{BB962C8B-B14F-4D97-AF65-F5344CB8AC3E}">
        <p14:creationId xmlns:p14="http://schemas.microsoft.com/office/powerpoint/2010/main" val="13385140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5</a:t>
            </a:r>
            <a:endParaRPr lang="en-US" dirty="0"/>
          </a:p>
        </p:txBody>
      </p:sp>
      <p:sp>
        <p:nvSpPr>
          <p:cNvPr id="4" name="Text Placeholder 3"/>
          <p:cNvSpPr>
            <a:spLocks noGrp="1"/>
          </p:cNvSpPr>
          <p:nvPr>
            <p:ph type="body" sz="quarter" idx="12"/>
          </p:nvPr>
        </p:nvSpPr>
        <p:spPr>
          <a:xfrm>
            <a:off x="649109" y="782655"/>
            <a:ext cx="11023600" cy="514350"/>
          </a:xfrm>
        </p:spPr>
        <p:txBody>
          <a:bodyPr/>
          <a:lstStyle/>
          <a:p>
            <a:pPr algn="ctr"/>
            <a:r>
              <a:rPr lang="en-US" sz="3600" i="1" dirty="0">
                <a:solidFill>
                  <a:schemeClr val="accent1">
                    <a:lumMod val="75000"/>
                  </a:schemeClr>
                </a:solidFill>
              </a:rPr>
              <a:t>Children and their families receive the right services, at the right time, in the right amount.</a:t>
            </a:r>
            <a:endParaRPr lang="en-US" sz="3600" dirty="0">
              <a:solidFill>
                <a:srgbClr val="002060"/>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4356" y="2486212"/>
            <a:ext cx="4175661" cy="2922963"/>
          </a:xfrm>
          <a:prstGeom prst="rect">
            <a:avLst/>
          </a:prstGeom>
        </p:spPr>
      </p:pic>
    </p:spTree>
    <p:extLst>
      <p:ext uri="{BB962C8B-B14F-4D97-AF65-F5344CB8AC3E}">
        <p14:creationId xmlns:p14="http://schemas.microsoft.com/office/powerpoint/2010/main" val="430563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4C8693-2F83-47FE-889C-13C43A13B472}" type="slidenum">
              <a:rPr lang="en-US" smtClean="0">
                <a:solidFill>
                  <a:prstClr val="black"/>
                </a:solidFill>
              </a:rPr>
              <a:pPr/>
              <a:t>5</a:t>
            </a:fld>
            <a:endParaRPr lang="en-US">
              <a:solidFill>
                <a:prstClr val="black"/>
              </a:solidFill>
            </a:endParaRPr>
          </a:p>
        </p:txBody>
      </p:sp>
      <p:sp>
        <p:nvSpPr>
          <p:cNvPr id="4" name="Title 3"/>
          <p:cNvSpPr>
            <a:spLocks noGrp="1"/>
          </p:cNvSpPr>
          <p:nvPr>
            <p:ph type="title"/>
          </p:nvPr>
        </p:nvSpPr>
        <p:spPr/>
        <p:txBody>
          <a:bodyPr/>
          <a:lstStyle/>
          <a:p>
            <a:r>
              <a:rPr lang="en-US" dirty="0" smtClean="0"/>
              <a:t>Current Continuum of Care</a:t>
            </a:r>
            <a:endParaRPr lang="en-US" dirty="0"/>
          </a:p>
        </p:txBody>
      </p:sp>
      <p:graphicFrame>
        <p:nvGraphicFramePr>
          <p:cNvPr id="5" name="Diagram 4"/>
          <p:cNvGraphicFramePr/>
          <p:nvPr>
            <p:extLst>
              <p:ext uri="{D42A27DB-BD31-4B8C-83A1-F6EECF244321}">
                <p14:modId xmlns:p14="http://schemas.microsoft.com/office/powerpoint/2010/main" val="1838592895"/>
              </p:ext>
            </p:extLst>
          </p:nvPr>
        </p:nvGraphicFramePr>
        <p:xfrm>
          <a:off x="1752600" y="1371600"/>
          <a:ext cx="8915400" cy="4089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4572000" y="4088070"/>
            <a:ext cx="2667000" cy="400110"/>
          </a:xfrm>
          <a:prstGeom prst="rect">
            <a:avLst/>
          </a:prstGeom>
          <a:noFill/>
        </p:spPr>
        <p:txBody>
          <a:bodyPr wrap="square" rtlCol="0">
            <a:spAutoFit/>
          </a:bodyPr>
          <a:lstStyle/>
          <a:p>
            <a:r>
              <a:rPr lang="en-US" sz="2000" b="1" dirty="0">
                <a:solidFill>
                  <a:srgbClr val="DEF5FA">
                    <a:lumMod val="50000"/>
                  </a:srgbClr>
                </a:solidFill>
              </a:rPr>
              <a:t>Intensity of Need</a:t>
            </a:r>
          </a:p>
        </p:txBody>
      </p:sp>
    </p:spTree>
    <p:extLst>
      <p:ext uri="{BB962C8B-B14F-4D97-AF65-F5344CB8AC3E}">
        <p14:creationId xmlns:p14="http://schemas.microsoft.com/office/powerpoint/2010/main" val="154784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52B0868C-6D7E-49B9-9D0C-12FDD2BCD50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graphicEl>
                                              <a:dgm id="{81DE6593-92D0-44B1-AFC1-864F4046E46D}"/>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graphicEl>
                                              <a:dgm id="{E65EE856-9837-4A1C-BBE6-D8353254A8A9}"/>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graphicEl>
                                              <a:dgm id="{EC8713AE-4F30-4FB8-9215-F5DC11101822}"/>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graphicEl>
                                              <a:dgm id="{3C2B9C61-6B14-4A94-BAD8-FAF6B64B26E3}"/>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graphicEl>
                                              <a:dgm id="{DA31C221-CDA2-4B17-9ECD-EADFB520E576}"/>
                                            </p:graphic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graphicEl>
                                              <a:dgm id="{BBC709B5-1FD9-42FB-BE61-32178998833D}"/>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graphicEl>
                                              <a:dgm id="{C792197F-E903-44DB-8DDD-BD21D54F7C9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7F7F7"/>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04C8693-2F83-47FE-889C-13C43A13B472}" type="slidenum">
              <a:rPr lang="en-US" smtClean="0">
                <a:solidFill>
                  <a:srgbClr val="000000"/>
                </a:solidFill>
              </a:rPr>
              <a:pPr/>
              <a:t>6</a:t>
            </a:fld>
            <a:endParaRPr lang="en-US">
              <a:solidFill>
                <a:srgbClr val="000000"/>
              </a:solidFill>
            </a:endParaRPr>
          </a:p>
        </p:txBody>
      </p:sp>
      <p:graphicFrame>
        <p:nvGraphicFramePr>
          <p:cNvPr id="5" name="Diagram 4"/>
          <p:cNvGraphicFramePr/>
          <p:nvPr>
            <p:extLst>
              <p:ext uri="{D42A27DB-BD31-4B8C-83A1-F6EECF244321}">
                <p14:modId xmlns:p14="http://schemas.microsoft.com/office/powerpoint/2010/main" val="3655041439"/>
              </p:ext>
            </p:extLst>
          </p:nvPr>
        </p:nvGraphicFramePr>
        <p:xfrm>
          <a:off x="2743200" y="76200"/>
          <a:ext cx="6858000" cy="6629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 name="Left Brace 17"/>
          <p:cNvSpPr/>
          <p:nvPr/>
        </p:nvSpPr>
        <p:spPr bwMode="auto">
          <a:xfrm rot="1588702">
            <a:off x="2689614" y="5542852"/>
            <a:ext cx="381000" cy="1066800"/>
          </a:xfrm>
          <a:prstGeom prst="leftBrac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rtlCol="0" anchor="t" anchorCtr="0" compatLnSpc="1">
            <a:prstTxWarp prst="textNoShape">
              <a:avLst/>
            </a:prstTxWarp>
          </a:bodyPr>
          <a:lstStyle/>
          <a:p>
            <a:pPr marL="342900" indent="-342900" algn="ctr" fontAlgn="base">
              <a:spcBef>
                <a:spcPct val="20000"/>
              </a:spcBef>
              <a:spcAft>
                <a:spcPct val="0"/>
              </a:spcAft>
              <a:buFontTx/>
              <a:buChar char="•"/>
            </a:pPr>
            <a:endParaRPr lang="en-US" sz="3200">
              <a:solidFill>
                <a:srgbClr val="000000"/>
              </a:solidFill>
            </a:endParaRPr>
          </a:p>
        </p:txBody>
      </p:sp>
      <p:sp>
        <p:nvSpPr>
          <p:cNvPr id="19" name="TextBox 18"/>
          <p:cNvSpPr txBox="1"/>
          <p:nvPr/>
        </p:nvSpPr>
        <p:spPr>
          <a:xfrm rot="1623781">
            <a:off x="2379361" y="5126006"/>
            <a:ext cx="400110" cy="1492000"/>
          </a:xfrm>
          <a:prstGeom prst="rect">
            <a:avLst/>
          </a:prstGeom>
          <a:noFill/>
        </p:spPr>
        <p:txBody>
          <a:bodyPr vert="vert270" wrap="square" rtlCol="0">
            <a:spAutoFit/>
          </a:bodyPr>
          <a:lstStyle/>
          <a:p>
            <a:r>
              <a:rPr lang="en-US" sz="1400" dirty="0">
                <a:solidFill>
                  <a:srgbClr val="000000"/>
                </a:solidFill>
              </a:rPr>
              <a:t>Integrated Care</a:t>
            </a:r>
          </a:p>
        </p:txBody>
      </p:sp>
      <p:sp>
        <p:nvSpPr>
          <p:cNvPr id="20" name="Up Arrow 19"/>
          <p:cNvSpPr/>
          <p:nvPr/>
        </p:nvSpPr>
        <p:spPr bwMode="auto">
          <a:xfrm>
            <a:off x="9753600" y="57969"/>
            <a:ext cx="838200" cy="6629400"/>
          </a:xfrm>
          <a:prstGeom prst="upArrow">
            <a:avLst/>
          </a:prstGeom>
          <a:solidFill>
            <a:schemeClr val="accent1"/>
          </a:solidFill>
          <a:ln w="9525" cap="flat" cmpd="sng" algn="ctr">
            <a:noFill/>
            <a:prstDash val="solid"/>
            <a:round/>
            <a:headEnd type="none" w="med" len="med"/>
            <a:tailEnd type="triangle" w="med" len="med"/>
          </a:ln>
          <a:effectLst/>
        </p:spPr>
        <p:txBody>
          <a:bodyPr vert="wordArtVert" wrap="square" lIns="91440" tIns="45720" rIns="91440" bIns="45720" numCol="1" rtlCol="0" anchor="ctr" anchorCtr="0" compatLnSpc="1">
            <a:prstTxWarp prst="textNoShape">
              <a:avLst/>
            </a:prstTxWarp>
            <a:noAutofit/>
          </a:bodyPr>
          <a:lstStyle/>
          <a:p>
            <a:pPr algn="ctr" fontAlgn="base">
              <a:spcBef>
                <a:spcPct val="20000"/>
              </a:spcBef>
              <a:spcAft>
                <a:spcPct val="0"/>
              </a:spcAft>
            </a:pPr>
            <a:r>
              <a:rPr lang="en-US" sz="2000" b="1" dirty="0">
                <a:solidFill>
                  <a:srgbClr val="000000"/>
                </a:solidFill>
                <a:latin typeface="Rockwell" panose="02060603020205020403" pitchFamily="18" charset="0"/>
              </a:rPr>
              <a:t>Intensity of Need</a:t>
            </a:r>
          </a:p>
        </p:txBody>
      </p:sp>
      <p:sp>
        <p:nvSpPr>
          <p:cNvPr id="21" name="Left Brace 20"/>
          <p:cNvSpPr/>
          <p:nvPr/>
        </p:nvSpPr>
        <p:spPr bwMode="auto">
          <a:xfrm rot="1588702">
            <a:off x="3272544" y="4466815"/>
            <a:ext cx="381000" cy="1066800"/>
          </a:xfrm>
          <a:prstGeom prst="leftBrac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rtlCol="0" anchor="t" anchorCtr="0" compatLnSpc="1">
            <a:prstTxWarp prst="textNoShape">
              <a:avLst/>
            </a:prstTxWarp>
          </a:bodyPr>
          <a:lstStyle/>
          <a:p>
            <a:pPr marL="342900" indent="-342900" algn="ctr" fontAlgn="base">
              <a:spcBef>
                <a:spcPct val="20000"/>
              </a:spcBef>
              <a:spcAft>
                <a:spcPct val="0"/>
              </a:spcAft>
              <a:buFontTx/>
              <a:buChar char="•"/>
            </a:pPr>
            <a:endParaRPr lang="en-US" sz="3200">
              <a:solidFill>
                <a:srgbClr val="000000"/>
              </a:solidFill>
            </a:endParaRPr>
          </a:p>
        </p:txBody>
      </p:sp>
      <p:sp>
        <p:nvSpPr>
          <p:cNvPr id="22" name="Left Brace 21"/>
          <p:cNvSpPr/>
          <p:nvPr/>
        </p:nvSpPr>
        <p:spPr bwMode="auto">
          <a:xfrm rot="1588702">
            <a:off x="3860966" y="3342045"/>
            <a:ext cx="381000" cy="1066800"/>
          </a:xfrm>
          <a:prstGeom prst="leftBrac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rtlCol="0" anchor="t" anchorCtr="0" compatLnSpc="1">
            <a:prstTxWarp prst="textNoShape">
              <a:avLst/>
            </a:prstTxWarp>
          </a:bodyPr>
          <a:lstStyle/>
          <a:p>
            <a:pPr marL="342900" indent="-342900" algn="ctr" fontAlgn="base">
              <a:spcBef>
                <a:spcPct val="20000"/>
              </a:spcBef>
              <a:spcAft>
                <a:spcPct val="0"/>
              </a:spcAft>
              <a:buFontTx/>
              <a:buChar char="•"/>
            </a:pPr>
            <a:endParaRPr lang="en-US" sz="3200">
              <a:solidFill>
                <a:srgbClr val="000000"/>
              </a:solidFill>
            </a:endParaRPr>
          </a:p>
        </p:txBody>
      </p:sp>
      <p:sp>
        <p:nvSpPr>
          <p:cNvPr id="23" name="TextBox 22"/>
          <p:cNvSpPr txBox="1"/>
          <p:nvPr/>
        </p:nvSpPr>
        <p:spPr>
          <a:xfrm rot="1727260">
            <a:off x="2834358" y="4226527"/>
            <a:ext cx="615553" cy="960425"/>
          </a:xfrm>
          <a:prstGeom prst="rect">
            <a:avLst/>
          </a:prstGeom>
          <a:noFill/>
        </p:spPr>
        <p:txBody>
          <a:bodyPr vert="vert270" wrap="square" rtlCol="0">
            <a:spAutoFit/>
          </a:bodyPr>
          <a:lstStyle/>
          <a:p>
            <a:r>
              <a:rPr lang="en-US" sz="1400" dirty="0">
                <a:solidFill>
                  <a:srgbClr val="000000"/>
                </a:solidFill>
              </a:rPr>
              <a:t>Support / Advocacy</a:t>
            </a:r>
          </a:p>
        </p:txBody>
      </p:sp>
      <p:sp>
        <p:nvSpPr>
          <p:cNvPr id="24" name="TextBox 23"/>
          <p:cNvSpPr txBox="1"/>
          <p:nvPr/>
        </p:nvSpPr>
        <p:spPr>
          <a:xfrm rot="1727260">
            <a:off x="3335352" y="3179645"/>
            <a:ext cx="615553" cy="960425"/>
          </a:xfrm>
          <a:prstGeom prst="rect">
            <a:avLst/>
          </a:prstGeom>
          <a:noFill/>
        </p:spPr>
        <p:txBody>
          <a:bodyPr vert="vert270" wrap="square" rtlCol="0">
            <a:spAutoFit/>
          </a:bodyPr>
          <a:lstStyle/>
          <a:p>
            <a:r>
              <a:rPr lang="en-US" sz="1400" dirty="0">
                <a:solidFill>
                  <a:srgbClr val="000000"/>
                </a:solidFill>
              </a:rPr>
              <a:t>Community Supports</a:t>
            </a:r>
          </a:p>
        </p:txBody>
      </p:sp>
      <p:sp>
        <p:nvSpPr>
          <p:cNvPr id="25" name="Left Brace 24"/>
          <p:cNvSpPr/>
          <p:nvPr/>
        </p:nvSpPr>
        <p:spPr bwMode="auto">
          <a:xfrm rot="9229978">
            <a:off x="7530899" y="2219374"/>
            <a:ext cx="381000" cy="1066800"/>
          </a:xfrm>
          <a:prstGeom prst="leftBrac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rtlCol="0" anchor="t" anchorCtr="0" compatLnSpc="1">
            <a:prstTxWarp prst="textNoShape">
              <a:avLst/>
            </a:prstTxWarp>
          </a:bodyPr>
          <a:lstStyle/>
          <a:p>
            <a:pPr marL="342900" indent="-342900" algn="ctr" fontAlgn="base">
              <a:spcBef>
                <a:spcPct val="20000"/>
              </a:spcBef>
              <a:spcAft>
                <a:spcPct val="0"/>
              </a:spcAft>
              <a:buFontTx/>
              <a:buChar char="•"/>
            </a:pPr>
            <a:endParaRPr lang="en-US" sz="3200">
              <a:solidFill>
                <a:srgbClr val="000000"/>
              </a:solidFill>
            </a:endParaRPr>
          </a:p>
        </p:txBody>
      </p:sp>
      <p:sp>
        <p:nvSpPr>
          <p:cNvPr id="26" name="Left Brace 25"/>
          <p:cNvSpPr/>
          <p:nvPr/>
        </p:nvSpPr>
        <p:spPr bwMode="auto">
          <a:xfrm rot="9229978">
            <a:off x="6997500" y="1114893"/>
            <a:ext cx="381000" cy="1066800"/>
          </a:xfrm>
          <a:prstGeom prst="leftBrac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rtlCol="0" anchor="t" anchorCtr="0" compatLnSpc="1">
            <a:prstTxWarp prst="textNoShape">
              <a:avLst/>
            </a:prstTxWarp>
          </a:bodyPr>
          <a:lstStyle/>
          <a:p>
            <a:pPr marL="342900" indent="-342900" algn="ctr" fontAlgn="base">
              <a:spcBef>
                <a:spcPct val="20000"/>
              </a:spcBef>
              <a:spcAft>
                <a:spcPct val="0"/>
              </a:spcAft>
              <a:buFontTx/>
              <a:buChar char="•"/>
            </a:pPr>
            <a:endParaRPr lang="en-US" sz="3200">
              <a:solidFill>
                <a:srgbClr val="000000"/>
              </a:solidFill>
            </a:endParaRPr>
          </a:p>
        </p:txBody>
      </p:sp>
      <p:sp>
        <p:nvSpPr>
          <p:cNvPr id="27" name="Left Brace 26"/>
          <p:cNvSpPr/>
          <p:nvPr/>
        </p:nvSpPr>
        <p:spPr bwMode="auto">
          <a:xfrm rot="9229978">
            <a:off x="6387901" y="8459"/>
            <a:ext cx="381000" cy="1066800"/>
          </a:xfrm>
          <a:prstGeom prst="leftBrace">
            <a:avLst/>
          </a:prstGeom>
          <a:ln>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vert="horz" wrap="square" lIns="91440" tIns="45720" rIns="91440" bIns="45720" numCol="1" rtlCol="0" anchor="t" anchorCtr="0" compatLnSpc="1">
            <a:prstTxWarp prst="textNoShape">
              <a:avLst/>
            </a:prstTxWarp>
          </a:bodyPr>
          <a:lstStyle/>
          <a:p>
            <a:pPr marL="342900" indent="-342900" algn="ctr" fontAlgn="base">
              <a:spcBef>
                <a:spcPct val="20000"/>
              </a:spcBef>
              <a:spcAft>
                <a:spcPct val="0"/>
              </a:spcAft>
              <a:buFontTx/>
              <a:buChar char="•"/>
            </a:pPr>
            <a:endParaRPr lang="en-US" sz="3200">
              <a:solidFill>
                <a:srgbClr val="000000"/>
              </a:solidFill>
            </a:endParaRPr>
          </a:p>
        </p:txBody>
      </p:sp>
      <p:sp>
        <p:nvSpPr>
          <p:cNvPr id="28" name="TextBox 27"/>
          <p:cNvSpPr txBox="1"/>
          <p:nvPr/>
        </p:nvSpPr>
        <p:spPr>
          <a:xfrm rot="9210526">
            <a:off x="7943026" y="1987489"/>
            <a:ext cx="400110" cy="1492000"/>
          </a:xfrm>
          <a:prstGeom prst="rect">
            <a:avLst/>
          </a:prstGeom>
          <a:noFill/>
        </p:spPr>
        <p:txBody>
          <a:bodyPr vert="vert270" wrap="square" rtlCol="0">
            <a:spAutoFit/>
          </a:bodyPr>
          <a:lstStyle/>
          <a:p>
            <a:r>
              <a:rPr lang="en-US" sz="1400" dirty="0">
                <a:solidFill>
                  <a:srgbClr val="000000"/>
                </a:solidFill>
              </a:rPr>
              <a:t>Clinical Services</a:t>
            </a:r>
          </a:p>
        </p:txBody>
      </p:sp>
      <p:sp>
        <p:nvSpPr>
          <p:cNvPr id="29" name="TextBox 28"/>
          <p:cNvSpPr txBox="1"/>
          <p:nvPr/>
        </p:nvSpPr>
        <p:spPr>
          <a:xfrm rot="9237561">
            <a:off x="7348070" y="1217819"/>
            <a:ext cx="400110" cy="743591"/>
          </a:xfrm>
          <a:prstGeom prst="rect">
            <a:avLst/>
          </a:prstGeom>
          <a:noFill/>
        </p:spPr>
        <p:txBody>
          <a:bodyPr vert="vert270" wrap="square" rtlCol="0">
            <a:spAutoFit/>
          </a:bodyPr>
          <a:lstStyle/>
          <a:p>
            <a:r>
              <a:rPr lang="en-US" sz="1400" dirty="0">
                <a:solidFill>
                  <a:srgbClr val="000000"/>
                </a:solidFill>
              </a:rPr>
              <a:t>HCBS</a:t>
            </a:r>
          </a:p>
        </p:txBody>
      </p:sp>
      <p:sp>
        <p:nvSpPr>
          <p:cNvPr id="30" name="TextBox 29"/>
          <p:cNvSpPr txBox="1"/>
          <p:nvPr/>
        </p:nvSpPr>
        <p:spPr>
          <a:xfrm rot="9237561">
            <a:off x="6745506" y="68368"/>
            <a:ext cx="615553" cy="903613"/>
          </a:xfrm>
          <a:prstGeom prst="rect">
            <a:avLst/>
          </a:prstGeom>
          <a:noFill/>
        </p:spPr>
        <p:txBody>
          <a:bodyPr vert="vert270" wrap="square" rtlCol="0">
            <a:spAutoFit/>
          </a:bodyPr>
          <a:lstStyle/>
          <a:p>
            <a:r>
              <a:rPr lang="en-US" sz="1400" dirty="0">
                <a:solidFill>
                  <a:srgbClr val="000000"/>
                </a:solidFill>
              </a:rPr>
              <a:t>Intensive Services</a:t>
            </a:r>
          </a:p>
        </p:txBody>
      </p:sp>
    </p:spTree>
    <p:extLst>
      <p:ext uri="{BB962C8B-B14F-4D97-AF65-F5344CB8AC3E}">
        <p14:creationId xmlns:p14="http://schemas.microsoft.com/office/powerpoint/2010/main" val="1496702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B97F9291-055B-44AC-9076-BD508530EFB5}"/>
                                            </p:graphicEl>
                                          </p:spTgt>
                                        </p:tgtEl>
                                        <p:attrNameLst>
                                          <p:attrName>style.visibility</p:attrName>
                                        </p:attrNameLst>
                                      </p:cBhvr>
                                      <p:to>
                                        <p:strVal val="visible"/>
                                      </p:to>
                                    </p:set>
                                    <p:animEffect transition="in" filter="fade">
                                      <p:cBhvr>
                                        <p:cTn id="7" dur="500"/>
                                        <p:tgtEl>
                                          <p:spTgt spid="5">
                                            <p:graphicEl>
                                              <a:dgm id="{B97F9291-055B-44AC-9076-BD508530EFB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graphicEl>
                                              <a:dgm id="{B49CCBEE-4950-402A-A637-C2EEA10296F7}"/>
                                            </p:graphicEl>
                                          </p:spTgt>
                                        </p:tgtEl>
                                        <p:attrNameLst>
                                          <p:attrName>style.visibility</p:attrName>
                                        </p:attrNameLst>
                                      </p:cBhvr>
                                      <p:to>
                                        <p:strVal val="visible"/>
                                      </p:to>
                                    </p:set>
                                    <p:animEffect transition="in" filter="fade">
                                      <p:cBhvr>
                                        <p:cTn id="18" dur="500"/>
                                        <p:tgtEl>
                                          <p:spTgt spid="5">
                                            <p:graphicEl>
                                              <a:dgm id="{B49CCBEE-4950-402A-A637-C2EEA10296F7}"/>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graphicEl>
                                              <a:dgm id="{A9D6A719-6C08-4D27-81EE-BFA3A52AD475}"/>
                                            </p:graphicEl>
                                          </p:spTgt>
                                        </p:tgtEl>
                                        <p:attrNameLst>
                                          <p:attrName>style.visibility</p:attrName>
                                        </p:attrNameLst>
                                      </p:cBhvr>
                                      <p:to>
                                        <p:strVal val="visible"/>
                                      </p:to>
                                    </p:set>
                                    <p:animEffect transition="in" filter="fade">
                                      <p:cBhvr>
                                        <p:cTn id="29" dur="500"/>
                                        <p:tgtEl>
                                          <p:spTgt spid="5">
                                            <p:graphicEl>
                                              <a:dgm id="{A9D6A719-6C08-4D27-81EE-BFA3A52AD475}"/>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4"/>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2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5">
                                            <p:graphicEl>
                                              <a:dgm id="{9A49CAEF-FB29-44D9-A167-0BA1C4C03D7D}"/>
                                            </p:graphicEl>
                                          </p:spTgt>
                                        </p:tgtEl>
                                        <p:attrNameLst>
                                          <p:attrName>style.visibility</p:attrName>
                                        </p:attrNameLst>
                                      </p:cBhvr>
                                      <p:to>
                                        <p:strVal val="visible"/>
                                      </p:to>
                                    </p:set>
                                    <p:animEffect transition="in" filter="fade">
                                      <p:cBhvr>
                                        <p:cTn id="40" dur="500"/>
                                        <p:tgtEl>
                                          <p:spTgt spid="5">
                                            <p:graphicEl>
                                              <a:dgm id="{9A49CAEF-FB29-44D9-A167-0BA1C4C03D7D}"/>
                                            </p:graphicEl>
                                          </p:spTgt>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5">
                                            <p:graphicEl>
                                              <a:dgm id="{5C21C3A0-3B24-422F-8A0E-16D3226F555F}"/>
                                            </p:graphicEl>
                                          </p:spTgt>
                                        </p:tgtEl>
                                        <p:attrNameLst>
                                          <p:attrName>style.visibility</p:attrName>
                                        </p:attrNameLst>
                                      </p:cBhvr>
                                      <p:to>
                                        <p:strVal val="visible"/>
                                      </p:to>
                                    </p:set>
                                    <p:animEffect transition="in" filter="fade">
                                      <p:cBhvr>
                                        <p:cTn id="51" dur="500"/>
                                        <p:tgtEl>
                                          <p:spTgt spid="5">
                                            <p:graphicEl>
                                              <a:dgm id="{5C21C3A0-3B24-422F-8A0E-16D3226F555F}"/>
                                            </p:graphicEl>
                                          </p:spTgt>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29"/>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26"/>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5">
                                            <p:graphicEl>
                                              <a:dgm id="{5A46451D-8201-4A70-9355-1E558CD1687A}"/>
                                            </p:graphicEl>
                                          </p:spTgt>
                                        </p:tgtEl>
                                        <p:attrNameLst>
                                          <p:attrName>style.visibility</p:attrName>
                                        </p:attrNameLst>
                                      </p:cBhvr>
                                      <p:to>
                                        <p:strVal val="visible"/>
                                      </p:to>
                                    </p:set>
                                    <p:animEffect transition="in" filter="fade">
                                      <p:cBhvr>
                                        <p:cTn id="62" dur="500"/>
                                        <p:tgtEl>
                                          <p:spTgt spid="5">
                                            <p:graphicEl>
                                              <a:dgm id="{5A46451D-8201-4A70-9355-1E558CD1687A}"/>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20"/>
                                        </p:tgtEl>
                                        <p:attrNameLst>
                                          <p:attrName>style.visibility</p:attrName>
                                        </p:attrNameLst>
                                      </p:cBhvr>
                                      <p:to>
                                        <p:strVal val="visible"/>
                                      </p:to>
                                    </p:set>
                                    <p:animEffect transition="in" filter="wipe(down)">
                                      <p:cBhvr>
                                        <p:cTn id="7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rev="1"/>
        </p:bldSub>
      </p:bldGraphic>
      <p:bldP spid="18" grpId="0" animBg="1"/>
      <p:bldP spid="19" grpId="0"/>
      <p:bldP spid="20" grpId="0" animBg="1"/>
      <p:bldP spid="21" grpId="0" animBg="1"/>
      <p:bldP spid="22" grpId="0" animBg="1"/>
      <p:bldP spid="23" grpId="0"/>
      <p:bldP spid="24" grpId="0"/>
      <p:bldP spid="25" grpId="0" animBg="1"/>
      <p:bldP spid="26" grpId="0" animBg="1"/>
      <p:bldP spid="27" grpId="0" animBg="1"/>
      <p:bldP spid="28" grpId="0"/>
      <p:bldP spid="29" grpId="0"/>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dirty="0">
                <a:latin typeface="Lucida Sans Unicode" panose="020B0602030504020204" pitchFamily="34" charset="0"/>
                <a:cs typeface="Lucida Sans Unicode" panose="020B0602030504020204" pitchFamily="34" charset="0"/>
              </a:rPr>
              <a:t>The GOAL is to…</a:t>
            </a:r>
          </a:p>
        </p:txBody>
      </p:sp>
      <p:sp>
        <p:nvSpPr>
          <p:cNvPr id="2" name="Slide Number Placeholder 1"/>
          <p:cNvSpPr>
            <a:spLocks noGrp="1"/>
          </p:cNvSpPr>
          <p:nvPr>
            <p:ph type="sldNum" sz="quarter" idx="12"/>
          </p:nvPr>
        </p:nvSpPr>
        <p:spPr/>
        <p:txBody>
          <a:bodyPr/>
          <a:lstStyle/>
          <a:p>
            <a:fld id="{D57F1E4F-1CFF-5643-939E-217C01CDF565}" type="slidenum">
              <a:rPr lang="en-US" smtClean="0">
                <a:solidFill>
                  <a:prstClr val="black">
                    <a:tint val="75000"/>
                  </a:prstClr>
                </a:solidFill>
              </a:rPr>
              <a:pPr/>
              <a:t>7</a:t>
            </a:fld>
            <a:endParaRPr lang="en-US" dirty="0">
              <a:solidFill>
                <a:prstClr val="black">
                  <a:tint val="75000"/>
                </a:prstClr>
              </a:solidFill>
            </a:endParaRPr>
          </a:p>
        </p:txBody>
      </p:sp>
      <p:sp>
        <p:nvSpPr>
          <p:cNvPr id="4" name="Content Placeholder 3"/>
          <p:cNvSpPr>
            <a:spLocks noGrp="1"/>
          </p:cNvSpPr>
          <p:nvPr>
            <p:ph idx="4294967295"/>
          </p:nvPr>
        </p:nvSpPr>
        <p:spPr>
          <a:xfrm>
            <a:off x="1905000" y="1470819"/>
            <a:ext cx="8610600" cy="4525963"/>
          </a:xfrm>
        </p:spPr>
        <p:txBody>
          <a:bodyPr/>
          <a:lstStyle/>
          <a:p>
            <a:pPr marL="109728" indent="0">
              <a:buNone/>
            </a:pPr>
            <a:r>
              <a:rPr lang="en-US" dirty="0">
                <a:solidFill>
                  <a:srgbClr val="000000"/>
                </a:solidFill>
                <a:latin typeface="Lucida Sans Unicode" panose="020B0602030504020204" pitchFamily="34" charset="0"/>
                <a:cs typeface="Lucida Sans Unicode" panose="020B0602030504020204" pitchFamily="34" charset="0"/>
              </a:rPr>
              <a:t>G</a:t>
            </a:r>
            <a:r>
              <a:rPr lang="en-US" dirty="0" smtClean="0">
                <a:solidFill>
                  <a:srgbClr val="000000"/>
                </a:solidFill>
                <a:latin typeface="Lucida Sans Unicode" panose="020B0602030504020204" pitchFamily="34" charset="0"/>
                <a:cs typeface="Lucida Sans Unicode" panose="020B0602030504020204" pitchFamily="34" charset="0"/>
              </a:rPr>
              <a:t>et children back on their developmental trajectory: </a:t>
            </a:r>
          </a:p>
          <a:p>
            <a:pPr lvl="1"/>
            <a:r>
              <a:rPr lang="en-US" dirty="0" smtClean="0">
                <a:latin typeface="Lucida Sans Unicode" panose="020B0602030504020204" pitchFamily="34" charset="0"/>
                <a:cs typeface="Lucida Sans Unicode" panose="020B0602030504020204" pitchFamily="34" charset="0"/>
              </a:rPr>
              <a:t>Identify needs early</a:t>
            </a:r>
          </a:p>
          <a:p>
            <a:pPr lvl="1"/>
            <a:r>
              <a:rPr lang="en-US" dirty="0" smtClean="0">
                <a:latin typeface="Lucida Sans Unicode" panose="020B0602030504020204" pitchFamily="34" charset="0"/>
                <a:cs typeface="Lucida Sans Unicode" panose="020B0602030504020204" pitchFamily="34" charset="0"/>
              </a:rPr>
              <a:t>Maintain the child at home with support and services</a:t>
            </a:r>
          </a:p>
          <a:p>
            <a:pPr lvl="1"/>
            <a:r>
              <a:rPr lang="en-US" dirty="0" smtClean="0">
                <a:latin typeface="Lucida Sans Unicode" panose="020B0602030504020204" pitchFamily="34" charset="0"/>
                <a:cs typeface="Lucida Sans Unicode" panose="020B0602030504020204" pitchFamily="34" charset="0"/>
              </a:rPr>
              <a:t>Maintain the child in the community </a:t>
            </a:r>
            <a:r>
              <a:rPr lang="en-US" dirty="0">
                <a:latin typeface="Lucida Sans Unicode" panose="020B0602030504020204" pitchFamily="34" charset="0"/>
                <a:cs typeface="Lucida Sans Unicode" panose="020B0602030504020204" pitchFamily="34" charset="0"/>
              </a:rPr>
              <a:t>(least restrictive) </a:t>
            </a:r>
            <a:endParaRPr lang="en-US" dirty="0" smtClean="0">
              <a:latin typeface="Lucida Sans Unicode" panose="020B0602030504020204" pitchFamily="34" charset="0"/>
              <a:cs typeface="Lucida Sans Unicode" panose="020B0602030504020204" pitchFamily="34" charset="0"/>
            </a:endParaRPr>
          </a:p>
          <a:p>
            <a:pPr lvl="1"/>
            <a:endParaRPr lang="en-US" dirty="0" smtClean="0">
              <a:latin typeface="Lucida Sans Unicode" panose="020B0602030504020204" pitchFamily="34" charset="0"/>
              <a:cs typeface="Lucida Sans Unicode" panose="020B0602030504020204" pitchFamily="34" charset="0"/>
            </a:endParaRPr>
          </a:p>
          <a:p>
            <a:pPr marL="109728" indent="0" algn="ctr">
              <a:buNone/>
            </a:pPr>
            <a:r>
              <a:rPr lang="en-US" b="1" i="1" dirty="0" smtClean="0">
                <a:latin typeface="Lucida Sans Unicode" panose="020B0602030504020204" pitchFamily="34" charset="0"/>
                <a:cs typeface="Lucida Sans Unicode" panose="020B0602030504020204" pitchFamily="34" charset="0"/>
              </a:rPr>
              <a:t>					</a:t>
            </a:r>
            <a:endParaRPr lang="en-US" b="1" i="1" dirty="0">
              <a:latin typeface="Lucida Sans Unicode" panose="020B0602030504020204" pitchFamily="34" charset="0"/>
              <a:cs typeface="Lucida Sans Unicode" panose="020B0602030504020204" pitchFamily="34" charset="0"/>
            </a:endParaRPr>
          </a:p>
        </p:txBody>
      </p:sp>
      <p:sp>
        <p:nvSpPr>
          <p:cNvPr id="7" name="TextBox 6"/>
          <p:cNvSpPr txBox="1"/>
          <p:nvPr/>
        </p:nvSpPr>
        <p:spPr>
          <a:xfrm>
            <a:off x="6705600" y="3733800"/>
            <a:ext cx="2971800" cy="2308324"/>
          </a:xfrm>
          <a:prstGeom prst="rect">
            <a:avLst/>
          </a:prstGeom>
          <a:noFill/>
        </p:spPr>
        <p:txBody>
          <a:bodyPr wrap="square" rtlCol="0">
            <a:spAutoFit/>
          </a:bodyPr>
          <a:lstStyle/>
          <a:p>
            <a:pPr algn="ctr"/>
            <a:r>
              <a:rPr lang="en-US" sz="3600" b="1" i="1" dirty="0">
                <a:solidFill>
                  <a:srgbClr val="EEECE1">
                    <a:lumMod val="50000"/>
                  </a:srgbClr>
                </a:solidFill>
              </a:rPr>
              <a:t>Focus on recovery and building resilience! </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3733800"/>
            <a:ext cx="3810000" cy="2431524"/>
          </a:xfrm>
          <a:prstGeom prst="rect">
            <a:avLst/>
          </a:prstGeom>
        </p:spPr>
      </p:pic>
    </p:spTree>
    <p:extLst>
      <p:ext uri="{BB962C8B-B14F-4D97-AF65-F5344CB8AC3E}">
        <p14:creationId xmlns:p14="http://schemas.microsoft.com/office/powerpoint/2010/main" val="34002409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6</a:t>
            </a:r>
            <a:endParaRPr lang="en-US" dirty="0"/>
          </a:p>
        </p:txBody>
      </p:sp>
      <p:sp>
        <p:nvSpPr>
          <p:cNvPr id="2" name="Text Placeholder 1"/>
          <p:cNvSpPr>
            <a:spLocks noGrp="1"/>
          </p:cNvSpPr>
          <p:nvPr>
            <p:ph type="body" sz="quarter" idx="12"/>
          </p:nvPr>
        </p:nvSpPr>
        <p:spPr>
          <a:xfrm>
            <a:off x="584200" y="704436"/>
            <a:ext cx="11023600" cy="514350"/>
          </a:xfrm>
        </p:spPr>
        <p:txBody>
          <a:bodyPr/>
          <a:lstStyle/>
          <a:p>
            <a:r>
              <a:rPr lang="en-US" sz="3200" dirty="0">
                <a:solidFill>
                  <a:srgbClr val="002060"/>
                </a:solidFill>
              </a:rPr>
              <a:t>Principles for Serving Children in Managed Care and Health Homes </a:t>
            </a:r>
          </a:p>
        </p:txBody>
      </p:sp>
      <p:sp>
        <p:nvSpPr>
          <p:cNvPr id="5" name="Rectangle 4"/>
          <p:cNvSpPr/>
          <p:nvPr/>
        </p:nvSpPr>
        <p:spPr>
          <a:xfrm>
            <a:off x="584201" y="1774209"/>
            <a:ext cx="10893566" cy="4247317"/>
          </a:xfrm>
          <a:prstGeom prst="rect">
            <a:avLst/>
          </a:prstGeom>
        </p:spPr>
        <p:txBody>
          <a:bodyPr wrap="square">
            <a:spAutoFit/>
          </a:bodyPr>
          <a:lstStyle/>
          <a:p>
            <a:pPr marL="285750" indent="-285750">
              <a:buFont typeface="Wingdings" panose="05000000000000000000" pitchFamily="2" charset="2"/>
              <a:buChar char="Ø"/>
              <a:defRPr/>
            </a:pPr>
            <a:r>
              <a:rPr lang="en-US" dirty="0">
                <a:solidFill>
                  <a:prstClr val="black"/>
                </a:solidFill>
                <a:cs typeface="Arial" panose="020B0604020202020204" pitchFamily="34" charset="0"/>
              </a:rPr>
              <a:t>Ensure managed care and care coordination networks </a:t>
            </a:r>
            <a:r>
              <a:rPr lang="en-US" b="1" dirty="0">
                <a:solidFill>
                  <a:prstClr val="black"/>
                </a:solidFill>
                <a:cs typeface="Arial" panose="020B0604020202020204" pitchFamily="34" charset="0"/>
              </a:rPr>
              <a:t>provide comprehensive, integrated physical and behavioral health care</a:t>
            </a:r>
            <a:r>
              <a:rPr lang="en-US" dirty="0">
                <a:solidFill>
                  <a:prstClr val="black"/>
                </a:solidFill>
                <a:cs typeface="Arial" panose="020B0604020202020204" pitchFamily="34" charset="0"/>
              </a:rPr>
              <a:t> that recognizes the unique needs of children and their families</a:t>
            </a:r>
          </a:p>
          <a:p>
            <a:pPr marL="285750" indent="-285750">
              <a:buFont typeface="Wingdings" panose="05000000000000000000" pitchFamily="2" charset="2"/>
              <a:buChar char="Ø"/>
              <a:defRPr/>
            </a:pPr>
            <a:r>
              <a:rPr lang="en-US" dirty="0">
                <a:solidFill>
                  <a:prstClr val="black"/>
                </a:solidFill>
                <a:cs typeface="Arial" panose="020B0604020202020204" pitchFamily="34" charset="0"/>
              </a:rPr>
              <a:t>Provide care coordination and planning that is </a:t>
            </a:r>
            <a:r>
              <a:rPr lang="en-US" b="1" dirty="0">
                <a:solidFill>
                  <a:prstClr val="black"/>
                </a:solidFill>
                <a:cs typeface="Arial" panose="020B0604020202020204" pitchFamily="34" charset="0"/>
              </a:rPr>
              <a:t>family-and-youth driven</a:t>
            </a:r>
            <a:r>
              <a:rPr lang="en-US" dirty="0">
                <a:solidFill>
                  <a:prstClr val="black"/>
                </a:solidFill>
                <a:cs typeface="Arial" panose="020B0604020202020204" pitchFamily="34" charset="0"/>
              </a:rPr>
              <a:t>, supports a system of care that builds upon the strengths of the child and family </a:t>
            </a:r>
          </a:p>
          <a:p>
            <a:pPr marL="285750" indent="-285750">
              <a:buFont typeface="Wingdings" panose="05000000000000000000" pitchFamily="2" charset="2"/>
              <a:buChar char="Ø"/>
              <a:defRPr/>
            </a:pPr>
            <a:r>
              <a:rPr lang="en-US" dirty="0">
                <a:solidFill>
                  <a:prstClr val="black"/>
                </a:solidFill>
                <a:cs typeface="Arial" panose="020B0604020202020204" pitchFamily="34" charset="0"/>
              </a:rPr>
              <a:t>Ensure managed care </a:t>
            </a:r>
            <a:r>
              <a:rPr lang="en-US" b="1" dirty="0">
                <a:solidFill>
                  <a:prstClr val="black"/>
                </a:solidFill>
                <a:cs typeface="Arial" panose="020B0604020202020204" pitchFamily="34" charset="0"/>
              </a:rPr>
              <a:t>staff and systems care coordinators are trained</a:t>
            </a:r>
            <a:r>
              <a:rPr lang="en-US" dirty="0">
                <a:solidFill>
                  <a:prstClr val="black"/>
                </a:solidFill>
                <a:cs typeface="Arial" panose="020B0604020202020204" pitchFamily="34" charset="0"/>
              </a:rPr>
              <a:t> in working with families and children with unique, complex health needs</a:t>
            </a:r>
          </a:p>
          <a:p>
            <a:pPr marL="285750" indent="-285750">
              <a:buFont typeface="Wingdings" panose="05000000000000000000" pitchFamily="2" charset="2"/>
              <a:buChar char="Ø"/>
              <a:defRPr/>
            </a:pPr>
            <a:r>
              <a:rPr lang="en-US" dirty="0">
                <a:solidFill>
                  <a:prstClr val="black"/>
                </a:solidFill>
                <a:cs typeface="Arial" panose="020B0604020202020204" pitchFamily="34" charset="0"/>
              </a:rPr>
              <a:t>Ensure continuity of care and </a:t>
            </a:r>
            <a:r>
              <a:rPr lang="en-US" b="1" dirty="0">
                <a:solidFill>
                  <a:prstClr val="black"/>
                </a:solidFill>
                <a:cs typeface="Arial" panose="020B0604020202020204" pitchFamily="34" charset="0"/>
              </a:rPr>
              <a:t>comprehensive transitional care from service to service </a:t>
            </a:r>
            <a:r>
              <a:rPr lang="en-US" dirty="0">
                <a:solidFill>
                  <a:prstClr val="black"/>
                </a:solidFill>
                <a:cs typeface="Arial" panose="020B0604020202020204" pitchFamily="34" charset="0"/>
              </a:rPr>
              <a:t>(education, foster care, juvenile justice, child to adult)</a:t>
            </a:r>
          </a:p>
          <a:p>
            <a:pPr marL="285750" indent="-285750">
              <a:buFont typeface="Wingdings" panose="05000000000000000000" pitchFamily="2" charset="2"/>
              <a:buChar char="Ø"/>
              <a:defRPr/>
            </a:pPr>
            <a:r>
              <a:rPr lang="en-US" dirty="0">
                <a:solidFill>
                  <a:prstClr val="black"/>
                </a:solidFill>
                <a:cs typeface="Arial" panose="020B0604020202020204" pitchFamily="34" charset="0"/>
              </a:rPr>
              <a:t>Incorporate a child/family specific </a:t>
            </a:r>
            <a:r>
              <a:rPr lang="en-US" b="1" dirty="0">
                <a:solidFill>
                  <a:prstClr val="black"/>
                </a:solidFill>
                <a:cs typeface="Arial" panose="020B0604020202020204" pitchFamily="34" charset="0"/>
              </a:rPr>
              <a:t>assent/consent process</a:t>
            </a:r>
            <a:r>
              <a:rPr lang="en-US" dirty="0">
                <a:solidFill>
                  <a:prstClr val="black"/>
                </a:solidFill>
                <a:cs typeface="Arial" panose="020B0604020202020204" pitchFamily="34" charset="0"/>
              </a:rPr>
              <a:t> that recognizes the legal right of a child to seek specific care without parental/guardian consent</a:t>
            </a:r>
          </a:p>
          <a:p>
            <a:pPr marL="285750" indent="-285750">
              <a:buFont typeface="Wingdings" panose="05000000000000000000" pitchFamily="2" charset="2"/>
              <a:buChar char="Ø"/>
              <a:defRPr/>
            </a:pPr>
            <a:r>
              <a:rPr lang="en-US" dirty="0">
                <a:solidFill>
                  <a:prstClr val="black"/>
                </a:solidFill>
                <a:cs typeface="Arial" panose="020B0604020202020204" pitchFamily="34" charset="0"/>
              </a:rPr>
              <a:t>Track clinical and functional outcomes using </a:t>
            </a:r>
            <a:r>
              <a:rPr lang="en-US" b="1" dirty="0">
                <a:solidFill>
                  <a:prstClr val="black"/>
                </a:solidFill>
                <a:cs typeface="Arial" panose="020B0604020202020204" pitchFamily="34" charset="0"/>
              </a:rPr>
              <a:t>standardized pediatric tools </a:t>
            </a:r>
            <a:r>
              <a:rPr lang="en-US" dirty="0">
                <a:solidFill>
                  <a:prstClr val="black"/>
                </a:solidFill>
                <a:cs typeface="Arial" panose="020B0604020202020204" pitchFamily="34" charset="0"/>
              </a:rPr>
              <a:t>that are validated  for the screening and assessing of children</a:t>
            </a:r>
          </a:p>
          <a:p>
            <a:pPr marL="285750" indent="-285750">
              <a:buFont typeface="Wingdings" panose="05000000000000000000" pitchFamily="2" charset="2"/>
              <a:buChar char="Ø"/>
              <a:defRPr/>
            </a:pPr>
            <a:r>
              <a:rPr lang="en-US" dirty="0">
                <a:solidFill>
                  <a:prstClr val="black"/>
                </a:solidFill>
                <a:cs typeface="Arial" panose="020B0604020202020204" pitchFamily="34" charset="0"/>
              </a:rPr>
              <a:t>Adopt child-specific and nationally recognized measures to </a:t>
            </a:r>
            <a:r>
              <a:rPr lang="en-US" b="1" dirty="0">
                <a:solidFill>
                  <a:prstClr val="black"/>
                </a:solidFill>
                <a:cs typeface="Arial" panose="020B0604020202020204" pitchFamily="34" charset="0"/>
              </a:rPr>
              <a:t>monitor quality and outcomes</a:t>
            </a:r>
          </a:p>
          <a:p>
            <a:pPr marL="285750" indent="-285750">
              <a:buFont typeface="Wingdings" panose="05000000000000000000" pitchFamily="2" charset="2"/>
              <a:buChar char="Ø"/>
              <a:defRPr/>
            </a:pPr>
            <a:r>
              <a:rPr lang="en-US" dirty="0">
                <a:solidFill>
                  <a:prstClr val="black"/>
                </a:solidFill>
                <a:cs typeface="Arial" panose="020B0604020202020204" pitchFamily="34" charset="0"/>
              </a:rPr>
              <a:t>Ensure </a:t>
            </a:r>
            <a:r>
              <a:rPr lang="en-US" b="1" dirty="0">
                <a:solidFill>
                  <a:prstClr val="black"/>
                </a:solidFill>
                <a:cs typeface="Arial" panose="020B0604020202020204" pitchFamily="34" charset="0"/>
              </a:rPr>
              <a:t>smooth transition </a:t>
            </a:r>
            <a:r>
              <a:rPr lang="en-US" dirty="0">
                <a:solidFill>
                  <a:prstClr val="black"/>
                </a:solidFill>
                <a:cs typeface="Arial" panose="020B0604020202020204" pitchFamily="34" charset="0"/>
              </a:rPr>
              <a:t>from current care management models to Health Home, including transition plan for care management payments</a:t>
            </a:r>
          </a:p>
        </p:txBody>
      </p:sp>
    </p:spTree>
    <p:extLst>
      <p:ext uri="{BB962C8B-B14F-4D97-AF65-F5344CB8AC3E}">
        <p14:creationId xmlns:p14="http://schemas.microsoft.com/office/powerpoint/2010/main" val="6479942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7</a:t>
            </a:r>
            <a:endParaRPr lang="en-US" dirty="0"/>
          </a:p>
        </p:txBody>
      </p:sp>
      <p:sp>
        <p:nvSpPr>
          <p:cNvPr id="2" name="Text Placeholder 1"/>
          <p:cNvSpPr>
            <a:spLocks noGrp="1"/>
          </p:cNvSpPr>
          <p:nvPr>
            <p:ph type="body" sz="quarter" idx="12"/>
          </p:nvPr>
        </p:nvSpPr>
        <p:spPr>
          <a:xfrm>
            <a:off x="584200" y="704436"/>
            <a:ext cx="11023600" cy="514350"/>
          </a:xfrm>
        </p:spPr>
        <p:txBody>
          <a:bodyPr/>
          <a:lstStyle/>
          <a:p>
            <a:r>
              <a:rPr lang="en-US" sz="3200" dirty="0">
                <a:solidFill>
                  <a:srgbClr val="002060"/>
                </a:solidFill>
              </a:rPr>
              <a:t>Transforming the Delivery of Health Care for Children</a:t>
            </a:r>
          </a:p>
        </p:txBody>
      </p:sp>
      <p:sp>
        <p:nvSpPr>
          <p:cNvPr id="4" name="Rectangle 3"/>
          <p:cNvSpPr/>
          <p:nvPr/>
        </p:nvSpPr>
        <p:spPr>
          <a:xfrm>
            <a:off x="584200" y="1747912"/>
            <a:ext cx="10645254" cy="3539430"/>
          </a:xfrm>
          <a:prstGeom prst="rect">
            <a:avLst/>
          </a:prstGeom>
        </p:spPr>
        <p:txBody>
          <a:bodyPr wrap="square">
            <a:spAutoFit/>
          </a:bodyPr>
          <a:lstStyle/>
          <a:p>
            <a:r>
              <a:rPr lang="en-US" sz="3200" b="1" i="1" kern="0" dirty="0">
                <a:solidFill>
                  <a:prstClr val="black"/>
                </a:solidFill>
                <a:cs typeface="Arial" panose="020B0604020202020204" pitchFamily="34" charset="0"/>
              </a:rPr>
              <a:t>Who? </a:t>
            </a:r>
          </a:p>
          <a:p>
            <a:pPr lvl="1">
              <a:buFont typeface="Wingdings" panose="05000000000000000000" pitchFamily="2" charset="2"/>
              <a:buChar char="ü"/>
            </a:pPr>
            <a:r>
              <a:rPr lang="en-US" sz="3200" dirty="0">
                <a:latin typeface="Arial" panose="020B0604020202020204" pitchFamily="34" charset="0"/>
                <a:cs typeface="Arial" panose="020B0604020202020204" pitchFamily="34" charset="0"/>
              </a:rPr>
              <a:t>Children and youth younger than 21</a:t>
            </a:r>
          </a:p>
          <a:p>
            <a:pPr lvl="1">
              <a:buFont typeface="Wingdings" panose="05000000000000000000" pitchFamily="2" charset="2"/>
              <a:buChar char="ü"/>
            </a:pPr>
            <a:r>
              <a:rPr lang="en-US" sz="3200" dirty="0">
                <a:latin typeface="Arial" panose="020B0604020202020204" pitchFamily="34" charset="0"/>
                <a:cs typeface="Arial" panose="020B0604020202020204" pitchFamily="34" charset="0"/>
              </a:rPr>
              <a:t>Children with Serious Emotional Disturbance (SED) </a:t>
            </a:r>
          </a:p>
          <a:p>
            <a:pPr lvl="1">
              <a:buFont typeface="Wingdings" panose="05000000000000000000" pitchFamily="2" charset="2"/>
              <a:buChar char="ü"/>
            </a:pPr>
            <a:r>
              <a:rPr lang="en-US" sz="3200" dirty="0">
                <a:latin typeface="Arial" panose="020B0604020202020204" pitchFamily="34" charset="0"/>
                <a:cs typeface="Arial" panose="020B0604020202020204" pitchFamily="34" charset="0"/>
              </a:rPr>
              <a:t>Children in Foster Care</a:t>
            </a:r>
          </a:p>
          <a:p>
            <a:pPr lvl="1">
              <a:buFont typeface="Wingdings" panose="05000000000000000000" pitchFamily="2" charset="2"/>
              <a:buChar char="ü"/>
            </a:pPr>
            <a:r>
              <a:rPr lang="en-US" sz="3200" dirty="0">
                <a:latin typeface="Arial" panose="020B0604020202020204" pitchFamily="34" charset="0"/>
                <a:cs typeface="Arial" panose="020B0604020202020204" pitchFamily="34" charset="0"/>
              </a:rPr>
              <a:t>Medically fragile/complex children, require significant medical or technological health supports</a:t>
            </a:r>
          </a:p>
          <a:p>
            <a:pPr lvl="1">
              <a:buFont typeface="Wingdings" panose="05000000000000000000" pitchFamily="2" charset="2"/>
              <a:buChar char="ü"/>
            </a:pPr>
            <a:r>
              <a:rPr lang="en-US" sz="3200" dirty="0">
                <a:latin typeface="Arial" panose="020B0604020202020204" pitchFamily="34" charset="0"/>
                <a:cs typeface="Arial" panose="020B0604020202020204" pitchFamily="34" charset="0"/>
              </a:rPr>
              <a:t>Youth with Substance Use Disorders</a:t>
            </a:r>
          </a:p>
        </p:txBody>
      </p:sp>
    </p:spTree>
    <p:extLst>
      <p:ext uri="{BB962C8B-B14F-4D97-AF65-F5344CB8AC3E}">
        <p14:creationId xmlns:p14="http://schemas.microsoft.com/office/powerpoint/2010/main" val="3731680877"/>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2_Default Design">
  <a:themeElements>
    <a:clrScheme name="">
      <a:dk1>
        <a:srgbClr val="000000"/>
      </a:dk1>
      <a:lt1>
        <a:srgbClr val="006699"/>
      </a:lt1>
      <a:dk2>
        <a:srgbClr val="000000"/>
      </a:dk2>
      <a:lt2>
        <a:srgbClr val="808080"/>
      </a:lt2>
      <a:accent1>
        <a:srgbClr val="00CC99"/>
      </a:accent1>
      <a:accent2>
        <a:srgbClr val="3333CC"/>
      </a:accent2>
      <a:accent3>
        <a:srgbClr val="AAB8CA"/>
      </a:accent3>
      <a:accent4>
        <a:srgbClr val="000000"/>
      </a:accent4>
      <a:accent5>
        <a:srgbClr val="AAE2CA"/>
      </a:accent5>
      <a:accent6>
        <a:srgbClr val="2D2DB9"/>
      </a:accent6>
      <a:hlink>
        <a:srgbClr val="CCCCFF"/>
      </a:hlink>
      <a:folHlink>
        <a:srgbClr val="B2B2B2"/>
      </a:folHlink>
    </a:clrScheme>
    <a:fontScheme name="2_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2_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2_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2_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43813</TotalTime>
  <Words>1659</Words>
  <Application>Microsoft Office PowerPoint</Application>
  <PresentationFormat>Widescreen</PresentationFormat>
  <Paragraphs>187</Paragraphs>
  <Slides>13</Slides>
  <Notes>11</Notes>
  <HiddenSlides>0</HiddenSlides>
  <MMClips>0</MMClips>
  <ScaleCrop>false</ScaleCrop>
  <HeadingPairs>
    <vt:vector size="6" baseType="variant">
      <vt:variant>
        <vt:lpstr>Fonts Used</vt:lpstr>
      </vt:variant>
      <vt:variant>
        <vt:i4>10</vt:i4>
      </vt:variant>
      <vt:variant>
        <vt:lpstr>Theme</vt:lpstr>
      </vt:variant>
      <vt:variant>
        <vt:i4>4</vt:i4>
      </vt:variant>
      <vt:variant>
        <vt:lpstr>Slide Titles</vt:lpstr>
      </vt:variant>
      <vt:variant>
        <vt:i4>13</vt:i4>
      </vt:variant>
    </vt:vector>
  </HeadingPairs>
  <TitlesOfParts>
    <vt:vector size="27" baseType="lpstr">
      <vt:lpstr>Arial</vt:lpstr>
      <vt:lpstr>Calibri</vt:lpstr>
      <vt:lpstr>Levenim MT</vt:lpstr>
      <vt:lpstr>Lucida Sans Unicode</vt:lpstr>
      <vt:lpstr>Rockwell</vt:lpstr>
      <vt:lpstr>Times New Roman</vt:lpstr>
      <vt:lpstr>Verdana</vt:lpstr>
      <vt:lpstr>Wingdings</vt:lpstr>
      <vt:lpstr>Wingdings 2</vt:lpstr>
      <vt:lpstr>Wingdings 3</vt:lpstr>
      <vt:lpstr>Office Theme</vt:lpstr>
      <vt:lpstr>Concourse</vt:lpstr>
      <vt:lpstr>2_Default Design</vt:lpstr>
      <vt:lpstr>1_Office Theme</vt:lpstr>
      <vt:lpstr>PowerPoint Presentation</vt:lpstr>
      <vt:lpstr>PowerPoint Presentation</vt:lpstr>
      <vt:lpstr>PowerPoint Presentation</vt:lpstr>
      <vt:lpstr>PowerPoint Presentation</vt:lpstr>
      <vt:lpstr>Current Continuum of Care</vt:lpstr>
      <vt:lpstr>PowerPoint Presentation</vt:lpstr>
      <vt:lpstr>The GOAL is to…</vt:lpstr>
      <vt:lpstr>PowerPoint Presentation</vt:lpstr>
      <vt:lpstr>PowerPoint Presentation</vt:lpstr>
      <vt:lpstr>PowerPoint Presentation</vt:lpstr>
      <vt:lpstr> Six Proposed New State Plan Services in 2016 </vt:lpstr>
      <vt:lpstr>Proposed Home and Community Based Services – 2017</vt:lpstr>
      <vt:lpstr>Next Steps</vt:lpstr>
    </vt:vector>
  </TitlesOfParts>
  <Company>NYS Department of Health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Golden</dc:creator>
  <cp:lastModifiedBy>Donna Bradbury</cp:lastModifiedBy>
  <cp:revision>720</cp:revision>
  <cp:lastPrinted>2015-08-12T01:01:36Z</cp:lastPrinted>
  <dcterms:created xsi:type="dcterms:W3CDTF">2014-12-12T19:37:34Z</dcterms:created>
  <dcterms:modified xsi:type="dcterms:W3CDTF">2016-10-19T12:21:44Z</dcterms:modified>
</cp:coreProperties>
</file>