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36" r:id="rId2"/>
    <p:sldMasterId id="2147483948" r:id="rId3"/>
  </p:sldMasterIdLst>
  <p:notesMasterIdLst>
    <p:notesMasterId r:id="rId25"/>
  </p:notesMasterIdLst>
  <p:handoutMasterIdLst>
    <p:handoutMasterId r:id="rId26"/>
  </p:handoutMasterIdLst>
  <p:sldIdLst>
    <p:sldId id="398" r:id="rId4"/>
    <p:sldId id="399" r:id="rId5"/>
    <p:sldId id="402" r:id="rId6"/>
    <p:sldId id="458" r:id="rId7"/>
    <p:sldId id="462" r:id="rId8"/>
    <p:sldId id="410" r:id="rId9"/>
    <p:sldId id="423" r:id="rId10"/>
    <p:sldId id="411" r:id="rId11"/>
    <p:sldId id="476" r:id="rId12"/>
    <p:sldId id="465" r:id="rId13"/>
    <p:sldId id="464" r:id="rId14"/>
    <p:sldId id="466" r:id="rId15"/>
    <p:sldId id="459" r:id="rId16"/>
    <p:sldId id="460" r:id="rId17"/>
    <p:sldId id="477" r:id="rId18"/>
    <p:sldId id="478" r:id="rId19"/>
    <p:sldId id="471" r:id="rId20"/>
    <p:sldId id="467" r:id="rId21"/>
    <p:sldId id="469" r:id="rId22"/>
    <p:sldId id="428" r:id="rId23"/>
    <p:sldId id="470" r:id="rId24"/>
  </p:sldIdLst>
  <p:sldSz cx="12188825" cy="6858000"/>
  <p:notesSz cx="9305925" cy="7019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2211" userDrawn="1">
          <p15:clr>
            <a:srgbClr val="A4A3A4"/>
          </p15:clr>
        </p15:guide>
        <p15:guide id="2" pos="293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6274" autoAdjust="0"/>
    <p:restoredTop sz="93645" autoAdjust="0"/>
  </p:normalViewPr>
  <p:slideViewPr>
    <p:cSldViewPr>
      <p:cViewPr varScale="1">
        <p:scale>
          <a:sx n="85" d="100"/>
          <a:sy n="85" d="100"/>
        </p:scale>
        <p:origin x="96" y="534"/>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76" d="100"/>
          <a:sy n="76" d="100"/>
        </p:scale>
        <p:origin x="2538" y="96"/>
      </p:cViewPr>
      <p:guideLst>
        <p:guide orient="horz" pos="2211"/>
        <p:guide pos="29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ordelia\ShareFile\Shared%20With%20Me\HH%20Client%20Info\DOH%20Site%20Visit\CPAS%20total%20missing%20documentation%20monthl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ordelia\ShareFile\Shared%20With%20Me\HH%20Client%20Info\GSI%20Monthly%20Documentation%20Reports\Network%20Wide%20Monthly%20Documentation%20Reports\CBC%20Reporting%20Template%2011-3-15.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ordelia\AppData\Roaming\Microsoft\Excel\CBC%20Reporting%20Template%2011-3-15%20(version%202).xlsb"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Total Outreach Clients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December 2014</c:v>
                </c:pt>
                <c:pt idx="1">
                  <c:v>January 2015</c:v>
                </c:pt>
                <c:pt idx="2">
                  <c:v>February 2015</c:v>
                </c:pt>
                <c:pt idx="3">
                  <c:v>March 2015</c:v>
                </c:pt>
                <c:pt idx="4">
                  <c:v>April 2015</c:v>
                </c:pt>
                <c:pt idx="5">
                  <c:v>May 2015</c:v>
                </c:pt>
                <c:pt idx="6">
                  <c:v>June 2015</c:v>
                </c:pt>
                <c:pt idx="7">
                  <c:v>July 2015</c:v>
                </c:pt>
                <c:pt idx="8">
                  <c:v>August 2015</c:v>
                </c:pt>
                <c:pt idx="9">
                  <c:v>September 2015</c:v>
                </c:pt>
                <c:pt idx="10">
                  <c:v>October 2015</c:v>
                </c:pt>
              </c:strCache>
            </c:strRef>
          </c:cat>
          <c:val>
            <c:numRef>
              <c:f>Sheet1!$B$2:$B$12</c:f>
              <c:numCache>
                <c:formatCode>General</c:formatCode>
                <c:ptCount val="11"/>
                <c:pt idx="0">
                  <c:v>19803</c:v>
                </c:pt>
                <c:pt idx="1">
                  <c:v>15551</c:v>
                </c:pt>
                <c:pt idx="2">
                  <c:v>9846</c:v>
                </c:pt>
                <c:pt idx="3">
                  <c:v>10289</c:v>
                </c:pt>
                <c:pt idx="4">
                  <c:v>10167</c:v>
                </c:pt>
                <c:pt idx="5">
                  <c:v>7224</c:v>
                </c:pt>
                <c:pt idx="6">
                  <c:v>10903</c:v>
                </c:pt>
                <c:pt idx="7">
                  <c:v>9472</c:v>
                </c:pt>
                <c:pt idx="8">
                  <c:v>8155</c:v>
                </c:pt>
                <c:pt idx="9">
                  <c:v>10596</c:v>
                </c:pt>
                <c:pt idx="10">
                  <c:v>11527</c:v>
                </c:pt>
              </c:numCache>
            </c:numRef>
          </c:val>
        </c:ser>
        <c:ser>
          <c:idx val="1"/>
          <c:order val="1"/>
          <c:tx>
            <c:strRef>
              <c:f>Sheet1!$C$1</c:f>
              <c:strCache>
                <c:ptCount val="1"/>
                <c:pt idx="0">
                  <c:v>Total Enrolled Clients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December 2014</c:v>
                </c:pt>
                <c:pt idx="1">
                  <c:v>January 2015</c:v>
                </c:pt>
                <c:pt idx="2">
                  <c:v>February 2015</c:v>
                </c:pt>
                <c:pt idx="3">
                  <c:v>March 2015</c:v>
                </c:pt>
                <c:pt idx="4">
                  <c:v>April 2015</c:v>
                </c:pt>
                <c:pt idx="5">
                  <c:v>May 2015</c:v>
                </c:pt>
                <c:pt idx="6">
                  <c:v>June 2015</c:v>
                </c:pt>
                <c:pt idx="7">
                  <c:v>July 2015</c:v>
                </c:pt>
                <c:pt idx="8">
                  <c:v>August 2015</c:v>
                </c:pt>
                <c:pt idx="9">
                  <c:v>September 2015</c:v>
                </c:pt>
                <c:pt idx="10">
                  <c:v>October 2015</c:v>
                </c:pt>
              </c:strCache>
            </c:strRef>
          </c:cat>
          <c:val>
            <c:numRef>
              <c:f>Sheet1!$C$2:$C$12</c:f>
              <c:numCache>
                <c:formatCode>General</c:formatCode>
                <c:ptCount val="11"/>
                <c:pt idx="0">
                  <c:v>8086</c:v>
                </c:pt>
                <c:pt idx="1">
                  <c:v>8231</c:v>
                </c:pt>
                <c:pt idx="2">
                  <c:v>8128</c:v>
                </c:pt>
                <c:pt idx="3">
                  <c:v>8231</c:v>
                </c:pt>
                <c:pt idx="4">
                  <c:v>8439</c:v>
                </c:pt>
                <c:pt idx="5">
                  <c:v>9036</c:v>
                </c:pt>
                <c:pt idx="6">
                  <c:v>9313</c:v>
                </c:pt>
                <c:pt idx="7">
                  <c:v>9476</c:v>
                </c:pt>
                <c:pt idx="8">
                  <c:v>9293</c:v>
                </c:pt>
                <c:pt idx="9">
                  <c:v>9589</c:v>
                </c:pt>
                <c:pt idx="10">
                  <c:v>9644</c:v>
                </c:pt>
              </c:numCache>
            </c:numRef>
          </c:val>
        </c:ser>
        <c:dLbls>
          <c:showLegendKey val="0"/>
          <c:showVal val="0"/>
          <c:showCatName val="0"/>
          <c:showSerName val="0"/>
          <c:showPercent val="0"/>
          <c:showBubbleSize val="0"/>
        </c:dLbls>
        <c:gapWidth val="150"/>
        <c:overlap val="100"/>
        <c:axId val="190687752"/>
        <c:axId val="190688536"/>
      </c:barChart>
      <c:catAx>
        <c:axId val="19068775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0688536"/>
        <c:crosses val="autoZero"/>
        <c:auto val="1"/>
        <c:lblAlgn val="ctr"/>
        <c:lblOffset val="100"/>
        <c:noMultiLvlLbl val="0"/>
      </c:catAx>
      <c:valAx>
        <c:axId val="190688536"/>
        <c:scaling>
          <c:orientation val="minMax"/>
        </c:scaling>
        <c:delete val="1"/>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crossAx val="1906877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800" b="1" i="0" u="none" strike="noStrike" kern="1200" spc="0" baseline="0">
                <a:solidFill>
                  <a:prstClr val="black">
                    <a:lumMod val="65000"/>
                    <a:lumOff val="35000"/>
                  </a:prstClr>
                </a:solidFill>
                <a:latin typeface="+mn-lt"/>
                <a:ea typeface="+mn-ea"/>
                <a:cs typeface="+mn-cs"/>
              </a:defRPr>
            </a:pPr>
            <a:r>
              <a:rPr lang="en-US" sz="1800" b="1" i="0" u="none" strike="noStrike" kern="1200" spc="0" baseline="0" dirty="0">
                <a:solidFill>
                  <a:prstClr val="black">
                    <a:lumMod val="65000"/>
                    <a:lumOff val="35000"/>
                  </a:prstClr>
                </a:solidFill>
                <a:latin typeface="+mn-lt"/>
                <a:ea typeface="+mn-ea"/>
                <a:cs typeface="+mn-cs"/>
              </a:rPr>
              <a:t>Active Population by Age</a:t>
            </a:r>
          </a:p>
        </c:rich>
      </c:tx>
      <c:layout/>
      <c:overlay val="0"/>
      <c:spPr>
        <a:noFill/>
        <a:ln>
          <a:noFill/>
        </a:ln>
        <a:effectLst/>
      </c:spPr>
      <c:txPr>
        <a:bodyPr rot="0" spcFirstLastPara="1" vertOverflow="ellipsis" vert="horz" wrap="square" anchor="ctr" anchorCtr="1"/>
        <a:lstStyle/>
        <a:p>
          <a:pPr algn="ctr" rtl="0">
            <a:defRPr lang="en-US" sz="1800" b="1" i="0" u="none" strike="noStrike" kern="1200" spc="0" baseline="0">
              <a:solidFill>
                <a:prstClr val="black">
                  <a:lumMod val="65000"/>
                  <a:lumOff val="35000"/>
                </a:prstClr>
              </a:solidFill>
              <a:latin typeface="+mn-lt"/>
              <a:ea typeface="+mn-ea"/>
              <a:cs typeface="+mn-cs"/>
            </a:defRPr>
          </a:pPr>
          <a:endParaRPr lang="en-US"/>
        </a:p>
      </c:txPr>
    </c:title>
    <c:autoTitleDeleted val="0"/>
    <c:plotArea>
      <c:layout/>
      <c:barChart>
        <c:barDir val="col"/>
        <c:grouping val="clustered"/>
        <c:varyColors val="0"/>
        <c:ser>
          <c:idx val="0"/>
          <c:order val="0"/>
          <c:tx>
            <c:strRef>
              <c:f>Sheet1!$O$3</c:f>
              <c:strCache>
                <c:ptCount val="1"/>
                <c:pt idx="0">
                  <c:v>Enrolled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Sheet1!$N$4:$N$6</c:f>
              <c:strCache>
                <c:ptCount val="3"/>
                <c:pt idx="0">
                  <c:v>17-26 yrs old</c:v>
                </c:pt>
                <c:pt idx="1">
                  <c:v>27-54 yrs old</c:v>
                </c:pt>
                <c:pt idx="2">
                  <c:v>55+ yrs old</c:v>
                </c:pt>
              </c:strCache>
            </c:strRef>
          </c:cat>
          <c:val>
            <c:numRef>
              <c:f>Sheet1!$O$4:$O$6</c:f>
              <c:numCache>
                <c:formatCode>General</c:formatCode>
                <c:ptCount val="3"/>
                <c:pt idx="0">
                  <c:v>559</c:v>
                </c:pt>
                <c:pt idx="1">
                  <c:v>5583</c:v>
                </c:pt>
                <c:pt idx="2">
                  <c:v>4087</c:v>
                </c:pt>
              </c:numCache>
            </c:numRef>
          </c:val>
        </c:ser>
        <c:ser>
          <c:idx val="1"/>
          <c:order val="1"/>
          <c:tx>
            <c:strRef>
              <c:f>Sheet1!$P$3</c:f>
              <c:strCache>
                <c:ptCount val="1"/>
                <c:pt idx="0">
                  <c:v>Outreach</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Sheet1!$N$4:$N$6</c:f>
              <c:strCache>
                <c:ptCount val="3"/>
                <c:pt idx="0">
                  <c:v>17-26 yrs old</c:v>
                </c:pt>
                <c:pt idx="1">
                  <c:v>27-54 yrs old</c:v>
                </c:pt>
                <c:pt idx="2">
                  <c:v>55+ yrs old</c:v>
                </c:pt>
              </c:strCache>
            </c:strRef>
          </c:cat>
          <c:val>
            <c:numRef>
              <c:f>Sheet1!$P$4:$P$6</c:f>
              <c:numCache>
                <c:formatCode>General</c:formatCode>
                <c:ptCount val="3"/>
                <c:pt idx="0">
                  <c:v>633</c:v>
                </c:pt>
                <c:pt idx="1">
                  <c:v>5338</c:v>
                </c:pt>
                <c:pt idx="2">
                  <c:v>5553</c:v>
                </c:pt>
              </c:numCache>
            </c:numRef>
          </c:val>
        </c:ser>
        <c:dLbls>
          <c:showLegendKey val="0"/>
          <c:showVal val="0"/>
          <c:showCatName val="0"/>
          <c:showSerName val="0"/>
          <c:showPercent val="0"/>
          <c:showBubbleSize val="0"/>
        </c:dLbls>
        <c:gapWidth val="219"/>
        <c:overlap val="-27"/>
        <c:axId val="194825136"/>
        <c:axId val="194824744"/>
      </c:barChart>
      <c:catAx>
        <c:axId val="194825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824744"/>
        <c:crosses val="autoZero"/>
        <c:auto val="1"/>
        <c:lblAlgn val="ctr"/>
        <c:lblOffset val="100"/>
        <c:noMultiLvlLbl val="0"/>
      </c:catAx>
      <c:valAx>
        <c:axId val="1948247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8251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800" b="1" i="0" u="none" strike="noStrike" kern="1200" spc="0" baseline="0">
                <a:solidFill>
                  <a:prstClr val="black">
                    <a:lumMod val="65000"/>
                    <a:lumOff val="35000"/>
                  </a:prstClr>
                </a:solidFill>
                <a:latin typeface="+mn-lt"/>
                <a:ea typeface="+mn-ea"/>
                <a:cs typeface="+mn-cs"/>
              </a:defRPr>
            </a:pPr>
            <a:r>
              <a:rPr lang="en-US" sz="1800" b="1" i="0" u="none" strike="noStrike" kern="1200" spc="0" baseline="0">
                <a:solidFill>
                  <a:prstClr val="black">
                    <a:lumMod val="65000"/>
                    <a:lumOff val="35000"/>
                  </a:prstClr>
                </a:solidFill>
                <a:latin typeface="+mn-lt"/>
                <a:ea typeface="+mn-ea"/>
                <a:cs typeface="+mn-cs"/>
              </a:rPr>
              <a:t>% Active Population by Age</a:t>
            </a:r>
          </a:p>
        </c:rich>
      </c:tx>
      <c:layout/>
      <c:overlay val="0"/>
      <c:spPr>
        <a:noFill/>
        <a:ln>
          <a:noFill/>
        </a:ln>
        <a:effectLst/>
      </c:spPr>
      <c:txPr>
        <a:bodyPr rot="0" spcFirstLastPara="1" vertOverflow="ellipsis" vert="horz" wrap="square" anchor="ctr" anchorCtr="1"/>
        <a:lstStyle/>
        <a:p>
          <a:pPr algn="ctr" rtl="0">
            <a:defRPr lang="en-US" sz="1800" b="1" i="0" u="none" strike="noStrike" kern="1200" spc="0" baseline="0">
              <a:solidFill>
                <a:prstClr val="black">
                  <a:lumMod val="65000"/>
                  <a:lumOff val="35000"/>
                </a:prstClr>
              </a:solidFill>
              <a:latin typeface="+mn-lt"/>
              <a:ea typeface="+mn-ea"/>
              <a:cs typeface="+mn-cs"/>
            </a:defRPr>
          </a:pPr>
          <a:endParaRPr lang="en-US"/>
        </a:p>
      </c:txPr>
    </c:title>
    <c:autoTitleDeleted val="0"/>
    <c:plotArea>
      <c:layout/>
      <c:barChart>
        <c:barDir val="col"/>
        <c:grouping val="clustered"/>
        <c:varyColors val="0"/>
        <c:ser>
          <c:idx val="0"/>
          <c:order val="0"/>
          <c:tx>
            <c:strRef>
              <c:f>Sheet1!$O$3</c:f>
              <c:strCache>
                <c:ptCount val="1"/>
                <c:pt idx="0">
                  <c:v>% Population</c:v>
                </c:pt>
              </c:strCache>
            </c:strRef>
          </c:tx>
          <c:spPr>
            <a:solidFill>
              <a:schemeClr val="accent1"/>
            </a:solidFill>
            <a:ln>
              <a:noFill/>
            </a:ln>
            <a:effectLst/>
          </c:spPr>
          <c:invertIfNegative val="0"/>
          <c:cat>
            <c:strRef>
              <c:f>Sheet1!$N$4:$N$6</c:f>
              <c:strCache>
                <c:ptCount val="3"/>
                <c:pt idx="0">
                  <c:v>17-26 yrs old</c:v>
                </c:pt>
                <c:pt idx="1">
                  <c:v>27-54 yrs old</c:v>
                </c:pt>
                <c:pt idx="2">
                  <c:v>55+ yrs old</c:v>
                </c:pt>
              </c:strCache>
            </c:strRef>
          </c:cat>
          <c:val>
            <c:numRef>
              <c:f>Sheet1!$O$4:$O$6</c:f>
              <c:numCache>
                <c:formatCode>0.00%</c:formatCode>
                <c:ptCount val="3"/>
                <c:pt idx="0">
                  <c:v>5.479703948880614E-2</c:v>
                </c:pt>
                <c:pt idx="1">
                  <c:v>0.50204569484668782</c:v>
                </c:pt>
                <c:pt idx="2">
                  <c:v>0.44315726566450603</c:v>
                </c:pt>
              </c:numCache>
            </c:numRef>
          </c:val>
        </c:ser>
        <c:dLbls>
          <c:showLegendKey val="0"/>
          <c:showVal val="0"/>
          <c:showCatName val="0"/>
          <c:showSerName val="0"/>
          <c:showPercent val="0"/>
          <c:showBubbleSize val="0"/>
        </c:dLbls>
        <c:gapWidth val="219"/>
        <c:overlap val="-27"/>
        <c:axId val="194823568"/>
        <c:axId val="194823960"/>
      </c:barChart>
      <c:catAx>
        <c:axId val="194823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823960"/>
        <c:crosses val="autoZero"/>
        <c:auto val="1"/>
        <c:lblAlgn val="ctr"/>
        <c:lblOffset val="100"/>
        <c:noMultiLvlLbl val="0"/>
      </c:catAx>
      <c:valAx>
        <c:axId val="19482396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8235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2568" cy="350996"/>
          </a:xfrm>
          <a:prstGeom prst="rect">
            <a:avLst/>
          </a:prstGeom>
        </p:spPr>
        <p:txBody>
          <a:bodyPr vert="horz" lIns="93287" tIns="46644" rIns="93287" bIns="46644" rtlCol="0"/>
          <a:lstStyle>
            <a:lvl1pPr algn="l">
              <a:defRPr sz="1200"/>
            </a:lvl1pPr>
          </a:lstStyle>
          <a:p>
            <a:endParaRPr dirty="0"/>
          </a:p>
        </p:txBody>
      </p:sp>
      <p:sp>
        <p:nvSpPr>
          <p:cNvPr id="3" name="Date Placeholder 2"/>
          <p:cNvSpPr>
            <a:spLocks noGrp="1"/>
          </p:cNvSpPr>
          <p:nvPr>
            <p:ph type="dt" sz="quarter" idx="1"/>
          </p:nvPr>
        </p:nvSpPr>
        <p:spPr>
          <a:xfrm>
            <a:off x="5271204" y="0"/>
            <a:ext cx="4032568" cy="350996"/>
          </a:xfrm>
          <a:prstGeom prst="rect">
            <a:avLst/>
          </a:prstGeom>
        </p:spPr>
        <p:txBody>
          <a:bodyPr vert="horz" lIns="93287" tIns="46644" rIns="93287" bIns="46644" rtlCol="0"/>
          <a:lstStyle>
            <a:lvl1pPr algn="r">
              <a:defRPr sz="1200"/>
            </a:lvl1pPr>
          </a:lstStyle>
          <a:p>
            <a:fld id="{BEA74EB7-856E-45FD-83F0-5F7C6F3E4372}" type="datetimeFigureOut">
              <a:rPr lang="en-US"/>
              <a:t>11/25/2015</a:t>
            </a:fld>
            <a:endParaRPr dirty="0"/>
          </a:p>
        </p:txBody>
      </p:sp>
      <p:sp>
        <p:nvSpPr>
          <p:cNvPr id="4" name="Footer Placeholder 3"/>
          <p:cNvSpPr>
            <a:spLocks noGrp="1"/>
          </p:cNvSpPr>
          <p:nvPr>
            <p:ph type="ftr" sz="quarter" idx="2"/>
          </p:nvPr>
        </p:nvSpPr>
        <p:spPr>
          <a:xfrm>
            <a:off x="0" y="6667711"/>
            <a:ext cx="4032568" cy="350996"/>
          </a:xfrm>
          <a:prstGeom prst="rect">
            <a:avLst/>
          </a:prstGeom>
        </p:spPr>
        <p:txBody>
          <a:bodyPr vert="horz" lIns="93287" tIns="46644" rIns="93287" bIns="46644" rtlCol="0" anchor="b"/>
          <a:lstStyle>
            <a:lvl1pPr algn="l">
              <a:defRPr sz="1200"/>
            </a:lvl1pPr>
          </a:lstStyle>
          <a:p>
            <a:endParaRPr dirty="0"/>
          </a:p>
        </p:txBody>
      </p:sp>
      <p:sp>
        <p:nvSpPr>
          <p:cNvPr id="5" name="Slide Number Placeholder 4"/>
          <p:cNvSpPr>
            <a:spLocks noGrp="1"/>
          </p:cNvSpPr>
          <p:nvPr>
            <p:ph type="sldNum" sz="quarter" idx="3"/>
          </p:nvPr>
        </p:nvSpPr>
        <p:spPr>
          <a:xfrm>
            <a:off x="5271204" y="6667711"/>
            <a:ext cx="4032568" cy="350996"/>
          </a:xfrm>
          <a:prstGeom prst="rect">
            <a:avLst/>
          </a:prstGeom>
        </p:spPr>
        <p:txBody>
          <a:bodyPr vert="horz" lIns="93287" tIns="46644" rIns="93287" bIns="46644" rtlCol="0" anchor="b"/>
          <a:lstStyle>
            <a:lvl1pPr algn="r">
              <a:defRPr sz="1200"/>
            </a:lvl1pPr>
          </a:lstStyle>
          <a:p>
            <a:fld id="{14886E15-F82A-4596-A46C-375C6D3981E1}" type="slidenum">
              <a:rPr/>
              <a:t>‹#›</a:t>
            </a:fld>
            <a:endParaRPr dirty="0"/>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2568" cy="350996"/>
          </a:xfrm>
          <a:prstGeom prst="rect">
            <a:avLst/>
          </a:prstGeom>
        </p:spPr>
        <p:txBody>
          <a:bodyPr vert="horz" lIns="93287" tIns="46644" rIns="93287" bIns="46644" rtlCol="0"/>
          <a:lstStyle>
            <a:lvl1pPr algn="l">
              <a:defRPr sz="1200"/>
            </a:lvl1pPr>
          </a:lstStyle>
          <a:p>
            <a:endParaRPr dirty="0"/>
          </a:p>
        </p:txBody>
      </p:sp>
      <p:sp>
        <p:nvSpPr>
          <p:cNvPr id="3" name="Date Placeholder 2"/>
          <p:cNvSpPr>
            <a:spLocks noGrp="1"/>
          </p:cNvSpPr>
          <p:nvPr>
            <p:ph type="dt" idx="1"/>
          </p:nvPr>
        </p:nvSpPr>
        <p:spPr>
          <a:xfrm>
            <a:off x="5271204" y="0"/>
            <a:ext cx="4032568" cy="350996"/>
          </a:xfrm>
          <a:prstGeom prst="rect">
            <a:avLst/>
          </a:prstGeom>
        </p:spPr>
        <p:txBody>
          <a:bodyPr vert="horz" lIns="93287" tIns="46644" rIns="93287" bIns="46644" rtlCol="0"/>
          <a:lstStyle>
            <a:lvl1pPr algn="r">
              <a:defRPr sz="1200"/>
            </a:lvl1pPr>
          </a:lstStyle>
          <a:p>
            <a:fld id="{C61B0E40-8125-41F8-BB6C-139D8D531A4F}" type="datetimeFigureOut">
              <a:rPr lang="en-US"/>
              <a:t>11/25/2015</a:t>
            </a:fld>
            <a:endParaRPr dirty="0"/>
          </a:p>
        </p:txBody>
      </p:sp>
      <p:sp>
        <p:nvSpPr>
          <p:cNvPr id="4" name="Slide Image Placeholder 3"/>
          <p:cNvSpPr>
            <a:spLocks noGrp="1" noRot="1" noChangeAspect="1"/>
          </p:cNvSpPr>
          <p:nvPr>
            <p:ph type="sldImg" idx="2"/>
          </p:nvPr>
        </p:nvSpPr>
        <p:spPr>
          <a:xfrm>
            <a:off x="2314575" y="527050"/>
            <a:ext cx="4676775" cy="2632075"/>
          </a:xfrm>
          <a:prstGeom prst="rect">
            <a:avLst/>
          </a:prstGeom>
          <a:noFill/>
          <a:ln w="12700">
            <a:solidFill>
              <a:prstClr val="black"/>
            </a:solidFill>
          </a:ln>
        </p:spPr>
        <p:txBody>
          <a:bodyPr vert="horz" lIns="93287" tIns="46644" rIns="93287" bIns="46644" rtlCol="0" anchor="ctr"/>
          <a:lstStyle/>
          <a:p>
            <a:endParaRPr dirty="0"/>
          </a:p>
        </p:txBody>
      </p:sp>
      <p:sp>
        <p:nvSpPr>
          <p:cNvPr id="5" name="Notes Placeholder 4"/>
          <p:cNvSpPr>
            <a:spLocks noGrp="1"/>
          </p:cNvSpPr>
          <p:nvPr>
            <p:ph type="body" sz="quarter" idx="3"/>
          </p:nvPr>
        </p:nvSpPr>
        <p:spPr>
          <a:xfrm>
            <a:off x="930593" y="3334465"/>
            <a:ext cx="7444740" cy="3158966"/>
          </a:xfrm>
          <a:prstGeom prst="rect">
            <a:avLst/>
          </a:prstGeom>
        </p:spPr>
        <p:txBody>
          <a:bodyPr vert="horz" lIns="93287" tIns="46644" rIns="93287" bIns="46644"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6667711"/>
            <a:ext cx="4032568" cy="350996"/>
          </a:xfrm>
          <a:prstGeom prst="rect">
            <a:avLst/>
          </a:prstGeom>
        </p:spPr>
        <p:txBody>
          <a:bodyPr vert="horz" lIns="93287" tIns="46644" rIns="93287" bIns="46644" rtlCol="0" anchor="b"/>
          <a:lstStyle>
            <a:lvl1pPr algn="l">
              <a:defRPr sz="1200"/>
            </a:lvl1pPr>
          </a:lstStyle>
          <a:p>
            <a:endParaRPr dirty="0"/>
          </a:p>
        </p:txBody>
      </p:sp>
      <p:sp>
        <p:nvSpPr>
          <p:cNvPr id="7" name="Slide Number Placeholder 6"/>
          <p:cNvSpPr>
            <a:spLocks noGrp="1"/>
          </p:cNvSpPr>
          <p:nvPr>
            <p:ph type="sldNum" sz="quarter" idx="5"/>
          </p:nvPr>
        </p:nvSpPr>
        <p:spPr>
          <a:xfrm>
            <a:off x="5271204" y="6667711"/>
            <a:ext cx="4032568" cy="350996"/>
          </a:xfrm>
          <a:prstGeom prst="rect">
            <a:avLst/>
          </a:prstGeom>
        </p:spPr>
        <p:txBody>
          <a:bodyPr vert="horz" lIns="93287" tIns="46644" rIns="93287" bIns="46644" rtlCol="0" anchor="b"/>
          <a:lstStyle>
            <a:lvl1pPr algn="r">
              <a:defRPr sz="1200"/>
            </a:lvl1pPr>
          </a:lstStyle>
          <a:p>
            <a:fld id="{BF105DB2-FD3E-441D-8B7E-7AE83ECE27B3}" type="slidenum">
              <a:rPr/>
              <a:t>‹#›</a:t>
            </a:fld>
            <a:endParaRPr dirty="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850088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2</a:t>
            </a:fld>
            <a:endParaRPr lang="en-US" dirty="0"/>
          </a:p>
        </p:txBody>
      </p:sp>
    </p:spTree>
    <p:extLst>
      <p:ext uri="{BB962C8B-B14F-4D97-AF65-F5344CB8AC3E}">
        <p14:creationId xmlns:p14="http://schemas.microsoft.com/office/powerpoint/2010/main" val="3085281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Danika Mills, Executive Director </a:t>
            </a:r>
            <a:endParaRPr lang="en-US"/>
          </a:p>
        </p:txBody>
      </p:sp>
      <p:sp>
        <p:nvSpPr>
          <p:cNvPr id="5" name="Slide Number Placeholder 4"/>
          <p:cNvSpPr>
            <a:spLocks noGrp="1"/>
          </p:cNvSpPr>
          <p:nvPr>
            <p:ph type="sldNum" sz="quarter" idx="11"/>
          </p:nvPr>
        </p:nvSpPr>
        <p:spPr/>
        <p:txBody>
          <a:bodyPr/>
          <a:lstStyle/>
          <a:p>
            <a:fld id="{26685E41-0500-479A-9FA7-E35B8A96725A}" type="slidenum">
              <a:rPr lang="en-US" smtClean="0"/>
              <a:t>10</a:t>
            </a:fld>
            <a:endParaRPr lang="en-US"/>
          </a:p>
        </p:txBody>
      </p:sp>
    </p:spTree>
    <p:extLst>
      <p:ext uri="{BB962C8B-B14F-4D97-AF65-F5344CB8AC3E}">
        <p14:creationId xmlns:p14="http://schemas.microsoft.com/office/powerpoint/2010/main" val="3799973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6994" y="758952"/>
            <a:ext cx="10055781" cy="3566160"/>
          </a:xfrm>
        </p:spPr>
        <p:txBody>
          <a:bodyPr anchor="b">
            <a:normAutofit/>
          </a:bodyPr>
          <a:lstStyle>
            <a:lvl1pPr algn="l">
              <a:lnSpc>
                <a:spcPct val="85000"/>
              </a:lnSpc>
              <a:defRPr sz="7998"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99764" y="4455621"/>
            <a:ext cx="10055781" cy="1143000"/>
          </a:xfrm>
        </p:spPr>
        <p:txBody>
          <a:bodyPr lIns="91440" rIns="91440">
            <a:normAutofit/>
          </a:bodyPr>
          <a:lstStyle>
            <a:lvl1pPr marL="0" indent="0" algn="l">
              <a:buNone/>
              <a:defRPr sz="2399" cap="all" spc="200" baseline="0">
                <a:solidFill>
                  <a:schemeClr val="tx2"/>
                </a:solidFill>
                <a:latin typeface="+mj-lt"/>
              </a:defRPr>
            </a:lvl1pPr>
            <a:lvl2pPr marL="457063" indent="0" algn="ctr">
              <a:buNone/>
              <a:defRPr sz="2399"/>
            </a:lvl2pPr>
            <a:lvl3pPr marL="914126" indent="0" algn="ctr">
              <a:buNone/>
              <a:defRPr sz="23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C5EA65-F6A5-432B-B13F-1A4CD339B31F}"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0565B-C94D-4A3A-A465-6D4F22EFCF95}" type="slidenum">
              <a:rPr lang="en-US" smtClean="0"/>
              <a:pPr/>
              <a:t>‹#›</a:t>
            </a:fld>
            <a:endParaRPr lang="en-US"/>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124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C5EA65-F6A5-432B-B13F-1A4CD339B31F}"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0565B-C94D-4A3A-A465-6D4F22EFCF95}" type="slidenum">
              <a:rPr lang="en-US" smtClean="0"/>
              <a:pPr/>
              <a:t>‹#›</a:t>
            </a:fld>
            <a:endParaRPr lang="en-US"/>
          </a:p>
        </p:txBody>
      </p:sp>
    </p:spTree>
    <p:extLst>
      <p:ext uri="{BB962C8B-B14F-4D97-AF65-F5344CB8AC3E}">
        <p14:creationId xmlns:p14="http://schemas.microsoft.com/office/powerpoint/2010/main" val="303215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2628" y="412302"/>
            <a:ext cx="262821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7982" y="412302"/>
            <a:ext cx="7732286"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C5EA65-F6A5-432B-B13F-1A4CD339B31F}"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0565B-C94D-4A3A-A465-6D4F22EFCF95}" type="slidenum">
              <a:rPr lang="en-US" smtClean="0"/>
              <a:pPr/>
              <a:t>‹#›</a:t>
            </a:fld>
            <a:endParaRPr lang="en-US"/>
          </a:p>
        </p:txBody>
      </p:sp>
    </p:spTree>
    <p:extLst>
      <p:ext uri="{BB962C8B-B14F-4D97-AF65-F5344CB8AC3E}">
        <p14:creationId xmlns:p14="http://schemas.microsoft.com/office/powerpoint/2010/main" val="3857492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6994" y="758952"/>
            <a:ext cx="10055781" cy="3566160"/>
          </a:xfrm>
        </p:spPr>
        <p:txBody>
          <a:bodyPr anchor="b">
            <a:normAutofit/>
          </a:bodyPr>
          <a:lstStyle>
            <a:lvl1pPr algn="l">
              <a:lnSpc>
                <a:spcPct val="85000"/>
              </a:lnSpc>
              <a:defRPr sz="7998"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99764" y="4455621"/>
            <a:ext cx="10055781" cy="1143000"/>
          </a:xfrm>
        </p:spPr>
        <p:txBody>
          <a:bodyPr lIns="91440" rIns="91440">
            <a:normAutofit/>
          </a:bodyPr>
          <a:lstStyle>
            <a:lvl1pPr marL="0" indent="0" algn="l">
              <a:buNone/>
              <a:defRPr sz="2399" cap="all" spc="200" baseline="0">
                <a:solidFill>
                  <a:schemeClr val="tx2"/>
                </a:solidFill>
                <a:latin typeface="+mj-lt"/>
              </a:defRPr>
            </a:lvl1pPr>
            <a:lvl2pPr marL="457063" indent="0" algn="ctr">
              <a:buNone/>
              <a:defRPr sz="2399"/>
            </a:lvl2pPr>
            <a:lvl3pPr marL="914126" indent="0" algn="ctr">
              <a:buNone/>
              <a:defRPr sz="23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C5EA65-F6A5-432B-B13F-1A4CD339B31F}"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0565B-C94D-4A3A-A465-6D4F22EFCF95}" type="slidenum">
              <a:rPr lang="en-US" smtClean="0"/>
              <a:pPr/>
              <a:t>‹#›</a:t>
            </a:fld>
            <a:endParaRPr lang="en-US"/>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2113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C5EA65-F6A5-432B-B13F-1A4CD339B31F}"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0565B-C94D-4A3A-A465-6D4F22EFCF95}" type="slidenum">
              <a:rPr lang="en-US" smtClean="0"/>
              <a:pPr/>
              <a:t>‹#›</a:t>
            </a:fld>
            <a:endParaRPr lang="en-US"/>
          </a:p>
        </p:txBody>
      </p:sp>
    </p:spTree>
    <p:extLst>
      <p:ext uri="{BB962C8B-B14F-4D97-AF65-F5344CB8AC3E}">
        <p14:creationId xmlns:p14="http://schemas.microsoft.com/office/powerpoint/2010/main" val="341832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758952"/>
            <a:ext cx="10055781" cy="3566160"/>
          </a:xfrm>
        </p:spPr>
        <p:txBody>
          <a:bodyPr anchor="b" anchorCtr="0">
            <a:normAutofit/>
          </a:bodyPr>
          <a:lstStyle>
            <a:lvl1pPr>
              <a:lnSpc>
                <a:spcPct val="85000"/>
              </a:lnSpc>
              <a:defRPr sz="7998"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6994" y="4453128"/>
            <a:ext cx="10055781" cy="1143000"/>
          </a:xfrm>
        </p:spPr>
        <p:txBody>
          <a:bodyPr lIns="91440" rIns="91440" anchor="t" anchorCtr="0">
            <a:normAutofit/>
          </a:bodyPr>
          <a:lstStyle>
            <a:lvl1pPr marL="0" indent="0">
              <a:buNone/>
              <a:defRPr sz="2399" cap="all" spc="200" baseline="0">
                <a:solidFill>
                  <a:schemeClr val="tx2"/>
                </a:solidFill>
                <a:latin typeface="+mj-lt"/>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C5EA65-F6A5-432B-B13F-1A4CD339B31F}"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0565B-C94D-4A3A-A465-6D4F22EFCF95}" type="slidenum">
              <a:rPr lang="en-US" smtClean="0"/>
              <a:pPr/>
              <a:t>‹#›</a:t>
            </a:fld>
            <a:endParaRPr lang="en-US"/>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3083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6994" y="286604"/>
            <a:ext cx="10055781"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6992" y="1845734"/>
            <a:ext cx="4936474"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6301" y="1845735"/>
            <a:ext cx="4936474"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C5EA65-F6A5-432B-B13F-1A4CD339B31F}" type="datetimeFigureOut">
              <a:rPr lang="en-US" smtClean="0"/>
              <a:pPr/>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0565B-C94D-4A3A-A465-6D4F22EFCF95}" type="slidenum">
              <a:rPr lang="en-US" smtClean="0"/>
              <a:pPr/>
              <a:t>‹#›</a:t>
            </a:fld>
            <a:endParaRPr lang="en-US"/>
          </a:p>
        </p:txBody>
      </p:sp>
    </p:spTree>
    <p:extLst>
      <p:ext uri="{BB962C8B-B14F-4D97-AF65-F5344CB8AC3E}">
        <p14:creationId xmlns:p14="http://schemas.microsoft.com/office/powerpoint/2010/main" val="3281545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6994" y="286604"/>
            <a:ext cx="10055781"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6994"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6994" y="2582334"/>
            <a:ext cx="4936474"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6301"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6301" y="2582334"/>
            <a:ext cx="4936474"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C5EA65-F6A5-432B-B13F-1A4CD339B31F}" type="datetimeFigureOut">
              <a:rPr lang="en-US" smtClean="0"/>
              <a:pPr/>
              <a:t>11/25/2015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60565B-C94D-4A3A-A465-6D4F22EFCF95}" type="slidenum">
              <a:rPr lang="en-US" smtClean="0"/>
              <a:pPr/>
              <a:t>‹#›</a:t>
            </a:fld>
            <a:endParaRPr lang="en-US"/>
          </a:p>
        </p:txBody>
      </p:sp>
    </p:spTree>
    <p:extLst>
      <p:ext uri="{BB962C8B-B14F-4D97-AF65-F5344CB8AC3E}">
        <p14:creationId xmlns:p14="http://schemas.microsoft.com/office/powerpoint/2010/main" val="3114210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DC5EA65-F6A5-432B-B13F-1A4CD339B31F}" type="datetimeFigureOut">
              <a:rPr lang="en-US" smtClean="0"/>
              <a:pPr/>
              <a:t>11/25/2015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60565B-C94D-4A3A-A465-6D4F22EFCF95}" type="slidenum">
              <a:rPr lang="en-US" smtClean="0"/>
              <a:pPr/>
              <a:t>‹#›</a:t>
            </a:fld>
            <a:endParaRPr lang="en-US"/>
          </a:p>
        </p:txBody>
      </p:sp>
    </p:spTree>
    <p:extLst>
      <p:ext uri="{BB962C8B-B14F-4D97-AF65-F5344CB8AC3E}">
        <p14:creationId xmlns:p14="http://schemas.microsoft.com/office/powerpoint/2010/main" val="34597700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565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5651"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DC5EA65-F6A5-432B-B13F-1A4CD339B31F}" type="datetimeFigureOut">
              <a:rPr lang="en-US" smtClean="0"/>
              <a:pPr/>
              <a:t>11/25/2015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760565B-C94D-4A3A-A465-6D4F22EFCF95}" type="slidenum">
              <a:rPr lang="en-US" smtClean="0"/>
              <a:pPr/>
              <a:t>‹#›</a:t>
            </a:fld>
            <a:endParaRPr lang="en-US"/>
          </a:p>
        </p:txBody>
      </p:sp>
    </p:spTree>
    <p:extLst>
      <p:ext uri="{BB962C8B-B14F-4D97-AF65-F5344CB8AC3E}">
        <p14:creationId xmlns:p14="http://schemas.microsoft.com/office/powerpoint/2010/main" val="2644149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7" y="0"/>
            <a:ext cx="4049736"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39019" y="0"/>
            <a:ext cx="6399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081" y="594359"/>
            <a:ext cx="3199567" cy="2286000"/>
          </a:xfrm>
        </p:spPr>
        <p:txBody>
          <a:bodyPr anchor="b">
            <a:normAutofit/>
          </a:bodyPr>
          <a:lstStyle>
            <a:lvl1pPr>
              <a:defRPr sz="3599"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799350" y="731520"/>
            <a:ext cx="6490549"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081" y="2926080"/>
            <a:ext cx="3199567" cy="3379124"/>
          </a:xfrm>
        </p:spPr>
        <p:txBody>
          <a:bodyPr lIns="91440" rIns="91440">
            <a:normAutofit/>
          </a:bodyPr>
          <a:lstStyle>
            <a:lvl1pPr marL="0" indent="0">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391" y="6459786"/>
            <a:ext cx="2617828" cy="365125"/>
          </a:xfrm>
        </p:spPr>
        <p:txBody>
          <a:bodyPr/>
          <a:lstStyle>
            <a:lvl1pPr algn="l">
              <a:defRPr/>
            </a:lvl1pPr>
          </a:lstStyle>
          <a:p>
            <a:fld id="{3DC5EA65-F6A5-432B-B13F-1A4CD339B31F}" type="datetimeFigureOut">
              <a:rPr lang="en-US" smtClean="0"/>
              <a:pPr/>
              <a:t>11/25/2015</a:t>
            </a:fld>
            <a:endParaRPr lang="en-US"/>
          </a:p>
        </p:txBody>
      </p:sp>
      <p:sp>
        <p:nvSpPr>
          <p:cNvPr id="6" name="Footer Placeholder 5"/>
          <p:cNvSpPr>
            <a:spLocks noGrp="1"/>
          </p:cNvSpPr>
          <p:nvPr>
            <p:ph type="ftr" sz="quarter" idx="11"/>
          </p:nvPr>
        </p:nvSpPr>
        <p:spPr>
          <a:xfrm>
            <a:off x="4799350" y="6459786"/>
            <a:ext cx="4646990" cy="365125"/>
          </a:xfrm>
        </p:spPr>
        <p:txBody>
          <a:bodyPr/>
          <a:lstStyle>
            <a:lvl1pPr algn="l">
              <a:defRPr>
                <a:solidFill>
                  <a:schemeClr val="tx2"/>
                </a:solidFill>
              </a:defRPr>
            </a:lvl1pPr>
          </a:lstStyle>
          <a:p>
            <a:endParaRPr lang="en-US">
              <a:solidFill>
                <a:srgbClr val="46464A"/>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760565B-C94D-4A3A-A465-6D4F22EFCF95}" type="slidenum">
              <a:rPr lang="en-US" smtClean="0">
                <a:solidFill>
                  <a:srgbClr val="46464A"/>
                </a:solidFill>
              </a:rPr>
              <a:pPr/>
              <a:t>‹#›</a:t>
            </a:fld>
            <a:endParaRPr lang="en-US">
              <a:solidFill>
                <a:srgbClr val="46464A"/>
              </a:solidFill>
            </a:endParaRPr>
          </a:p>
        </p:txBody>
      </p:sp>
    </p:spTree>
    <p:extLst>
      <p:ext uri="{BB962C8B-B14F-4D97-AF65-F5344CB8AC3E}">
        <p14:creationId xmlns:p14="http://schemas.microsoft.com/office/powerpoint/2010/main" val="555972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C5EA65-F6A5-432B-B13F-1A4CD339B31F}"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0565B-C94D-4A3A-A465-6D4F22EFCF95}" type="slidenum">
              <a:rPr lang="en-US" smtClean="0"/>
              <a:pPr/>
              <a:t>‹#›</a:t>
            </a:fld>
            <a:endParaRPr lang="en-US"/>
          </a:p>
        </p:txBody>
      </p:sp>
    </p:spTree>
    <p:extLst>
      <p:ext uri="{BB962C8B-B14F-4D97-AF65-F5344CB8AC3E}">
        <p14:creationId xmlns:p14="http://schemas.microsoft.com/office/powerpoint/2010/main" val="1116270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5651"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5651"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5" y="5074920"/>
            <a:ext cx="10111011" cy="822960"/>
          </a:xfrm>
        </p:spPr>
        <p:txBody>
          <a:bodyPr lIns="91440" tIns="0" rIns="91440" bIns="0" anchor="b">
            <a:noAutofit/>
          </a:bodyPr>
          <a:lstStyle>
            <a:lvl1pPr>
              <a:defRPr sz="3599"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88810" cy="4915076"/>
          </a:xfrm>
          <a:solidFill>
            <a:schemeClr val="bg2">
              <a:lumMod val="90000"/>
            </a:schemeClr>
          </a:solidFill>
        </p:spPr>
        <p:txBody>
          <a:bodyPr lIns="457200" tIns="457200"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dirty="0"/>
          </a:p>
        </p:txBody>
      </p:sp>
      <p:sp>
        <p:nvSpPr>
          <p:cNvPr id="4" name="Text Placeholder 3"/>
          <p:cNvSpPr>
            <a:spLocks noGrp="1"/>
          </p:cNvSpPr>
          <p:nvPr>
            <p:ph type="body" sz="half" idx="2"/>
          </p:nvPr>
        </p:nvSpPr>
        <p:spPr>
          <a:xfrm>
            <a:off x="1096994" y="5907024"/>
            <a:ext cx="1011063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C5EA65-F6A5-432B-B13F-1A4CD339B31F}" type="datetimeFigureOut">
              <a:rPr lang="en-US" smtClean="0"/>
              <a:pPr/>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0565B-C94D-4A3A-A465-6D4F22EFCF95}" type="slidenum">
              <a:rPr lang="en-US" smtClean="0"/>
              <a:pPr/>
              <a:t>‹#›</a:t>
            </a:fld>
            <a:endParaRPr lang="en-US"/>
          </a:p>
        </p:txBody>
      </p:sp>
    </p:spTree>
    <p:extLst>
      <p:ext uri="{BB962C8B-B14F-4D97-AF65-F5344CB8AC3E}">
        <p14:creationId xmlns:p14="http://schemas.microsoft.com/office/powerpoint/2010/main" val="33092593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C5EA65-F6A5-432B-B13F-1A4CD339B31F}"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0565B-C94D-4A3A-A465-6D4F22EFCF95}" type="slidenum">
              <a:rPr lang="en-US" smtClean="0"/>
              <a:pPr/>
              <a:t>‹#›</a:t>
            </a:fld>
            <a:endParaRPr lang="en-US"/>
          </a:p>
        </p:txBody>
      </p:sp>
    </p:spTree>
    <p:extLst>
      <p:ext uri="{BB962C8B-B14F-4D97-AF65-F5344CB8AC3E}">
        <p14:creationId xmlns:p14="http://schemas.microsoft.com/office/powerpoint/2010/main" val="31400522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2628" y="412302"/>
            <a:ext cx="262821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7982" y="412302"/>
            <a:ext cx="7732286"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C5EA65-F6A5-432B-B13F-1A4CD339B31F}"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0565B-C94D-4A3A-A465-6D4F22EFCF95}" type="slidenum">
              <a:rPr lang="en-US" smtClean="0"/>
              <a:pPr/>
              <a:t>‹#›</a:t>
            </a:fld>
            <a:endParaRPr lang="en-US"/>
          </a:p>
        </p:txBody>
      </p:sp>
    </p:spTree>
    <p:extLst>
      <p:ext uri="{BB962C8B-B14F-4D97-AF65-F5344CB8AC3E}">
        <p14:creationId xmlns:p14="http://schemas.microsoft.com/office/powerpoint/2010/main" val="268241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758952"/>
            <a:ext cx="10055781" cy="3566160"/>
          </a:xfrm>
        </p:spPr>
        <p:txBody>
          <a:bodyPr anchor="b" anchorCtr="0">
            <a:normAutofit/>
          </a:bodyPr>
          <a:lstStyle>
            <a:lvl1pPr>
              <a:lnSpc>
                <a:spcPct val="85000"/>
              </a:lnSpc>
              <a:defRPr sz="7998"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6994" y="4453128"/>
            <a:ext cx="10055781" cy="1143000"/>
          </a:xfrm>
        </p:spPr>
        <p:txBody>
          <a:bodyPr lIns="91440" rIns="91440" anchor="t" anchorCtr="0">
            <a:normAutofit/>
          </a:bodyPr>
          <a:lstStyle>
            <a:lvl1pPr marL="0" indent="0">
              <a:buNone/>
              <a:defRPr sz="2399" cap="all" spc="200" baseline="0">
                <a:solidFill>
                  <a:schemeClr val="tx2"/>
                </a:solidFill>
                <a:latin typeface="+mj-lt"/>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C5EA65-F6A5-432B-B13F-1A4CD339B31F}"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0565B-C94D-4A3A-A465-6D4F22EFCF95}" type="slidenum">
              <a:rPr lang="en-US" smtClean="0"/>
              <a:pPr/>
              <a:t>‹#›</a:t>
            </a:fld>
            <a:endParaRPr lang="en-US"/>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276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6994" y="286604"/>
            <a:ext cx="10055781"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6992" y="1845734"/>
            <a:ext cx="4936474"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6301" y="1845735"/>
            <a:ext cx="4936474"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C5EA65-F6A5-432B-B13F-1A4CD339B31F}" type="datetimeFigureOut">
              <a:rPr lang="en-US" smtClean="0"/>
              <a:pPr/>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0565B-C94D-4A3A-A465-6D4F22EFCF95}" type="slidenum">
              <a:rPr lang="en-US" smtClean="0"/>
              <a:pPr/>
              <a:t>‹#›</a:t>
            </a:fld>
            <a:endParaRPr lang="en-US"/>
          </a:p>
        </p:txBody>
      </p:sp>
    </p:spTree>
    <p:extLst>
      <p:ext uri="{BB962C8B-B14F-4D97-AF65-F5344CB8AC3E}">
        <p14:creationId xmlns:p14="http://schemas.microsoft.com/office/powerpoint/2010/main" val="4118772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6994" y="286604"/>
            <a:ext cx="10055781"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6994"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6994" y="2582334"/>
            <a:ext cx="4936474"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6301"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6301" y="2582334"/>
            <a:ext cx="4936474"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C5EA65-F6A5-432B-B13F-1A4CD339B31F}" type="datetimeFigureOut">
              <a:rPr lang="en-US" smtClean="0"/>
              <a:pPr/>
              <a:t>11/25/2015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60565B-C94D-4A3A-A465-6D4F22EFCF95}" type="slidenum">
              <a:rPr lang="en-US" smtClean="0"/>
              <a:pPr/>
              <a:t>‹#›</a:t>
            </a:fld>
            <a:endParaRPr lang="en-US"/>
          </a:p>
        </p:txBody>
      </p:sp>
    </p:spTree>
    <p:extLst>
      <p:ext uri="{BB962C8B-B14F-4D97-AF65-F5344CB8AC3E}">
        <p14:creationId xmlns:p14="http://schemas.microsoft.com/office/powerpoint/2010/main" val="55589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DC5EA65-F6A5-432B-B13F-1A4CD339B31F}" type="datetimeFigureOut">
              <a:rPr lang="en-US" smtClean="0"/>
              <a:pPr/>
              <a:t>11/25/2015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60565B-C94D-4A3A-A465-6D4F22EFCF95}" type="slidenum">
              <a:rPr lang="en-US" smtClean="0"/>
              <a:pPr/>
              <a:t>‹#›</a:t>
            </a:fld>
            <a:endParaRPr lang="en-US"/>
          </a:p>
        </p:txBody>
      </p:sp>
    </p:spTree>
    <p:extLst>
      <p:ext uri="{BB962C8B-B14F-4D97-AF65-F5344CB8AC3E}">
        <p14:creationId xmlns:p14="http://schemas.microsoft.com/office/powerpoint/2010/main" val="78751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565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5651"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DC5EA65-F6A5-432B-B13F-1A4CD339B31F}" type="datetimeFigureOut">
              <a:rPr lang="en-US" smtClean="0"/>
              <a:pPr/>
              <a:t>11/25/2015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760565B-C94D-4A3A-A465-6D4F22EFCF95}" type="slidenum">
              <a:rPr lang="en-US" smtClean="0"/>
              <a:pPr/>
              <a:t>‹#›</a:t>
            </a:fld>
            <a:endParaRPr lang="en-US"/>
          </a:p>
        </p:txBody>
      </p:sp>
    </p:spTree>
    <p:extLst>
      <p:ext uri="{BB962C8B-B14F-4D97-AF65-F5344CB8AC3E}">
        <p14:creationId xmlns:p14="http://schemas.microsoft.com/office/powerpoint/2010/main" val="806908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7" y="0"/>
            <a:ext cx="4049736"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39019" y="0"/>
            <a:ext cx="6399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081" y="594359"/>
            <a:ext cx="3199567" cy="2286000"/>
          </a:xfrm>
        </p:spPr>
        <p:txBody>
          <a:bodyPr anchor="b">
            <a:normAutofit/>
          </a:bodyPr>
          <a:lstStyle>
            <a:lvl1pPr>
              <a:defRPr sz="3599"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799350" y="731520"/>
            <a:ext cx="6490549"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081" y="2926080"/>
            <a:ext cx="3199567" cy="3379124"/>
          </a:xfrm>
        </p:spPr>
        <p:txBody>
          <a:bodyPr lIns="91440" rIns="91440">
            <a:normAutofit/>
          </a:bodyPr>
          <a:lstStyle>
            <a:lvl1pPr marL="0" indent="0">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391" y="6459786"/>
            <a:ext cx="2617828" cy="365125"/>
          </a:xfrm>
        </p:spPr>
        <p:txBody>
          <a:bodyPr/>
          <a:lstStyle>
            <a:lvl1pPr algn="l">
              <a:defRPr/>
            </a:lvl1pPr>
          </a:lstStyle>
          <a:p>
            <a:fld id="{3DC5EA65-F6A5-432B-B13F-1A4CD339B31F}" type="datetimeFigureOut">
              <a:rPr lang="en-US" smtClean="0"/>
              <a:pPr/>
              <a:t>11/25/2015</a:t>
            </a:fld>
            <a:endParaRPr lang="en-US"/>
          </a:p>
        </p:txBody>
      </p:sp>
      <p:sp>
        <p:nvSpPr>
          <p:cNvPr id="6" name="Footer Placeholder 5"/>
          <p:cNvSpPr>
            <a:spLocks noGrp="1"/>
          </p:cNvSpPr>
          <p:nvPr>
            <p:ph type="ftr" sz="quarter" idx="11"/>
          </p:nvPr>
        </p:nvSpPr>
        <p:spPr>
          <a:xfrm>
            <a:off x="4799350" y="6459786"/>
            <a:ext cx="4646990" cy="365125"/>
          </a:xfrm>
        </p:spPr>
        <p:txBody>
          <a:bodyPr/>
          <a:lstStyle>
            <a:lvl1pPr algn="l">
              <a:defRPr>
                <a:solidFill>
                  <a:schemeClr val="tx2"/>
                </a:solidFill>
              </a:defRPr>
            </a:lvl1pPr>
          </a:lstStyle>
          <a:p>
            <a:endParaRPr lang="en-US">
              <a:solidFill>
                <a:srgbClr val="46464A"/>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760565B-C94D-4A3A-A465-6D4F22EFCF95}" type="slidenum">
              <a:rPr lang="en-US" smtClean="0">
                <a:solidFill>
                  <a:srgbClr val="46464A"/>
                </a:solidFill>
              </a:rPr>
              <a:pPr/>
              <a:t>‹#›</a:t>
            </a:fld>
            <a:endParaRPr lang="en-US">
              <a:solidFill>
                <a:srgbClr val="46464A"/>
              </a:solidFill>
            </a:endParaRPr>
          </a:p>
        </p:txBody>
      </p:sp>
    </p:spTree>
    <p:extLst>
      <p:ext uri="{BB962C8B-B14F-4D97-AF65-F5344CB8AC3E}">
        <p14:creationId xmlns:p14="http://schemas.microsoft.com/office/powerpoint/2010/main" val="1237169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5651"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5651"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5" y="5074920"/>
            <a:ext cx="10111011" cy="822960"/>
          </a:xfrm>
        </p:spPr>
        <p:txBody>
          <a:bodyPr lIns="91440" tIns="0" rIns="91440" bIns="0" anchor="b">
            <a:noAutofit/>
          </a:bodyPr>
          <a:lstStyle>
            <a:lvl1pPr>
              <a:defRPr sz="3599"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88810" cy="4915076"/>
          </a:xfrm>
          <a:solidFill>
            <a:schemeClr val="bg2">
              <a:lumMod val="90000"/>
            </a:schemeClr>
          </a:solidFill>
        </p:spPr>
        <p:txBody>
          <a:bodyPr lIns="457200" tIns="457200"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dirty="0"/>
          </a:p>
        </p:txBody>
      </p:sp>
      <p:sp>
        <p:nvSpPr>
          <p:cNvPr id="4" name="Text Placeholder 3"/>
          <p:cNvSpPr>
            <a:spLocks noGrp="1"/>
          </p:cNvSpPr>
          <p:nvPr>
            <p:ph type="body" sz="half" idx="2"/>
          </p:nvPr>
        </p:nvSpPr>
        <p:spPr>
          <a:xfrm>
            <a:off x="1096994" y="5907024"/>
            <a:ext cx="1011063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C5EA65-F6A5-432B-B13F-1A4CD339B31F}" type="datetimeFigureOut">
              <a:rPr lang="en-US" smtClean="0"/>
              <a:pPr/>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0565B-C94D-4A3A-A465-6D4F22EFCF95}" type="slidenum">
              <a:rPr lang="en-US" smtClean="0"/>
              <a:pPr/>
              <a:t>‹#›</a:t>
            </a:fld>
            <a:endParaRPr lang="en-US"/>
          </a:p>
        </p:txBody>
      </p:sp>
    </p:spTree>
    <p:extLst>
      <p:ext uri="{BB962C8B-B14F-4D97-AF65-F5344CB8AC3E}">
        <p14:creationId xmlns:p14="http://schemas.microsoft.com/office/powerpoint/2010/main" val="13481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10"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94" y="286604"/>
            <a:ext cx="10055781"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6994" y="1845734"/>
            <a:ext cx="1005578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6995" y="6459786"/>
            <a:ext cx="2471627" cy="365125"/>
          </a:xfrm>
          <a:prstGeom prst="rect">
            <a:avLst/>
          </a:prstGeom>
        </p:spPr>
        <p:txBody>
          <a:bodyPr vert="horz" lIns="91440" tIns="45720" rIns="91440" bIns="45720" rtlCol="0" anchor="ctr"/>
          <a:lstStyle>
            <a:lvl1pPr algn="l">
              <a:defRPr sz="900">
                <a:solidFill>
                  <a:srgbClr val="FFFFFF"/>
                </a:solidFill>
              </a:defRPr>
            </a:lvl1pPr>
          </a:lstStyle>
          <a:p>
            <a:fld id="{3DC5EA65-F6A5-432B-B13F-1A4CD339B31F}" type="datetimeFigureOut">
              <a:rPr lang="en-US" smtClean="0"/>
              <a:pPr/>
              <a:t>11/25/2015</a:t>
            </a:fld>
            <a:endParaRPr lang="en-US"/>
          </a:p>
        </p:txBody>
      </p:sp>
      <p:sp>
        <p:nvSpPr>
          <p:cNvPr id="5" name="Footer Placeholder 4"/>
          <p:cNvSpPr>
            <a:spLocks noGrp="1"/>
          </p:cNvSpPr>
          <p:nvPr>
            <p:ph type="ftr" sz="quarter" idx="3"/>
          </p:nvPr>
        </p:nvSpPr>
        <p:spPr>
          <a:xfrm>
            <a:off x="3685225" y="6459786"/>
            <a:ext cx="4821548"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897880" y="6459786"/>
            <a:ext cx="1311683" cy="365125"/>
          </a:xfrm>
          <a:prstGeom prst="rect">
            <a:avLst/>
          </a:prstGeom>
        </p:spPr>
        <p:txBody>
          <a:bodyPr vert="horz" lIns="91440" tIns="45720" rIns="91440" bIns="45720" rtlCol="0" anchor="ctr"/>
          <a:lstStyle>
            <a:lvl1pPr algn="r">
              <a:defRPr sz="1050">
                <a:solidFill>
                  <a:srgbClr val="FFFFFF"/>
                </a:solidFill>
              </a:defRPr>
            </a:lvl1pPr>
          </a:lstStyle>
          <a:p>
            <a:fld id="{2760565B-C94D-4A3A-A465-6D4F22EFCF95}" type="slidenum">
              <a:rPr lang="en-US" smtClean="0"/>
              <a:pPr/>
              <a:t>‹#›</a:t>
            </a:fld>
            <a:endParaRPr lang="en-US"/>
          </a:p>
        </p:txBody>
      </p:sp>
      <p:cxnSp>
        <p:nvCxnSpPr>
          <p:cNvPr id="10" name="Straight Connector 9"/>
          <p:cNvCxnSpPr/>
          <p:nvPr/>
        </p:nvCxnSpPr>
        <p:spPr>
          <a:xfrm>
            <a:off x="1193221" y="1737845"/>
            <a:ext cx="996436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5263380"/>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defTabSz="914126" rtl="0" eaLnBrk="1" latinLnBrk="0" hangingPunct="1">
        <a:lnSpc>
          <a:spcPct val="85000"/>
        </a:lnSpc>
        <a:spcBef>
          <a:spcPct val="0"/>
        </a:spcBef>
        <a:buNone/>
        <a:defRPr sz="4799" kern="1200" spc="-50" baseline="0">
          <a:solidFill>
            <a:schemeClr val="tx1">
              <a:lumMod val="75000"/>
              <a:lumOff val="25000"/>
            </a:schemeClr>
          </a:solidFill>
          <a:latin typeface="+mj-lt"/>
          <a:ea typeface="+mj-ea"/>
          <a:cs typeface="+mj-cs"/>
        </a:defRPr>
      </a:lvl1pPr>
    </p:titleStyle>
    <p:body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10"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94" y="286604"/>
            <a:ext cx="10055781"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6994" y="1845734"/>
            <a:ext cx="1005578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6995" y="6459786"/>
            <a:ext cx="2471627" cy="365125"/>
          </a:xfrm>
          <a:prstGeom prst="rect">
            <a:avLst/>
          </a:prstGeom>
        </p:spPr>
        <p:txBody>
          <a:bodyPr vert="horz" lIns="91440" tIns="45720" rIns="91440" bIns="45720" rtlCol="0" anchor="ctr"/>
          <a:lstStyle>
            <a:lvl1pPr algn="l">
              <a:defRPr sz="900">
                <a:solidFill>
                  <a:srgbClr val="FFFFFF"/>
                </a:solidFill>
              </a:defRPr>
            </a:lvl1pPr>
          </a:lstStyle>
          <a:p>
            <a:fld id="{3DC5EA65-F6A5-432B-B13F-1A4CD339B31F}" type="datetimeFigureOut">
              <a:rPr lang="en-US" smtClean="0"/>
              <a:pPr/>
              <a:t>11/25/2015</a:t>
            </a:fld>
            <a:endParaRPr lang="en-US"/>
          </a:p>
        </p:txBody>
      </p:sp>
      <p:sp>
        <p:nvSpPr>
          <p:cNvPr id="5" name="Footer Placeholder 4"/>
          <p:cNvSpPr>
            <a:spLocks noGrp="1"/>
          </p:cNvSpPr>
          <p:nvPr>
            <p:ph type="ftr" sz="quarter" idx="3"/>
          </p:nvPr>
        </p:nvSpPr>
        <p:spPr>
          <a:xfrm>
            <a:off x="3685225" y="6459786"/>
            <a:ext cx="4821548"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897880" y="6459786"/>
            <a:ext cx="1311683" cy="365125"/>
          </a:xfrm>
          <a:prstGeom prst="rect">
            <a:avLst/>
          </a:prstGeom>
        </p:spPr>
        <p:txBody>
          <a:bodyPr vert="horz" lIns="91440" tIns="45720" rIns="91440" bIns="45720" rtlCol="0" anchor="ctr"/>
          <a:lstStyle>
            <a:lvl1pPr algn="r">
              <a:defRPr sz="1050">
                <a:solidFill>
                  <a:srgbClr val="FFFFFF"/>
                </a:solidFill>
              </a:defRPr>
            </a:lvl1pPr>
          </a:lstStyle>
          <a:p>
            <a:fld id="{2760565B-C94D-4A3A-A465-6D4F22EFCF95}" type="slidenum">
              <a:rPr lang="en-US" smtClean="0"/>
              <a:pPr/>
              <a:t>‹#›</a:t>
            </a:fld>
            <a:endParaRPr lang="en-US"/>
          </a:p>
        </p:txBody>
      </p:sp>
      <p:cxnSp>
        <p:nvCxnSpPr>
          <p:cNvPr id="10" name="Straight Connector 9"/>
          <p:cNvCxnSpPr/>
          <p:nvPr/>
        </p:nvCxnSpPr>
        <p:spPr>
          <a:xfrm>
            <a:off x="1193221" y="1737845"/>
            <a:ext cx="996436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233307"/>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defTabSz="914126" rtl="0" eaLnBrk="1" latinLnBrk="0" hangingPunct="1">
        <a:lnSpc>
          <a:spcPct val="85000"/>
        </a:lnSpc>
        <a:spcBef>
          <a:spcPct val="0"/>
        </a:spcBef>
        <a:buNone/>
        <a:defRPr sz="4799" kern="1200" spc="-50" baseline="0">
          <a:solidFill>
            <a:schemeClr val="tx1">
              <a:lumMod val="75000"/>
              <a:lumOff val="25000"/>
            </a:schemeClr>
          </a:solidFill>
          <a:latin typeface="+mj-lt"/>
          <a:ea typeface="+mj-ea"/>
          <a:cs typeface="+mj-cs"/>
        </a:defRPr>
      </a:lvl1pPr>
    </p:titleStyle>
    <p:body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eg"/><Relationship Id="rId1" Type="http://schemas.openxmlformats.org/officeDocument/2006/relationships/slideLayout" Target="../slideLayouts/slideLayout13.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s://twitter.com/CBCare" TargetMode="External"/><Relationship Id="rId7" Type="http://schemas.openxmlformats.org/officeDocument/2006/relationships/image" Target="../media/image6.png"/><Relationship Id="rId2" Type="http://schemas.openxmlformats.org/officeDocument/2006/relationships/hyperlink" Target="https://www.facebook.com/CoordinatedBehavioralCare.CBC" TargetMode="Externa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www.linkedin.com/company/coordinated-behavioral-care-inc-"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303212" y="4045000"/>
            <a:ext cx="11658600" cy="1902036"/>
          </a:xfrm>
        </p:spPr>
        <p:txBody>
          <a:bodyPr>
            <a:normAutofit/>
          </a:bodyPr>
          <a:lstStyle/>
          <a:p>
            <a:pPr algn="ctr">
              <a:defRPr/>
            </a:pPr>
            <a:endParaRPr lang="en-US" sz="1800" b="1" dirty="0" smtClean="0"/>
          </a:p>
          <a:p>
            <a:pPr algn="ctr">
              <a:defRPr/>
            </a:pPr>
            <a:r>
              <a:rPr lang="en-US" sz="1800" b="1" dirty="0" smtClean="0"/>
              <a:t>Children’s </a:t>
            </a:r>
            <a:r>
              <a:rPr lang="en-US" sz="1800" b="1" dirty="0"/>
              <a:t>Mental Health Services Staff Development Training </a:t>
            </a:r>
            <a:r>
              <a:rPr lang="en-US" sz="1800" b="1" dirty="0" smtClean="0"/>
              <a:t>Forum</a:t>
            </a:r>
          </a:p>
          <a:p>
            <a:pPr algn="ctr"/>
            <a:r>
              <a:rPr lang="en-US" sz="1800" dirty="0"/>
              <a:t>Health Homes: Care </a:t>
            </a:r>
            <a:r>
              <a:rPr lang="en-US" sz="1800" dirty="0" smtClean="0"/>
              <a:t>Coordination for </a:t>
            </a:r>
            <a:r>
              <a:rPr lang="en-US" sz="1800" dirty="0"/>
              <a:t>Children, Youth and Families</a:t>
            </a:r>
            <a:endParaRPr lang="en-US" sz="1800" b="1" dirty="0" smtClean="0"/>
          </a:p>
          <a:p>
            <a:pPr algn="ctr">
              <a:defRPr/>
            </a:pPr>
            <a:r>
              <a:rPr lang="en-US" sz="1800" b="1" dirty="0" smtClean="0"/>
              <a:t>Brian </a:t>
            </a:r>
            <a:r>
              <a:rPr lang="en-US" sz="1800" b="1" dirty="0" err="1" smtClean="0"/>
              <a:t>Lombrowski</a:t>
            </a:r>
            <a:r>
              <a:rPr lang="en-US" sz="1800" b="1" dirty="0" smtClean="0"/>
              <a:t>, Children’s Health Home Program manager</a:t>
            </a:r>
          </a:p>
          <a:p>
            <a:pPr algn="ctr">
              <a:defRPr/>
            </a:pPr>
            <a:endParaRPr lang="en-US" sz="3200" b="1" dirty="0" smtClean="0"/>
          </a:p>
          <a:p>
            <a:pPr algn="ctr">
              <a:defRPr/>
            </a:pPr>
            <a:endParaRPr lang="en-US" altLang="en-US" sz="3200" dirty="0" smtClean="0">
              <a:solidFill>
                <a:schemeClr val="tx1"/>
              </a:solidFill>
            </a:endParaRPr>
          </a:p>
          <a:p>
            <a:pPr algn="ctr">
              <a:defRPr/>
            </a:pPr>
            <a:endParaRPr lang="en-US" altLang="en-US" sz="3200" dirty="0">
              <a:solidFill>
                <a:schemeClr val="tx1"/>
              </a:solidFill>
            </a:endParaRPr>
          </a:p>
        </p:txBody>
      </p:sp>
      <p:pic>
        <p:nvPicPr>
          <p:cNvPr id="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9046" y="959697"/>
            <a:ext cx="9103422" cy="316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5027612" y="5867400"/>
            <a:ext cx="1906291" cy="369332"/>
          </a:xfrm>
          <a:prstGeom prst="rect">
            <a:avLst/>
          </a:prstGeom>
        </p:spPr>
        <p:txBody>
          <a:bodyPr wrap="none">
            <a:spAutoFit/>
          </a:bodyPr>
          <a:lstStyle/>
          <a:p>
            <a:pPr algn="ctr"/>
            <a:r>
              <a:rPr lang="en-US" dirty="0" smtClean="0"/>
              <a:t>December 1, 2015</a:t>
            </a:r>
            <a:endParaRPr lang="en-US" dirty="0"/>
          </a:p>
        </p:txBody>
      </p:sp>
    </p:spTree>
    <p:extLst>
      <p:ext uri="{BB962C8B-B14F-4D97-AF65-F5344CB8AC3E}">
        <p14:creationId xmlns:p14="http://schemas.microsoft.com/office/powerpoint/2010/main" val="2186399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999" dirty="0"/>
              <a:t>Case Assignment:</a:t>
            </a:r>
            <a:br>
              <a:rPr lang="en-US" sz="3999" dirty="0"/>
            </a:br>
            <a:r>
              <a:rPr lang="en-US" sz="3999" dirty="0"/>
              <a:t>More than </a:t>
            </a:r>
            <a:br>
              <a:rPr lang="en-US" sz="3999" dirty="0"/>
            </a:br>
            <a:r>
              <a:rPr lang="en-US" sz="3999" dirty="0"/>
              <a:t>how many we can serve.</a:t>
            </a:r>
          </a:p>
        </p:txBody>
      </p:sp>
      <p:sp>
        <p:nvSpPr>
          <p:cNvPr id="4" name="Text Placeholder 3"/>
          <p:cNvSpPr>
            <a:spLocks noGrp="1"/>
          </p:cNvSpPr>
          <p:nvPr>
            <p:ph type="body" sz="half" idx="2"/>
          </p:nvPr>
        </p:nvSpPr>
        <p:spPr/>
        <p:txBody>
          <a:bodyPr/>
          <a:lstStyle/>
          <a:p>
            <a:r>
              <a:rPr lang="en-US" dirty="0" smtClean="0"/>
              <a:t>It </a:t>
            </a:r>
            <a:r>
              <a:rPr lang="en-US" dirty="0"/>
              <a:t>is the policy of Coordinated Behavioral Care (CBC) that list assignments (CBC Manual Policy # 3.2) to Care Management Agencies (CMAs) are based on capacity determination to provide Health Home services to eligible Medicaid members.</a:t>
            </a:r>
          </a:p>
          <a:p>
            <a:endParaRPr lang="en-US" dirty="0"/>
          </a:p>
        </p:txBody>
      </p:sp>
      <p:sp>
        <p:nvSpPr>
          <p:cNvPr id="6" name="Slide Number Placeholder 5"/>
          <p:cNvSpPr>
            <a:spLocks noGrp="1"/>
          </p:cNvSpPr>
          <p:nvPr>
            <p:ph type="sldNum" sz="quarter" idx="12"/>
          </p:nvPr>
        </p:nvSpPr>
        <p:spPr/>
        <p:txBody>
          <a:bodyPr/>
          <a:lstStyle/>
          <a:p>
            <a:fld id="{72AEE26C-1506-4EB1-8EA8-9453E232CF48}" type="slidenum">
              <a:rPr lang="en-US" smtClean="0"/>
              <a:t>10</a:t>
            </a:fld>
            <a:endParaRPr lang="en-US"/>
          </a:p>
        </p:txBody>
      </p:sp>
      <p:sp>
        <p:nvSpPr>
          <p:cNvPr id="7" name="Content Placeholder 6"/>
          <p:cNvSpPr>
            <a:spLocks noGrp="1"/>
          </p:cNvSpPr>
          <p:nvPr>
            <p:ph idx="1"/>
          </p:nvPr>
        </p:nvSpPr>
        <p:spPr>
          <a:xfrm>
            <a:off x="4799350" y="221553"/>
            <a:ext cx="6490549" cy="5767101"/>
          </a:xfrm>
        </p:spPr>
        <p:txBody>
          <a:bodyPr>
            <a:noAutofit/>
          </a:bodyPr>
          <a:lstStyle/>
          <a:p>
            <a:pPr marL="0" indent="0">
              <a:buNone/>
            </a:pPr>
            <a:endParaRPr lang="en-US" sz="3599" dirty="0"/>
          </a:p>
          <a:p>
            <a:pPr marL="742727" indent="-742727">
              <a:buAutoNum type="arabicPeriod"/>
            </a:pPr>
            <a:r>
              <a:rPr lang="en-US" sz="3599" dirty="0"/>
              <a:t>  Timely Outreach </a:t>
            </a:r>
          </a:p>
          <a:p>
            <a:pPr marL="514196" indent="-514196">
              <a:buAutoNum type="arabicPeriod"/>
            </a:pPr>
            <a:r>
              <a:rPr lang="en-US" sz="3599" dirty="0"/>
              <a:t>    </a:t>
            </a:r>
            <a:r>
              <a:rPr lang="en-US" sz="3399" dirty="0"/>
              <a:t>Timely Enrollment </a:t>
            </a:r>
          </a:p>
          <a:p>
            <a:pPr marL="0" indent="0">
              <a:buNone/>
            </a:pPr>
            <a:r>
              <a:rPr lang="en-US" sz="3599" dirty="0"/>
              <a:t>	(conversion rate)</a:t>
            </a:r>
          </a:p>
          <a:p>
            <a:pPr marL="0" indent="0">
              <a:buNone/>
            </a:pPr>
            <a:r>
              <a:rPr lang="en-US" sz="3599" dirty="0"/>
              <a:t>3.	Provision of Care 	Management  </a:t>
            </a:r>
          </a:p>
          <a:p>
            <a:pPr marL="0" indent="0">
              <a:buNone/>
            </a:pPr>
            <a:r>
              <a:rPr lang="en-US" sz="3599" dirty="0"/>
              <a:t>4.	Tracking Sheet Data Accuracy</a:t>
            </a:r>
          </a:p>
          <a:p>
            <a:pPr marL="0" indent="0">
              <a:buNone/>
            </a:pPr>
            <a:r>
              <a:rPr lang="en-US" sz="3599" dirty="0"/>
              <a:t>5.	Data Timeliness</a:t>
            </a:r>
          </a:p>
          <a:p>
            <a:pPr marL="0" indent="0">
              <a:buNone/>
            </a:pPr>
            <a:r>
              <a:rPr lang="en-US" sz="3599" dirty="0"/>
              <a:t>6.	Member Satisfaction</a:t>
            </a:r>
          </a:p>
          <a:p>
            <a:pPr marL="0" indent="0">
              <a:buNone/>
            </a:pPr>
            <a:r>
              <a:rPr lang="en-US" sz="3599" dirty="0"/>
              <a:t>7.	PMPM Payment (decoupled)</a:t>
            </a:r>
          </a:p>
          <a:p>
            <a:pPr marL="0" indent="0">
              <a:buNone/>
            </a:pPr>
            <a:endParaRPr lang="en-US" sz="3599"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86152" y="15266"/>
            <a:ext cx="2602673" cy="997344"/>
          </a:xfrm>
          <a:prstGeom prst="rect">
            <a:avLst/>
          </a:prstGeom>
        </p:spPr>
      </p:pic>
    </p:spTree>
    <p:extLst>
      <p:ext uri="{BB962C8B-B14F-4D97-AF65-F5344CB8AC3E}">
        <p14:creationId xmlns:p14="http://schemas.microsoft.com/office/powerpoint/2010/main" val="2598516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Care Management Agency: </a:t>
            </a:r>
            <a:r>
              <a:rPr lang="en-US" sz="3599" dirty="0"/>
              <a:t>Workforce Survey</a:t>
            </a:r>
          </a:p>
        </p:txBody>
      </p:sp>
      <p:sp>
        <p:nvSpPr>
          <p:cNvPr id="3" name="Content Placeholder 2"/>
          <p:cNvSpPr>
            <a:spLocks noGrp="1"/>
          </p:cNvSpPr>
          <p:nvPr>
            <p:ph idx="1"/>
          </p:nvPr>
        </p:nvSpPr>
        <p:spPr/>
        <p:txBody>
          <a:bodyPr/>
          <a:lstStyle/>
          <a:p>
            <a:r>
              <a:rPr lang="en-US" dirty="0" smtClean="0"/>
              <a:t>309 staff responded during the open survey, July 2014-March 2015</a:t>
            </a:r>
          </a:p>
          <a:p>
            <a:pPr marL="0" indent="0">
              <a:buNone/>
            </a:pPr>
            <a:r>
              <a:rPr lang="en-US" b="1" u="sng" dirty="0" smtClean="0"/>
              <a:t>Profile </a:t>
            </a:r>
            <a:r>
              <a:rPr lang="en-US" b="1" u="sng" dirty="0"/>
              <a:t>of Survey Responses</a:t>
            </a:r>
            <a:endParaRPr lang="en-US" dirty="0"/>
          </a:p>
          <a:p>
            <a:pPr lvl="0">
              <a:buFont typeface="Arial" panose="020B0604020202020204" pitchFamily="34" charset="0"/>
              <a:buChar char="•"/>
            </a:pPr>
            <a:r>
              <a:rPr lang="en-US" dirty="0"/>
              <a:t>Nearly 75% of respondents identified as front-line staff;</a:t>
            </a:r>
          </a:p>
          <a:p>
            <a:pPr lvl="0">
              <a:buFont typeface="Arial" panose="020B0604020202020204" pitchFamily="34" charset="0"/>
              <a:buChar char="•"/>
            </a:pPr>
            <a:r>
              <a:rPr lang="en-US" dirty="0"/>
              <a:t>Approximately 60% of respondents have been in their position for 2 years or </a:t>
            </a:r>
            <a:r>
              <a:rPr lang="en-US" dirty="0" smtClean="0"/>
              <a:t>less;</a:t>
            </a:r>
            <a:endParaRPr lang="en-US" dirty="0"/>
          </a:p>
          <a:p>
            <a:pPr lvl="0">
              <a:buFont typeface="Arial" panose="020B0604020202020204" pitchFamily="34" charset="0"/>
              <a:buChar char="•"/>
            </a:pPr>
            <a:r>
              <a:rPr lang="en-US" dirty="0"/>
              <a:t>Over 50% of respondents received internal agency trainings about Health Homes</a:t>
            </a:r>
          </a:p>
          <a:p>
            <a:pPr lvl="0">
              <a:buFont typeface="Arial" panose="020B0604020202020204" pitchFamily="34" charset="0"/>
              <a:buChar char="•"/>
            </a:pPr>
            <a:r>
              <a:rPr lang="en-US" dirty="0"/>
              <a:t>30% received external trainings from OMH or 1199 SIEU Care Management </a:t>
            </a:r>
            <a:r>
              <a:rPr lang="en-US" dirty="0" smtClean="0"/>
              <a:t>Training: 60% </a:t>
            </a:r>
            <a:r>
              <a:rPr lang="en-US" dirty="0"/>
              <a:t>of respondents were in favor of additional Health Home training</a:t>
            </a:r>
          </a:p>
          <a:p>
            <a:pPr marL="0" indent="0">
              <a:buNone/>
            </a:pPr>
            <a:r>
              <a:rPr lang="en-US" b="1" u="sng" dirty="0" smtClean="0"/>
              <a:t>Greatest Challenges</a:t>
            </a:r>
            <a:r>
              <a:rPr lang="en-US" b="1" dirty="0" smtClean="0"/>
              <a:t>: Lack of HH education among providers; Locating individuals; Staff Development and Retention; Work Structure, </a:t>
            </a:r>
            <a:r>
              <a:rPr lang="en-US" b="1" dirty="0" err="1" smtClean="0"/>
              <a:t>ie</a:t>
            </a:r>
            <a:r>
              <a:rPr lang="en-US" b="1" dirty="0" smtClean="0"/>
              <a:t> “limited resources, limited time, high caseload”</a:t>
            </a:r>
            <a:endParaRPr lang="en-US" b="1" dirty="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4409" y="893"/>
            <a:ext cx="2614416" cy="114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4572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CBC Members: A Closer Look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Roughly </a:t>
            </a:r>
            <a:r>
              <a:rPr lang="en-US" b="1" dirty="0" smtClean="0"/>
              <a:t>60,000 referrals </a:t>
            </a:r>
            <a:r>
              <a:rPr lang="en-US" dirty="0" smtClean="0"/>
              <a:t>since Phase One of HH Implementation, including legacy members, list-based assignments, community partnerships (NYSDHS/DOP) and “upward” enrollments.</a:t>
            </a:r>
          </a:p>
          <a:p>
            <a:pPr>
              <a:buFont typeface="Arial" panose="020B0604020202020204" pitchFamily="34" charset="0"/>
              <a:buChar char="•"/>
            </a:pPr>
            <a:r>
              <a:rPr lang="en-US" dirty="0" smtClean="0"/>
              <a:t>Partnerships and co-location have been imperative to Community Enrollments: </a:t>
            </a:r>
          </a:p>
          <a:p>
            <a:pPr lvl="1">
              <a:buFont typeface="Arial" panose="020B0604020202020204" pitchFamily="34" charset="0"/>
              <a:buChar char="•"/>
            </a:pPr>
            <a:r>
              <a:rPr lang="en-US" dirty="0" smtClean="0"/>
              <a:t>NYC Department of Homeless Services</a:t>
            </a:r>
          </a:p>
          <a:p>
            <a:pPr lvl="1">
              <a:buFont typeface="Arial" panose="020B0604020202020204" pitchFamily="34" charset="0"/>
              <a:buChar char="•"/>
            </a:pPr>
            <a:r>
              <a:rPr lang="en-US" dirty="0" smtClean="0"/>
              <a:t>NYC Department of </a:t>
            </a:r>
            <a:r>
              <a:rPr lang="en-US" dirty="0" smtClean="0"/>
              <a:t>Probation</a:t>
            </a:r>
            <a:endParaRPr lang="en-US" dirty="0" smtClean="0"/>
          </a:p>
          <a:p>
            <a:pPr lvl="1">
              <a:buFont typeface="Arial" panose="020B0604020202020204" pitchFamily="34" charset="0"/>
              <a:buChar char="•"/>
            </a:pPr>
            <a:r>
              <a:rPr lang="en-US" dirty="0" smtClean="0"/>
              <a:t>Residential and Clinic Co-Location</a:t>
            </a:r>
          </a:p>
          <a:p>
            <a:pPr lvl="1">
              <a:buFont typeface="Arial" panose="020B0604020202020204" pitchFamily="34" charset="0"/>
              <a:buChar char="•"/>
            </a:pPr>
            <a:r>
              <a:rPr lang="en-US" b="1" dirty="0" smtClean="0"/>
              <a:t>Coming Soon: </a:t>
            </a:r>
            <a:r>
              <a:rPr lang="en-US" dirty="0" smtClean="0"/>
              <a:t>KPMG MAX Program – East NY Brooklyn CCNS and Interfaith</a:t>
            </a:r>
          </a:p>
          <a:p>
            <a:pPr>
              <a:buFont typeface="Arial" panose="020B0604020202020204" pitchFamily="34" charset="0"/>
              <a:buChar char="•"/>
            </a:pPr>
            <a:r>
              <a:rPr lang="en-US" dirty="0" smtClean="0"/>
              <a:t>CBC partnered with the Brooklyn Health Home/Maimonides Medical Center for their CMMI Innovation Award. </a:t>
            </a:r>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4409" y="893"/>
            <a:ext cx="2614416" cy="114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8944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4409" y="893"/>
            <a:ext cx="2614416" cy="114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Chart 7"/>
          <p:cNvGraphicFramePr>
            <a:graphicFrameLocks/>
          </p:cNvGraphicFramePr>
          <p:nvPr>
            <p:extLst/>
          </p:nvPr>
        </p:nvGraphicFramePr>
        <p:xfrm>
          <a:off x="880833" y="1076937"/>
          <a:ext cx="10955659" cy="549449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837981" y="894"/>
            <a:ext cx="10512862" cy="1142701"/>
          </a:xfrm>
        </p:spPr>
        <p:txBody>
          <a:bodyPr/>
          <a:lstStyle/>
          <a:p>
            <a:r>
              <a:rPr lang="en-US" dirty="0" smtClean="0">
                <a:latin typeface="+mn-lt"/>
              </a:rPr>
              <a:t>Outreach and Enrollment </a:t>
            </a:r>
            <a:endParaRPr lang="en-US" dirty="0">
              <a:latin typeface="+mn-lt"/>
            </a:endParaRPr>
          </a:p>
        </p:txBody>
      </p:sp>
      <p:sp>
        <p:nvSpPr>
          <p:cNvPr id="4" name="Footer Placeholder 3"/>
          <p:cNvSpPr>
            <a:spLocks noGrp="1"/>
          </p:cNvSpPr>
          <p:nvPr>
            <p:ph type="ftr" sz="quarter" idx="11"/>
          </p:nvPr>
        </p:nvSpPr>
        <p:spPr/>
        <p:txBody>
          <a:bodyPr/>
          <a:lstStyle/>
          <a:p>
            <a:r>
              <a:rPr lang="en-US" smtClean="0"/>
              <a:t>www.CBCare.org</a:t>
            </a:r>
            <a:endParaRPr lang="en-US"/>
          </a:p>
        </p:txBody>
      </p:sp>
      <p:sp>
        <p:nvSpPr>
          <p:cNvPr id="6" name="Slide Number Placeholder 5"/>
          <p:cNvSpPr>
            <a:spLocks noGrp="1"/>
          </p:cNvSpPr>
          <p:nvPr>
            <p:ph type="sldNum" sz="quarter" idx="12"/>
          </p:nvPr>
        </p:nvSpPr>
        <p:spPr/>
        <p:txBody>
          <a:bodyPr/>
          <a:lstStyle/>
          <a:p>
            <a:fld id="{7982D583-54EB-48CD-96F8-DB938CEFEB48}" type="slidenum">
              <a:rPr lang="en-US" smtClean="0"/>
              <a:t>13</a:t>
            </a:fld>
            <a:endParaRPr lang="en-US"/>
          </a:p>
        </p:txBody>
      </p:sp>
    </p:spTree>
    <p:extLst>
      <p:ext uri="{BB962C8B-B14F-4D97-AF65-F5344CB8AC3E}">
        <p14:creationId xmlns:p14="http://schemas.microsoft.com/office/powerpoint/2010/main" val="2878383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522" y="333316"/>
            <a:ext cx="10055781" cy="1337323"/>
          </a:xfrm>
        </p:spPr>
        <p:txBody>
          <a:bodyPr>
            <a:normAutofit/>
          </a:bodyPr>
          <a:lstStyle/>
          <a:p>
            <a:r>
              <a:rPr lang="en-US" sz="5398" dirty="0">
                <a:latin typeface="+mn-lt"/>
              </a:rPr>
              <a:t>Active Population by Age</a:t>
            </a:r>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4409" y="893"/>
            <a:ext cx="2614416" cy="114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Chart 7"/>
          <p:cNvGraphicFramePr>
            <a:graphicFrameLocks/>
          </p:cNvGraphicFramePr>
          <p:nvPr>
            <p:extLst/>
          </p:nvPr>
        </p:nvGraphicFramePr>
        <p:xfrm>
          <a:off x="523737" y="1913417"/>
          <a:ext cx="4923143" cy="36867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nvPr>
        </p:nvGraphicFramePr>
        <p:xfrm>
          <a:off x="6094413" y="2003060"/>
          <a:ext cx="5151683" cy="3686718"/>
        </p:xfrm>
        <a:graphic>
          <a:graphicData uri="http://schemas.openxmlformats.org/drawingml/2006/chart">
            <c:chart xmlns:c="http://schemas.openxmlformats.org/drawingml/2006/chart" xmlns:r="http://schemas.openxmlformats.org/officeDocument/2006/relationships" r:id="rId4"/>
          </a:graphicData>
        </a:graphic>
      </p:graphicFrame>
      <p:sp>
        <p:nvSpPr>
          <p:cNvPr id="3" name="Footer Placeholder 2"/>
          <p:cNvSpPr>
            <a:spLocks noGrp="1"/>
          </p:cNvSpPr>
          <p:nvPr>
            <p:ph type="ftr" sz="quarter" idx="11"/>
          </p:nvPr>
        </p:nvSpPr>
        <p:spPr/>
        <p:txBody>
          <a:bodyPr/>
          <a:lstStyle/>
          <a:p>
            <a:r>
              <a:rPr lang="en-US" smtClean="0"/>
              <a:t>www.CBCare.org</a:t>
            </a:r>
            <a:endParaRPr lang="en-US"/>
          </a:p>
        </p:txBody>
      </p:sp>
      <p:sp>
        <p:nvSpPr>
          <p:cNvPr id="4" name="Slide Number Placeholder 3"/>
          <p:cNvSpPr>
            <a:spLocks noGrp="1"/>
          </p:cNvSpPr>
          <p:nvPr>
            <p:ph type="sldNum" sz="quarter" idx="12"/>
          </p:nvPr>
        </p:nvSpPr>
        <p:spPr/>
        <p:txBody>
          <a:bodyPr/>
          <a:lstStyle/>
          <a:p>
            <a:fld id="{7982D583-54EB-48CD-96F8-DB938CEFEB48}" type="slidenum">
              <a:rPr lang="en-US" smtClean="0"/>
              <a:t>14</a:t>
            </a:fld>
            <a:endParaRPr lang="en-US"/>
          </a:p>
        </p:txBody>
      </p:sp>
    </p:spTree>
    <p:extLst>
      <p:ext uri="{BB962C8B-B14F-4D97-AF65-F5344CB8AC3E}">
        <p14:creationId xmlns:p14="http://schemas.microsoft.com/office/powerpoint/2010/main" val="3205346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825" y="228600"/>
            <a:ext cx="10055781" cy="1450757"/>
          </a:xfrm>
        </p:spPr>
        <p:txBody>
          <a:bodyPr>
            <a:normAutofit/>
          </a:bodyPr>
          <a:lstStyle/>
          <a:p>
            <a:r>
              <a:rPr lang="en-US" sz="3200" b="1" dirty="0" smtClean="0"/>
              <a:t>Preparation for enrolling Children Into CBC’s Health Home </a:t>
            </a:r>
            <a:endParaRPr lang="en-US" sz="3200" b="1" dirty="0"/>
          </a:p>
        </p:txBody>
      </p:sp>
      <p:sp>
        <p:nvSpPr>
          <p:cNvPr id="3" name="Content Placeholder 2"/>
          <p:cNvSpPr>
            <a:spLocks noGrp="1"/>
          </p:cNvSpPr>
          <p:nvPr>
            <p:ph idx="1"/>
          </p:nvPr>
        </p:nvSpPr>
        <p:spPr>
          <a:xfrm>
            <a:off x="1112962" y="1938108"/>
            <a:ext cx="10055781" cy="4023360"/>
          </a:xfrm>
        </p:spPr>
        <p:txBody>
          <a:bodyPr>
            <a:normAutofit/>
          </a:bodyPr>
          <a:lstStyle/>
          <a:p>
            <a:pPr marL="514196" indent="-514196">
              <a:buFont typeface="+mj-lt"/>
              <a:buAutoNum type="arabicPeriod"/>
            </a:pPr>
            <a:r>
              <a:rPr lang="en-US" sz="3199" dirty="0"/>
              <a:t>Hired dedicated staff to lead and support the CBC's children's HH program;</a:t>
            </a:r>
          </a:p>
          <a:p>
            <a:pPr marL="514196" indent="-514196">
              <a:buFont typeface="+mj-lt"/>
              <a:buAutoNum type="arabicPeriod"/>
            </a:pPr>
            <a:r>
              <a:rPr lang="en-US" sz="3199" dirty="0"/>
              <a:t>Add specialized children's program planning, network management and quality management skills;  </a:t>
            </a:r>
          </a:p>
          <a:p>
            <a:pPr marL="514196" indent="-514196">
              <a:buFont typeface="+mj-lt"/>
              <a:buAutoNum type="arabicPeriod"/>
            </a:pPr>
            <a:r>
              <a:rPr lang="en-US" sz="3199" dirty="0"/>
              <a:t>Customize the CBC care management platform; and  </a:t>
            </a:r>
          </a:p>
          <a:p>
            <a:pPr marL="514196" indent="-514196">
              <a:buFont typeface="+mj-lt"/>
              <a:buAutoNum type="arabicPeriod"/>
            </a:pPr>
            <a:r>
              <a:rPr lang="en-US" sz="3199" dirty="0"/>
              <a:t>Train CMA staff to offer consistent, quality care.</a:t>
            </a:r>
          </a:p>
          <a:p>
            <a:endParaRPr lang="en-US" dirty="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4409" y="893"/>
            <a:ext cx="2614416" cy="114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9071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1" y="304800"/>
            <a:ext cx="10055781" cy="1450757"/>
          </a:xfrm>
        </p:spPr>
        <p:txBody>
          <a:bodyPr>
            <a:normAutofit/>
          </a:bodyPr>
          <a:lstStyle/>
          <a:p>
            <a:r>
              <a:rPr lang="en-US" sz="4000" dirty="0" smtClean="0"/>
              <a:t>Shaping Health Homes for Children</a:t>
            </a:r>
            <a:endParaRPr lang="en-US" sz="4000" dirty="0"/>
          </a:p>
        </p:txBody>
      </p:sp>
      <p:sp>
        <p:nvSpPr>
          <p:cNvPr id="3" name="Content Placeholder 2"/>
          <p:cNvSpPr>
            <a:spLocks noGrp="1"/>
          </p:cNvSpPr>
          <p:nvPr>
            <p:ph idx="1"/>
          </p:nvPr>
        </p:nvSpPr>
        <p:spPr>
          <a:xfrm>
            <a:off x="1141412" y="1905000"/>
            <a:ext cx="10055781" cy="4679805"/>
          </a:xfrm>
        </p:spPr>
        <p:txBody>
          <a:bodyPr>
            <a:normAutofit/>
          </a:bodyPr>
          <a:lstStyle/>
          <a:p>
            <a:pPr>
              <a:buFont typeface="Arial" panose="020B0604020202020204" pitchFamily="34" charset="0"/>
              <a:buChar char="•"/>
            </a:pPr>
            <a:r>
              <a:rPr lang="en-US" sz="2400" dirty="0" smtClean="0"/>
              <a:t>Coalition of NY Health Homes (CNYSHH)</a:t>
            </a:r>
          </a:p>
          <a:p>
            <a:pPr>
              <a:buFont typeface="Arial" panose="020B0604020202020204" pitchFamily="34" charset="0"/>
              <a:buChar char="•"/>
            </a:pPr>
            <a:r>
              <a:rPr lang="en-US" sz="2400" dirty="0" smtClean="0"/>
              <a:t>Partnership with the Coalition of Behavioral Health Agencies</a:t>
            </a:r>
          </a:p>
          <a:p>
            <a:pPr>
              <a:buFont typeface="Arial" panose="020B0604020202020204" pitchFamily="34" charset="0"/>
              <a:buChar char="•"/>
            </a:pPr>
            <a:r>
              <a:rPr lang="en-US" sz="2400" dirty="0" smtClean="0"/>
              <a:t>Quarterly Network Meetings</a:t>
            </a:r>
          </a:p>
          <a:p>
            <a:pPr>
              <a:buFont typeface="Arial" panose="020B0604020202020204" pitchFamily="34" charset="0"/>
              <a:buChar char="•"/>
            </a:pPr>
            <a:r>
              <a:rPr lang="en-US" sz="2400" dirty="0" smtClean="0"/>
              <a:t>Virtual Office Hours</a:t>
            </a:r>
          </a:p>
          <a:p>
            <a:pPr>
              <a:buFont typeface="Arial" panose="020B0604020202020204" pitchFamily="34" charset="0"/>
              <a:buChar char="•"/>
            </a:pPr>
            <a:r>
              <a:rPr lang="en-US" sz="2400" dirty="0" smtClean="0"/>
              <a:t>Quality Management Team (QMT) and Children’s Quality Management Team (CQMT) – (Open to Members Only)</a:t>
            </a:r>
          </a:p>
          <a:p>
            <a:pPr marL="457063" indent="-457063">
              <a:buFont typeface="+mj-lt"/>
              <a:buAutoNum type="arabicPeriod"/>
            </a:pPr>
            <a:endParaRPr lang="en-US" dirty="0" smtClean="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4409" y="-40824"/>
            <a:ext cx="2614416" cy="114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5865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137" y="372364"/>
            <a:ext cx="10055781" cy="1450757"/>
          </a:xfrm>
        </p:spPr>
        <p:txBody>
          <a:bodyPr>
            <a:normAutofit/>
          </a:bodyPr>
          <a:lstStyle/>
          <a:p>
            <a:r>
              <a:rPr lang="en-US" sz="5400" spc="0" dirty="0" smtClean="0">
                <a:solidFill>
                  <a:schemeClr val="tx1">
                    <a:lumMod val="95000"/>
                    <a:lumOff val="5000"/>
                  </a:schemeClr>
                </a:solidFill>
                <a:latin typeface="Calibri" panose="020F0502020204030204"/>
              </a:rPr>
              <a:t>Children’s Network Providers</a:t>
            </a:r>
            <a:endParaRPr lang="en-US" sz="5400" dirty="0">
              <a:solidFill>
                <a:schemeClr val="tx1">
                  <a:lumMod val="95000"/>
                  <a:lumOff val="5000"/>
                </a:schemeClr>
              </a:solidFill>
            </a:endParaRPr>
          </a:p>
        </p:txBody>
      </p:sp>
      <p:sp>
        <p:nvSpPr>
          <p:cNvPr id="3" name="Content Placeholder 2"/>
          <p:cNvSpPr>
            <a:spLocks noGrp="1"/>
          </p:cNvSpPr>
          <p:nvPr>
            <p:ph idx="1"/>
          </p:nvPr>
        </p:nvSpPr>
        <p:spPr>
          <a:xfrm>
            <a:off x="1040858" y="1219199"/>
            <a:ext cx="10412601" cy="5246275"/>
          </a:xfrm>
        </p:spPr>
        <p:txBody>
          <a:bodyPr numCol="3">
            <a:normAutofit fontScale="25000" lnSpcReduction="20000"/>
          </a:bodyPr>
          <a:lstStyle/>
          <a:p>
            <a:pPr lvl="0" defTabSz="914400">
              <a:spcBef>
                <a:spcPts val="600"/>
              </a:spcBef>
              <a:spcAft>
                <a:spcPts val="0"/>
              </a:spcAft>
              <a:buClr>
                <a:prstClr val="black"/>
              </a:buClr>
              <a:buSzPct val="80000"/>
              <a:buFont typeface="Arial" panose="020B0604020202020204" pitchFamily="34" charset="0"/>
              <a:buChar char="•"/>
            </a:pPr>
            <a:endParaRPr lang="en-US" sz="4900" dirty="0" smtClean="0">
              <a:solidFill>
                <a:srgbClr val="FF0000"/>
              </a:solidFill>
            </a:endParaRPr>
          </a:p>
          <a:p>
            <a:pPr lvl="0" defTabSz="914400">
              <a:spcBef>
                <a:spcPts val="600"/>
              </a:spcBef>
              <a:spcAft>
                <a:spcPts val="0"/>
              </a:spcAft>
              <a:buClr>
                <a:prstClr val="black"/>
              </a:buClr>
              <a:buSzPct val="80000"/>
              <a:buFont typeface="Arial" panose="020B0604020202020204" pitchFamily="34" charset="0"/>
              <a:buChar char="•"/>
            </a:pPr>
            <a:endParaRPr lang="en-US" sz="4900" dirty="0">
              <a:solidFill>
                <a:srgbClr val="FF0000"/>
              </a:solidFill>
            </a:endParaRPr>
          </a:p>
          <a:p>
            <a:pPr lvl="0" defTabSz="914400">
              <a:spcBef>
                <a:spcPts val="600"/>
              </a:spcBef>
              <a:spcAft>
                <a:spcPts val="0"/>
              </a:spcAft>
              <a:buClr>
                <a:prstClr val="black"/>
              </a:buClr>
              <a:buSzPct val="80000"/>
              <a:buFont typeface="Arial" panose="020B0604020202020204" pitchFamily="34" charset="0"/>
              <a:buChar char="•"/>
            </a:pPr>
            <a:endParaRPr lang="en-US" sz="4900" dirty="0" smtClean="0">
              <a:solidFill>
                <a:srgbClr val="FF0000"/>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smtClean="0">
                <a:solidFill>
                  <a:schemeClr val="tx1"/>
                </a:solidFill>
              </a:rPr>
              <a:t>Brooklyn </a:t>
            </a:r>
            <a:r>
              <a:rPr lang="en-US" sz="4900" dirty="0">
                <a:solidFill>
                  <a:schemeClr val="tx1"/>
                </a:solidFill>
              </a:rPr>
              <a:t>Community </a:t>
            </a:r>
            <a:r>
              <a:rPr lang="en-US" sz="4900" dirty="0" smtClean="0">
                <a:solidFill>
                  <a:schemeClr val="tx1"/>
                </a:solidFill>
              </a:rPr>
              <a:t>Services</a:t>
            </a:r>
            <a:r>
              <a:rPr lang="en-US" sz="4900" dirty="0" smtClean="0">
                <a:solidFill>
                  <a:schemeClr val="tx1"/>
                </a:solidFill>
              </a:rPr>
              <a:t>^+ </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a:solidFill>
                  <a:schemeClr val="tx1"/>
                </a:solidFill>
              </a:rPr>
              <a:t>Brownsville Multiservice Family </a:t>
            </a:r>
            <a:r>
              <a:rPr lang="en-US" sz="4900" dirty="0" smtClean="0">
                <a:solidFill>
                  <a:schemeClr val="tx1"/>
                </a:solidFill>
              </a:rPr>
              <a:t>Center#</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smtClean="0">
                <a:solidFill>
                  <a:schemeClr val="tx1"/>
                </a:solidFill>
              </a:rPr>
              <a:t>CAMBA^+</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smtClean="0">
                <a:solidFill>
                  <a:schemeClr val="tx1"/>
                </a:solidFill>
              </a:rPr>
              <a:t>CASES+@</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a:solidFill>
                  <a:schemeClr val="tx1"/>
                </a:solidFill>
              </a:rPr>
              <a:t>Catholic Charities Neighborhood </a:t>
            </a:r>
            <a:r>
              <a:rPr lang="en-US" sz="4900" dirty="0" smtClean="0">
                <a:solidFill>
                  <a:schemeClr val="tx1"/>
                </a:solidFill>
              </a:rPr>
              <a:t>Services^+@</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smtClean="0">
                <a:solidFill>
                  <a:schemeClr val="tx1"/>
                </a:solidFill>
              </a:rPr>
              <a:t>CHASI#+</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err="1" smtClean="0">
                <a:solidFill>
                  <a:schemeClr val="tx1"/>
                </a:solidFill>
              </a:rPr>
              <a:t>Comunilife</a:t>
            </a:r>
            <a:r>
              <a:rPr lang="en-US" sz="4900" dirty="0" smtClean="0">
                <a:solidFill>
                  <a:schemeClr val="tx1"/>
                </a:solidFill>
              </a:rPr>
              <a:t>+@</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a:solidFill>
                  <a:schemeClr val="tx1"/>
                </a:solidFill>
              </a:rPr>
              <a:t>Counseling Service of EDNY, Inc</a:t>
            </a:r>
            <a:r>
              <a:rPr lang="en-US" sz="4900" dirty="0" smtClean="0">
                <a:solidFill>
                  <a:schemeClr val="tx1"/>
                </a:solidFill>
              </a:rPr>
              <a:t>.%@</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a:solidFill>
                  <a:schemeClr val="tx1"/>
                </a:solidFill>
              </a:rPr>
              <a:t>Diaspora</a:t>
            </a:r>
          </a:p>
          <a:p>
            <a:pPr lvl="0" defTabSz="914400">
              <a:spcBef>
                <a:spcPts val="600"/>
              </a:spcBef>
              <a:spcAft>
                <a:spcPts val="0"/>
              </a:spcAft>
              <a:buClr>
                <a:prstClr val="black"/>
              </a:buClr>
              <a:buSzPct val="80000"/>
              <a:buFont typeface="Arial" panose="020B0604020202020204" pitchFamily="34" charset="0"/>
              <a:buChar char="•"/>
            </a:pPr>
            <a:r>
              <a:rPr lang="en-US" sz="4900" dirty="0">
                <a:solidFill>
                  <a:schemeClr val="tx1"/>
                </a:solidFill>
              </a:rPr>
              <a:t>Family Services </a:t>
            </a:r>
            <a:r>
              <a:rPr lang="en-US" sz="4900" dirty="0" smtClean="0">
                <a:solidFill>
                  <a:schemeClr val="tx1"/>
                </a:solidFill>
              </a:rPr>
              <a:t>Network#+</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a:solidFill>
                  <a:schemeClr val="tx1"/>
                </a:solidFill>
              </a:rPr>
              <a:t>Graham </a:t>
            </a:r>
            <a:r>
              <a:rPr lang="en-US" sz="4900" dirty="0" smtClean="0">
                <a:solidFill>
                  <a:schemeClr val="tx1"/>
                </a:solidFill>
              </a:rPr>
              <a:t>Windham*^+@</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a:solidFill>
                  <a:schemeClr val="tx1"/>
                </a:solidFill>
              </a:rPr>
              <a:t>Grand Street </a:t>
            </a:r>
            <a:r>
              <a:rPr lang="en-US" sz="4900" dirty="0" smtClean="0">
                <a:solidFill>
                  <a:schemeClr val="tx1"/>
                </a:solidFill>
              </a:rPr>
              <a:t>Settlement+@</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a:solidFill>
                  <a:schemeClr val="tx1"/>
                </a:solidFill>
              </a:rPr>
              <a:t>Greenwich House, Inc</a:t>
            </a:r>
            <a:r>
              <a:rPr lang="en-US" sz="4900" dirty="0" smtClean="0">
                <a:solidFill>
                  <a:schemeClr val="tx1"/>
                </a:solidFill>
              </a:rPr>
              <a:t>.+@</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i="1" dirty="0" err="1">
                <a:solidFill>
                  <a:schemeClr val="tx1"/>
                </a:solidFill>
              </a:rPr>
              <a:t>Heartshare</a:t>
            </a:r>
            <a:r>
              <a:rPr lang="en-US" sz="4900" i="1" dirty="0">
                <a:solidFill>
                  <a:schemeClr val="tx1"/>
                </a:solidFill>
              </a:rPr>
              <a:t> St. Vincent’s </a:t>
            </a:r>
            <a:r>
              <a:rPr lang="en-US" sz="4900" i="1" dirty="0" smtClean="0">
                <a:solidFill>
                  <a:schemeClr val="tx1"/>
                </a:solidFill>
              </a:rPr>
              <a:t>Services*^@</a:t>
            </a:r>
            <a:endParaRPr lang="en-US" sz="4900" i="1"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a:solidFill>
                  <a:schemeClr val="tx1"/>
                </a:solidFill>
              </a:rPr>
              <a:t>Henry Street </a:t>
            </a:r>
            <a:r>
              <a:rPr lang="en-US" sz="4900" dirty="0" smtClean="0">
                <a:solidFill>
                  <a:schemeClr val="tx1"/>
                </a:solidFill>
              </a:rPr>
              <a:t>Settlement+@</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b="1" i="1" dirty="0">
                <a:solidFill>
                  <a:schemeClr val="tx1"/>
                </a:solidFill>
              </a:rPr>
              <a:t>Institute for Community </a:t>
            </a:r>
            <a:r>
              <a:rPr lang="en-US" sz="4900" b="1" i="1" dirty="0" smtClean="0">
                <a:solidFill>
                  <a:schemeClr val="tx1"/>
                </a:solidFill>
              </a:rPr>
              <a:t>Living@&amp;</a:t>
            </a:r>
            <a:endParaRPr lang="en-US" sz="4900" b="1" i="1"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b="1" i="1" dirty="0">
                <a:solidFill>
                  <a:schemeClr val="tx1"/>
                </a:solidFill>
              </a:rPr>
              <a:t>Jewish Child Care </a:t>
            </a:r>
            <a:r>
              <a:rPr lang="en-US" sz="4900" b="1" i="1" dirty="0" smtClean="0">
                <a:solidFill>
                  <a:schemeClr val="tx1"/>
                </a:solidFill>
              </a:rPr>
              <a:t>Association*^@&amp;</a:t>
            </a:r>
            <a:endParaRPr lang="en-US" sz="4900" b="1" i="1"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i="1" dirty="0">
                <a:solidFill>
                  <a:schemeClr val="tx1"/>
                </a:solidFill>
              </a:rPr>
              <a:t>Lexington Center for Mental Health Services, Inc</a:t>
            </a:r>
            <a:r>
              <a:rPr lang="en-US" sz="4900" i="1" dirty="0" smtClean="0">
                <a:solidFill>
                  <a:schemeClr val="tx1"/>
                </a:solidFill>
              </a:rPr>
              <a:t>.@</a:t>
            </a:r>
          </a:p>
          <a:p>
            <a:pPr lvl="0" defTabSz="914400">
              <a:spcBef>
                <a:spcPts val="600"/>
              </a:spcBef>
              <a:spcAft>
                <a:spcPts val="0"/>
              </a:spcAft>
              <a:buClr>
                <a:prstClr val="black"/>
              </a:buClr>
              <a:buSzPct val="80000"/>
              <a:buFont typeface="Arial" panose="020B0604020202020204" pitchFamily="34" charset="0"/>
              <a:buChar char="•"/>
            </a:pPr>
            <a:r>
              <a:rPr lang="en-US" sz="4900" i="1" dirty="0" smtClean="0">
                <a:solidFill>
                  <a:schemeClr val="tx1"/>
                </a:solidFill>
              </a:rPr>
              <a:t>Maimonides Medical Center#@</a:t>
            </a:r>
            <a:endParaRPr lang="en-US" sz="4900" i="1"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i="1" dirty="0">
                <a:solidFill>
                  <a:schemeClr val="tx1"/>
                </a:solidFill>
              </a:rPr>
              <a:t>Mental Health Providers of Western </a:t>
            </a:r>
            <a:r>
              <a:rPr lang="en-US" sz="4900" i="1" dirty="0" smtClean="0">
                <a:solidFill>
                  <a:schemeClr val="tx1"/>
                </a:solidFill>
              </a:rPr>
              <a:t>Queens@ </a:t>
            </a:r>
            <a:r>
              <a:rPr lang="en-US" sz="4900" i="1" dirty="0">
                <a:solidFill>
                  <a:schemeClr val="tx1"/>
                </a:solidFill>
              </a:rPr>
              <a:t> </a:t>
            </a:r>
          </a:p>
          <a:p>
            <a:pPr lvl="0" defTabSz="914400">
              <a:spcBef>
                <a:spcPts val="600"/>
              </a:spcBef>
              <a:spcAft>
                <a:spcPts val="0"/>
              </a:spcAft>
              <a:buClr>
                <a:prstClr val="black"/>
              </a:buClr>
              <a:buSzPct val="80000"/>
              <a:buFont typeface="Arial" panose="020B0604020202020204" pitchFamily="34" charset="0"/>
              <a:buChar char="•"/>
            </a:pPr>
            <a:r>
              <a:rPr lang="en-US" sz="4900" dirty="0" smtClean="0">
                <a:solidFill>
                  <a:schemeClr val="tx1"/>
                </a:solidFill>
              </a:rPr>
              <a:t>MHA-NYC^+&amp; </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endParaRPr lang="en-US" sz="4900" dirty="0" smtClean="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endParaRPr lang="en-US" sz="4900" dirty="0" smtClean="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endParaRPr lang="en-US" sz="4900" dirty="0" smtClean="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endParaRPr lang="en-US" sz="4900" dirty="0" smtClean="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endParaRPr lang="en-US" sz="4900" dirty="0" smtClean="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endParaRPr lang="en-US" sz="4900" dirty="0" smtClean="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endParaRPr lang="en-US" sz="4900" dirty="0" smtClean="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smtClean="0">
                <a:solidFill>
                  <a:schemeClr val="tx1"/>
                </a:solidFill>
              </a:rPr>
              <a:t>NADAP%</a:t>
            </a:r>
          </a:p>
          <a:p>
            <a:pPr lvl="0" defTabSz="914400">
              <a:spcBef>
                <a:spcPts val="600"/>
              </a:spcBef>
              <a:spcAft>
                <a:spcPts val="0"/>
              </a:spcAft>
              <a:buClr>
                <a:prstClr val="black"/>
              </a:buClr>
              <a:buSzPct val="80000"/>
              <a:buFont typeface="Arial" panose="020B0604020202020204" pitchFamily="34" charset="0"/>
              <a:buChar char="•"/>
            </a:pPr>
            <a:r>
              <a:rPr lang="en-US" sz="4900" dirty="0" smtClean="0">
                <a:solidFill>
                  <a:schemeClr val="tx1"/>
                </a:solidFill>
              </a:rPr>
              <a:t>NAMI NYC Metro&amp;</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a:solidFill>
                  <a:schemeClr val="tx1"/>
                </a:solidFill>
              </a:rPr>
              <a:t>New Alternatives for </a:t>
            </a:r>
            <a:r>
              <a:rPr lang="en-US" sz="4900" dirty="0" smtClean="0">
                <a:solidFill>
                  <a:schemeClr val="tx1"/>
                </a:solidFill>
              </a:rPr>
              <a:t>Children</a:t>
            </a:r>
            <a:r>
              <a:rPr lang="en-US" sz="4900" dirty="0" smtClean="0">
                <a:solidFill>
                  <a:schemeClr val="tx1"/>
                </a:solidFill>
              </a:rPr>
              <a:t>*^@</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a:solidFill>
                  <a:schemeClr val="tx1"/>
                </a:solidFill>
              </a:rPr>
              <a:t>New Horizon Counseling </a:t>
            </a:r>
            <a:r>
              <a:rPr lang="en-US" sz="4900" dirty="0" smtClean="0">
                <a:solidFill>
                  <a:schemeClr val="tx1"/>
                </a:solidFill>
              </a:rPr>
              <a:t>Center%@</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b="1" dirty="0">
                <a:solidFill>
                  <a:schemeClr val="tx1"/>
                </a:solidFill>
              </a:rPr>
              <a:t>New York Psychotherapy and Counseling </a:t>
            </a:r>
            <a:r>
              <a:rPr lang="en-US" sz="4900" b="1" dirty="0" smtClean="0">
                <a:solidFill>
                  <a:schemeClr val="tx1"/>
                </a:solidFill>
              </a:rPr>
              <a:t>Center@</a:t>
            </a:r>
            <a:endParaRPr lang="en-US" sz="4900" b="1"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a:solidFill>
                  <a:schemeClr val="tx1"/>
                </a:solidFill>
              </a:rPr>
              <a:t>Northside Center for Child </a:t>
            </a:r>
            <a:r>
              <a:rPr lang="en-US" sz="4900" dirty="0" smtClean="0">
                <a:solidFill>
                  <a:schemeClr val="tx1"/>
                </a:solidFill>
              </a:rPr>
              <a:t>Development^+@</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a:solidFill>
                  <a:schemeClr val="tx1"/>
                </a:solidFill>
              </a:rPr>
              <a:t>NYU Lutheran Family Health </a:t>
            </a:r>
            <a:r>
              <a:rPr lang="en-US" sz="4900" dirty="0" smtClean="0">
                <a:solidFill>
                  <a:schemeClr val="tx1"/>
                </a:solidFill>
              </a:rPr>
              <a:t>Centers</a:t>
            </a:r>
            <a:r>
              <a:rPr lang="en-US" sz="4900" dirty="0" smtClean="0">
                <a:solidFill>
                  <a:schemeClr val="tx1"/>
                </a:solidFill>
              </a:rPr>
              <a:t>#@ </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err="1" smtClean="0">
                <a:solidFill>
                  <a:schemeClr val="tx1"/>
                </a:solidFill>
              </a:rPr>
              <a:t>Ohel</a:t>
            </a:r>
            <a:r>
              <a:rPr lang="en-US" sz="4900" dirty="0" smtClean="0">
                <a:solidFill>
                  <a:schemeClr val="tx1"/>
                </a:solidFill>
              </a:rPr>
              <a:t>*^@</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a:solidFill>
                  <a:schemeClr val="tx1"/>
                </a:solidFill>
              </a:rPr>
              <a:t>Phoenix </a:t>
            </a:r>
            <a:r>
              <a:rPr lang="en-US" sz="4900" dirty="0" smtClean="0">
                <a:solidFill>
                  <a:schemeClr val="tx1"/>
                </a:solidFill>
              </a:rPr>
              <a:t>House%</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i="1" dirty="0">
                <a:solidFill>
                  <a:schemeClr val="tx1"/>
                </a:solidFill>
              </a:rPr>
              <a:t>Post Graduate Center for Mental </a:t>
            </a:r>
            <a:r>
              <a:rPr lang="en-US" sz="4900" i="1" dirty="0" smtClean="0">
                <a:solidFill>
                  <a:schemeClr val="tx1"/>
                </a:solidFill>
              </a:rPr>
              <a:t>Health@</a:t>
            </a:r>
            <a:endParaRPr lang="en-US" sz="4900" i="1"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a:solidFill>
                  <a:schemeClr val="tx1"/>
                </a:solidFill>
              </a:rPr>
              <a:t>Public Health </a:t>
            </a:r>
            <a:r>
              <a:rPr lang="en-US" sz="4900" dirty="0" smtClean="0">
                <a:solidFill>
                  <a:schemeClr val="tx1"/>
                </a:solidFill>
              </a:rPr>
              <a:t>Solutions#</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i="1" dirty="0">
                <a:solidFill>
                  <a:schemeClr val="tx1"/>
                </a:solidFill>
              </a:rPr>
              <a:t>Puerto Rican Family </a:t>
            </a:r>
            <a:r>
              <a:rPr lang="en-US" sz="4900" i="1" dirty="0" smtClean="0">
                <a:solidFill>
                  <a:schemeClr val="tx1"/>
                </a:solidFill>
              </a:rPr>
              <a:t>Institute</a:t>
            </a:r>
            <a:r>
              <a:rPr lang="en-US" sz="4900" i="1" dirty="0" smtClean="0">
                <a:solidFill>
                  <a:schemeClr val="tx1"/>
                </a:solidFill>
              </a:rPr>
              <a:t>^@ </a:t>
            </a:r>
            <a:endParaRPr lang="en-US" sz="4900" i="1"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a:solidFill>
                  <a:schemeClr val="tx1"/>
                </a:solidFill>
              </a:rPr>
              <a:t>South Beach Psychiatric </a:t>
            </a:r>
            <a:r>
              <a:rPr lang="en-US" sz="4900" dirty="0" smtClean="0">
                <a:solidFill>
                  <a:schemeClr val="tx1"/>
                </a:solidFill>
              </a:rPr>
              <a:t>Center@</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i="1" dirty="0">
                <a:solidFill>
                  <a:schemeClr val="tx1"/>
                </a:solidFill>
              </a:rPr>
              <a:t>St. Dominic’s </a:t>
            </a:r>
            <a:r>
              <a:rPr lang="en-US" sz="4900" i="1" dirty="0" smtClean="0">
                <a:solidFill>
                  <a:schemeClr val="tx1"/>
                </a:solidFill>
              </a:rPr>
              <a:t>Home*^@ </a:t>
            </a:r>
            <a:endParaRPr lang="en-US" sz="4900" i="1"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a:solidFill>
                  <a:schemeClr val="tx1"/>
                </a:solidFill>
              </a:rPr>
              <a:t>St. Mary's Healthcare </a:t>
            </a:r>
            <a:r>
              <a:rPr lang="en-US" sz="4900" dirty="0" smtClean="0">
                <a:solidFill>
                  <a:schemeClr val="tx1"/>
                </a:solidFill>
              </a:rPr>
              <a:t>System#</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a:solidFill>
                  <a:schemeClr val="tx1"/>
                </a:solidFill>
              </a:rPr>
              <a:t>Staten Island Mental Health </a:t>
            </a:r>
            <a:r>
              <a:rPr lang="en-US" sz="4900" dirty="0" smtClean="0">
                <a:solidFill>
                  <a:schemeClr val="tx1"/>
                </a:solidFill>
              </a:rPr>
              <a:t>Society</a:t>
            </a:r>
            <a:r>
              <a:rPr lang="en-US" sz="4900" dirty="0" smtClean="0">
                <a:solidFill>
                  <a:schemeClr val="tx1"/>
                </a:solidFill>
              </a:rPr>
              <a:t>%+@</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smtClean="0">
                <a:solidFill>
                  <a:schemeClr val="tx1"/>
                </a:solidFill>
              </a:rPr>
              <a:t>The </a:t>
            </a:r>
            <a:r>
              <a:rPr lang="en-US" sz="4900" dirty="0">
                <a:solidFill>
                  <a:schemeClr val="tx1"/>
                </a:solidFill>
              </a:rPr>
              <a:t>Family </a:t>
            </a:r>
            <a:r>
              <a:rPr lang="en-US" sz="4900" dirty="0" smtClean="0">
                <a:solidFill>
                  <a:schemeClr val="tx1"/>
                </a:solidFill>
              </a:rPr>
              <a:t>Center^#</a:t>
            </a:r>
            <a:endParaRPr lang="en-US" sz="4900"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b="1" i="1" dirty="0">
                <a:solidFill>
                  <a:schemeClr val="tx1"/>
                </a:solidFill>
              </a:rPr>
              <a:t>The Jewish </a:t>
            </a:r>
            <a:r>
              <a:rPr lang="en-US" sz="4900" b="1" i="1" dirty="0" smtClean="0">
                <a:solidFill>
                  <a:schemeClr val="tx1"/>
                </a:solidFill>
              </a:rPr>
              <a:t>Board*^@&amp;</a:t>
            </a:r>
            <a:endParaRPr lang="en-US" sz="4900" b="1" i="1"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i="1" dirty="0">
                <a:solidFill>
                  <a:schemeClr val="tx1"/>
                </a:solidFill>
              </a:rPr>
              <a:t>Union </a:t>
            </a:r>
            <a:r>
              <a:rPr lang="en-US" sz="4900" i="1" dirty="0" smtClean="0">
                <a:solidFill>
                  <a:schemeClr val="tx1"/>
                </a:solidFill>
              </a:rPr>
              <a:t>Settlement+@</a:t>
            </a:r>
          </a:p>
          <a:p>
            <a:pPr lvl="0" defTabSz="914400">
              <a:spcBef>
                <a:spcPts val="600"/>
              </a:spcBef>
              <a:spcAft>
                <a:spcPts val="0"/>
              </a:spcAft>
              <a:buClr>
                <a:prstClr val="black"/>
              </a:buClr>
              <a:buSzPct val="80000"/>
              <a:buFont typeface="Arial" panose="020B0604020202020204" pitchFamily="34" charset="0"/>
              <a:buChar char="•"/>
            </a:pPr>
            <a:r>
              <a:rPr lang="en-US" sz="4900" i="1" dirty="0" smtClean="0">
                <a:solidFill>
                  <a:schemeClr val="tx1"/>
                </a:solidFill>
              </a:rPr>
              <a:t>University Settlement+@</a:t>
            </a:r>
            <a:endParaRPr lang="en-US" sz="4900" i="1" dirty="0">
              <a:solidFill>
                <a:schemeClr val="tx1"/>
              </a:solidFill>
            </a:endParaRPr>
          </a:p>
          <a:p>
            <a:pPr lvl="0" defTabSz="914400">
              <a:spcBef>
                <a:spcPts val="600"/>
              </a:spcBef>
              <a:spcAft>
                <a:spcPts val="0"/>
              </a:spcAft>
              <a:buClr>
                <a:prstClr val="black"/>
              </a:buClr>
              <a:buSzPct val="80000"/>
              <a:buFont typeface="Arial" panose="020B0604020202020204" pitchFamily="34" charset="0"/>
              <a:buChar char="•"/>
            </a:pPr>
            <a:r>
              <a:rPr lang="en-US" sz="4900" dirty="0">
                <a:solidFill>
                  <a:schemeClr val="tx1"/>
                </a:solidFill>
              </a:rPr>
              <a:t>YMCA Counseling </a:t>
            </a:r>
            <a:r>
              <a:rPr lang="en-US" sz="4900" dirty="0" smtClean="0">
                <a:solidFill>
                  <a:schemeClr val="tx1"/>
                </a:solidFill>
              </a:rPr>
              <a:t>Service%+</a:t>
            </a:r>
            <a:endParaRPr lang="en-US" sz="7998" dirty="0" smtClean="0">
              <a:solidFill>
                <a:schemeClr val="tx1"/>
              </a:solidFill>
            </a:endParaRPr>
          </a:p>
          <a:p>
            <a:endParaRPr lang="en-US" sz="7998" dirty="0" smtClean="0"/>
          </a:p>
          <a:p>
            <a:endParaRPr lang="en-US" sz="7998" dirty="0"/>
          </a:p>
          <a:p>
            <a:endParaRPr lang="en-US" sz="7998" dirty="0" smtClean="0"/>
          </a:p>
          <a:p>
            <a:endParaRPr lang="en-US" sz="7998" dirty="0" smtClean="0"/>
          </a:p>
          <a:p>
            <a:endParaRPr lang="en-US" sz="7998" dirty="0"/>
          </a:p>
          <a:p>
            <a:pPr marL="0" indent="0">
              <a:buNone/>
            </a:pPr>
            <a:endParaRPr lang="en-US" sz="7998" dirty="0" smtClean="0"/>
          </a:p>
          <a:p>
            <a:pPr marL="0" indent="0">
              <a:buNone/>
            </a:pPr>
            <a:endParaRPr lang="en-US" sz="7998" dirty="0" smtClean="0"/>
          </a:p>
          <a:p>
            <a:pPr marL="0" indent="0">
              <a:buNone/>
            </a:pPr>
            <a:r>
              <a:rPr lang="en-US" sz="7998" dirty="0" smtClean="0"/>
              <a:t>Children’s Services Key</a:t>
            </a:r>
          </a:p>
          <a:p>
            <a:endParaRPr lang="en-US" sz="7998" dirty="0" smtClean="0"/>
          </a:p>
          <a:p>
            <a:pPr lvl="1"/>
            <a:r>
              <a:rPr lang="en-US" sz="6200" b="1" dirty="0" smtClean="0"/>
              <a:t>NYSCCMHS Member</a:t>
            </a:r>
          </a:p>
          <a:p>
            <a:pPr lvl="1"/>
            <a:r>
              <a:rPr lang="en-US" sz="6200" i="1" dirty="0" smtClean="0"/>
              <a:t>NYC CSPOA Provider</a:t>
            </a:r>
          </a:p>
          <a:p>
            <a:pPr lvl="1"/>
            <a:r>
              <a:rPr lang="en-US" sz="6200" i="1" dirty="0" smtClean="0"/>
              <a:t>*</a:t>
            </a:r>
            <a:r>
              <a:rPr lang="en-US" sz="6200" dirty="0" smtClean="0"/>
              <a:t>Foster Care Provider</a:t>
            </a:r>
          </a:p>
          <a:p>
            <a:pPr lvl="1"/>
            <a:r>
              <a:rPr lang="en-US" sz="6200" dirty="0" smtClean="0"/>
              <a:t>^Preventive Services Provider</a:t>
            </a:r>
          </a:p>
          <a:p>
            <a:pPr lvl="1"/>
            <a:r>
              <a:rPr lang="en-US" sz="6200" dirty="0" smtClean="0"/>
              <a:t>#Primary Care/Health Promotion Services</a:t>
            </a:r>
          </a:p>
          <a:p>
            <a:pPr lvl="1"/>
            <a:r>
              <a:rPr lang="en-US" sz="6200" dirty="0" smtClean="0"/>
              <a:t>%Substance Abuse/Use Services</a:t>
            </a:r>
          </a:p>
          <a:p>
            <a:pPr lvl="1"/>
            <a:r>
              <a:rPr lang="en-US" sz="6200" dirty="0" smtClean="0"/>
              <a:t>+Youth Development/Employment Services</a:t>
            </a:r>
          </a:p>
          <a:p>
            <a:pPr lvl="1"/>
            <a:r>
              <a:rPr lang="en-US" sz="6200" dirty="0" smtClean="0"/>
              <a:t>@Outpatient Mental Health</a:t>
            </a:r>
          </a:p>
          <a:p>
            <a:pPr lvl="1"/>
            <a:r>
              <a:rPr lang="en-US" sz="6200" dirty="0" smtClean="0"/>
              <a:t>&amp;Family/Youth Peer Support</a:t>
            </a:r>
          </a:p>
          <a:p>
            <a:pPr lvl="1"/>
            <a:endParaRPr lang="en-US" sz="6200" dirty="0"/>
          </a:p>
          <a:p>
            <a:r>
              <a:rPr lang="en-US" sz="7998" i="1" dirty="0"/>
              <a:t/>
            </a:r>
            <a:br>
              <a:rPr lang="en-US" sz="7998" i="1" dirty="0"/>
            </a:br>
            <a:endParaRPr lang="en-US" sz="7998" i="1" dirty="0"/>
          </a:p>
          <a:p>
            <a:pPr marL="457063" indent="-457063">
              <a:buFont typeface="+mj-lt"/>
              <a:buAutoNum type="arabicPeriod"/>
            </a:pPr>
            <a:endParaRPr lang="en-US" dirty="0" smtClean="0"/>
          </a:p>
          <a:p>
            <a:pPr marL="457063" indent="-457063">
              <a:buFont typeface="+mj-lt"/>
              <a:buAutoNum type="arabicPeriod"/>
            </a:pPr>
            <a:endParaRPr lang="en-US" dirty="0" smtClean="0"/>
          </a:p>
          <a:p>
            <a:pPr marL="457063" indent="-457063">
              <a:buFont typeface="+mj-lt"/>
              <a:buAutoNum type="arabicPeriod"/>
            </a:pPr>
            <a:endParaRPr lang="en-US" dirty="0" smtClean="0"/>
          </a:p>
          <a:p>
            <a:pPr marL="457063" indent="-457063">
              <a:buFont typeface="+mj-lt"/>
              <a:buAutoNum type="arabicPeriod"/>
            </a:pPr>
            <a:endParaRPr lang="en-US" dirty="0" smtClean="0"/>
          </a:p>
          <a:p>
            <a:pPr marL="457063" indent="-457063">
              <a:buFont typeface="+mj-lt"/>
              <a:buAutoNum type="arabicPeriod"/>
            </a:pPr>
            <a:endParaRPr lang="en-US" dirty="0" smtClean="0"/>
          </a:p>
          <a:p>
            <a:pPr marL="0" indent="0">
              <a:buNone/>
            </a:pPr>
            <a:endParaRPr lang="en-US" dirty="0" smtClean="0"/>
          </a:p>
          <a:p>
            <a:pPr marL="457063" indent="-457063">
              <a:buFont typeface="+mj-lt"/>
              <a:buAutoNum type="arabicPeriod"/>
            </a:pPr>
            <a:endParaRPr lang="en-US" dirty="0" smtClean="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4409" y="-40824"/>
            <a:ext cx="2614416" cy="114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7820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CBC DSRIP Involvement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199" dirty="0"/>
              <a:t>CBC has attested to be a partner in the following PPSs: </a:t>
            </a:r>
          </a:p>
          <a:p>
            <a:pPr>
              <a:buFont typeface="Wingdings" panose="05000000000000000000" pitchFamily="2" charset="2"/>
              <a:buChar char="§"/>
            </a:pPr>
            <a:r>
              <a:rPr lang="en-US" sz="3199" b="1" dirty="0"/>
              <a:t>HHC: </a:t>
            </a:r>
            <a:r>
              <a:rPr lang="en-US" sz="3199" b="1" dirty="0" err="1"/>
              <a:t>OneCity</a:t>
            </a:r>
            <a:r>
              <a:rPr lang="en-US" sz="3199" b="1" dirty="0"/>
              <a:t> Health </a:t>
            </a:r>
          </a:p>
          <a:p>
            <a:pPr>
              <a:buFont typeface="Wingdings" panose="05000000000000000000" pitchFamily="2" charset="2"/>
              <a:buChar char="§"/>
            </a:pPr>
            <a:r>
              <a:rPr lang="en-US" sz="3199" b="1" dirty="0"/>
              <a:t>Mount Sinai </a:t>
            </a:r>
          </a:p>
          <a:p>
            <a:pPr>
              <a:buFont typeface="Wingdings" panose="05000000000000000000" pitchFamily="2" charset="2"/>
              <a:buChar char="§"/>
            </a:pPr>
            <a:r>
              <a:rPr lang="en-US" sz="3199" b="1" dirty="0"/>
              <a:t>Bronx Partners for Healthy Communities </a:t>
            </a:r>
          </a:p>
          <a:p>
            <a:pPr>
              <a:buFont typeface="Wingdings" panose="05000000000000000000" pitchFamily="2" charset="2"/>
              <a:buChar char="§"/>
            </a:pPr>
            <a:r>
              <a:rPr lang="en-US" sz="3199" b="1" dirty="0"/>
              <a:t>Staten Island PPS (SIPPS)</a:t>
            </a:r>
          </a:p>
          <a:p>
            <a:pPr>
              <a:buFont typeface="Wingdings" panose="05000000000000000000" pitchFamily="2" charset="2"/>
              <a:buChar char="§"/>
            </a:pPr>
            <a:r>
              <a:rPr lang="en-US" sz="3199" b="1" dirty="0"/>
              <a:t>Maimonides: Community Care of Brooklyn </a:t>
            </a:r>
          </a:p>
          <a:p>
            <a:pPr>
              <a:buFont typeface="Wingdings" panose="05000000000000000000" pitchFamily="2" charset="2"/>
              <a:buChar char="§"/>
            </a:pPr>
            <a:r>
              <a:rPr lang="en-US" sz="3199" b="1" dirty="0"/>
              <a:t>Advocate Community Partners </a:t>
            </a:r>
          </a:p>
          <a:p>
            <a:endParaRPr lang="en-US" dirty="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4409" y="893"/>
            <a:ext cx="2614416" cy="114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373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CBC is on </a:t>
            </a:r>
            <a:r>
              <a:rPr lang="en-US" b="1" dirty="0" smtClean="0"/>
              <a:t>Social Media </a:t>
            </a:r>
            <a:endParaRPr lang="en-US" b="1" dirty="0"/>
          </a:p>
        </p:txBody>
      </p:sp>
      <p:sp>
        <p:nvSpPr>
          <p:cNvPr id="3" name="Content Placeholder 2"/>
          <p:cNvSpPr>
            <a:spLocks noGrp="1"/>
          </p:cNvSpPr>
          <p:nvPr>
            <p:ph idx="1"/>
          </p:nvPr>
        </p:nvSpPr>
        <p:spPr/>
        <p:txBody>
          <a:bodyPr>
            <a:normAutofit/>
          </a:bodyPr>
          <a:lstStyle/>
          <a:p>
            <a:endParaRPr lang="en-US" dirty="0" smtClean="0"/>
          </a:p>
          <a:p>
            <a:r>
              <a:rPr lang="en-US" dirty="0" smtClean="0"/>
              <a:t>Facebook </a:t>
            </a:r>
          </a:p>
          <a:p>
            <a:r>
              <a:rPr lang="en-US" dirty="0" smtClean="0">
                <a:hlinkClick r:id="rId2"/>
              </a:rPr>
              <a:t>https</a:t>
            </a:r>
            <a:r>
              <a:rPr lang="en-US" dirty="0">
                <a:hlinkClick r:id="rId2"/>
              </a:rPr>
              <a:t>://www.facebook.com/CoordinatedBehavioralCare.CBC</a:t>
            </a:r>
            <a:endParaRPr lang="en-US" dirty="0"/>
          </a:p>
          <a:p>
            <a:endParaRPr lang="en-US" dirty="0"/>
          </a:p>
          <a:p>
            <a:r>
              <a:rPr lang="en-US" dirty="0"/>
              <a:t>Twitter</a:t>
            </a:r>
          </a:p>
          <a:p>
            <a:r>
              <a:rPr lang="en-US" dirty="0">
                <a:hlinkClick r:id="rId3"/>
              </a:rPr>
              <a:t>https://twitter.com/CBCare</a:t>
            </a:r>
            <a:endParaRPr lang="en-US" dirty="0"/>
          </a:p>
          <a:p>
            <a:endParaRPr lang="en-US" dirty="0"/>
          </a:p>
          <a:p>
            <a:r>
              <a:rPr lang="en-US" dirty="0"/>
              <a:t>LinkedIn</a:t>
            </a:r>
          </a:p>
          <a:p>
            <a:pPr marL="0" indent="0">
              <a:buNone/>
            </a:pPr>
            <a:r>
              <a:rPr lang="en-US" dirty="0">
                <a:hlinkClick r:id="rId4"/>
              </a:rPr>
              <a:t>https://www.linkedin.com/company/coordinated-behavioral-care-inc-</a:t>
            </a:r>
            <a:endParaRPr lang="en-US" dirty="0"/>
          </a:p>
          <a:p>
            <a:pPr marL="0" indent="0">
              <a:buNone/>
            </a:pPr>
            <a:endParaRPr lang="en-US" dirty="0"/>
          </a:p>
          <a:p>
            <a:endParaRPr lang="en-US" dirty="0" smtClean="0"/>
          </a:p>
          <a:p>
            <a:endParaRPr lang="en-US" dirty="0" smtClean="0"/>
          </a:p>
          <a:p>
            <a:endParaRPr lang="en-US" dirty="0" smtClean="0"/>
          </a:p>
          <a:p>
            <a:endParaRPr lang="en-US" dirty="0"/>
          </a:p>
        </p:txBody>
      </p:sp>
      <p:pic>
        <p:nvPicPr>
          <p:cNvPr id="7" name="Picture 6"/>
          <p:cNvPicPr>
            <a:picLocks noChangeAspect="1"/>
          </p:cNvPicPr>
          <p:nvPr/>
        </p:nvPicPr>
        <p:blipFill>
          <a:blip r:embed="rId5"/>
          <a:stretch>
            <a:fillRect/>
          </a:stretch>
        </p:blipFill>
        <p:spPr>
          <a:xfrm>
            <a:off x="335192" y="1846146"/>
            <a:ext cx="761802" cy="761802"/>
          </a:xfrm>
          <a:prstGeom prst="rect">
            <a:avLst/>
          </a:prstGeom>
        </p:spPr>
      </p:pic>
      <p:pic>
        <p:nvPicPr>
          <p:cNvPr id="8" name="Picture 7"/>
          <p:cNvPicPr>
            <a:picLocks noChangeAspect="1"/>
          </p:cNvPicPr>
          <p:nvPr/>
        </p:nvPicPr>
        <p:blipFill>
          <a:blip r:embed="rId6"/>
          <a:stretch>
            <a:fillRect/>
          </a:stretch>
        </p:blipFill>
        <p:spPr>
          <a:xfrm>
            <a:off x="335192" y="3248725"/>
            <a:ext cx="761802" cy="761802"/>
          </a:xfrm>
          <a:prstGeom prst="rect">
            <a:avLst/>
          </a:prstGeom>
        </p:spPr>
      </p:pic>
      <p:pic>
        <p:nvPicPr>
          <p:cNvPr id="9" name="Picture 8"/>
          <p:cNvPicPr>
            <a:picLocks noChangeAspect="1"/>
          </p:cNvPicPr>
          <p:nvPr/>
        </p:nvPicPr>
        <p:blipFill>
          <a:blip r:embed="rId7"/>
          <a:stretch>
            <a:fillRect/>
          </a:stretch>
        </p:blipFill>
        <p:spPr>
          <a:xfrm>
            <a:off x="278057" y="4403759"/>
            <a:ext cx="818937" cy="818937"/>
          </a:xfrm>
          <a:prstGeom prst="rect">
            <a:avLst/>
          </a:prstGeom>
        </p:spPr>
      </p:pic>
      <p:pic>
        <p:nvPicPr>
          <p:cNvPr id="11"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74409" y="893"/>
            <a:ext cx="2614416" cy="114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146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1096994" y="1737802"/>
            <a:ext cx="10055781" cy="4679805"/>
          </a:xfrm>
        </p:spPr>
        <p:txBody>
          <a:bodyPr>
            <a:normAutofit fontScale="92500" lnSpcReduction="10000"/>
          </a:bodyPr>
          <a:lstStyle/>
          <a:p>
            <a:pPr marL="0" indent="0">
              <a:buNone/>
            </a:pPr>
            <a:endParaRPr lang="en-US" sz="2200" dirty="0" smtClean="0"/>
          </a:p>
          <a:p>
            <a:pPr marL="514350" indent="-514350">
              <a:buAutoNum type="romanUcPeriod"/>
            </a:pPr>
            <a:r>
              <a:rPr lang="en-US" sz="2200" dirty="0" smtClean="0"/>
              <a:t>Introduction </a:t>
            </a:r>
            <a:r>
              <a:rPr lang="en-US" sz="2200" dirty="0"/>
              <a:t>to Coordinated Behavioral </a:t>
            </a:r>
            <a:r>
              <a:rPr lang="en-US" sz="2200" dirty="0" smtClean="0"/>
              <a:t>Care</a:t>
            </a:r>
          </a:p>
          <a:p>
            <a:pPr marL="514350" indent="-514350">
              <a:buAutoNum type="romanUcPeriod"/>
            </a:pPr>
            <a:r>
              <a:rPr lang="en-US" sz="2200" dirty="0" smtClean="0"/>
              <a:t>Vision </a:t>
            </a:r>
            <a:r>
              <a:rPr lang="en-US" sz="2200" dirty="0"/>
              <a:t>for CBC Health Home</a:t>
            </a:r>
          </a:p>
          <a:p>
            <a:pPr marL="514350" indent="-514350">
              <a:buAutoNum type="romanUcPeriod"/>
            </a:pPr>
            <a:r>
              <a:rPr lang="en-US" sz="2200" dirty="0" smtClean="0"/>
              <a:t>Planning for the Enrollment of Children into Health Homes</a:t>
            </a:r>
          </a:p>
          <a:p>
            <a:pPr marL="514350" indent="-514350">
              <a:buAutoNum type="romanUcPeriod"/>
            </a:pPr>
            <a:endParaRPr lang="en-US" sz="2200" dirty="0"/>
          </a:p>
          <a:p>
            <a:pPr marL="514350" indent="-514350">
              <a:buAutoNum type="romanUcPeriod"/>
            </a:pPr>
            <a:endParaRPr lang="en-US" sz="2200" dirty="0"/>
          </a:p>
          <a:p>
            <a:r>
              <a:rPr lang="en-US" sz="7998" dirty="0"/>
              <a:t/>
            </a:r>
            <a:br>
              <a:rPr lang="en-US" sz="7998" dirty="0"/>
            </a:br>
            <a:endParaRPr lang="en-US" sz="7998" dirty="0"/>
          </a:p>
          <a:p>
            <a:pPr marL="457063" indent="-457063">
              <a:buFont typeface="+mj-lt"/>
              <a:buAutoNum type="arabicPeriod"/>
            </a:pPr>
            <a:endParaRPr lang="en-US" dirty="0" smtClean="0"/>
          </a:p>
          <a:p>
            <a:pPr marL="457063" indent="-457063">
              <a:buFont typeface="+mj-lt"/>
              <a:buAutoNum type="arabicPeriod"/>
            </a:pPr>
            <a:endParaRPr lang="en-US" dirty="0" smtClean="0"/>
          </a:p>
          <a:p>
            <a:pPr marL="457063" indent="-457063">
              <a:buFont typeface="+mj-lt"/>
              <a:buAutoNum type="arabicPeriod"/>
            </a:pPr>
            <a:endParaRPr lang="en-US" dirty="0" smtClean="0"/>
          </a:p>
          <a:p>
            <a:pPr marL="457063" indent="-457063">
              <a:buFont typeface="+mj-lt"/>
              <a:buAutoNum type="arabicPeriod"/>
            </a:pPr>
            <a:endParaRPr lang="en-US" dirty="0" smtClean="0"/>
          </a:p>
          <a:p>
            <a:pPr marL="457063" indent="-457063">
              <a:buFont typeface="+mj-lt"/>
              <a:buAutoNum type="arabicPeriod"/>
            </a:pPr>
            <a:endParaRPr lang="en-US" dirty="0" smtClean="0"/>
          </a:p>
          <a:p>
            <a:pPr marL="0" indent="0">
              <a:buNone/>
            </a:pPr>
            <a:endParaRPr lang="en-US" dirty="0" smtClean="0"/>
          </a:p>
          <a:p>
            <a:pPr marL="457063" indent="-457063">
              <a:buFont typeface="+mj-lt"/>
              <a:buAutoNum type="arabicPeriod"/>
            </a:pPr>
            <a:endParaRPr lang="en-US" dirty="0" smtClean="0"/>
          </a:p>
        </p:txBody>
      </p:sp>
      <p:pic>
        <p:nvPicPr>
          <p:cNvPr id="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4409" y="-40824"/>
            <a:ext cx="2614416" cy="114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24813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94" y="269199"/>
            <a:ext cx="10055781" cy="1450757"/>
          </a:xfrm>
        </p:spPr>
        <p:txBody>
          <a:bodyPr/>
          <a:lstStyle/>
          <a:p>
            <a:r>
              <a:rPr lang="en-US" dirty="0" smtClean="0"/>
              <a:t>CBC Contact Information</a:t>
            </a:r>
            <a:endParaRPr lang="en-US" dirty="0"/>
          </a:p>
        </p:txBody>
      </p:sp>
      <p:sp>
        <p:nvSpPr>
          <p:cNvPr id="3" name="Content Placeholder 2"/>
          <p:cNvSpPr>
            <a:spLocks noGrp="1"/>
          </p:cNvSpPr>
          <p:nvPr>
            <p:ph idx="1"/>
          </p:nvPr>
        </p:nvSpPr>
        <p:spPr>
          <a:xfrm>
            <a:off x="1096994" y="1737802"/>
            <a:ext cx="10483818" cy="4205797"/>
          </a:xfrm>
        </p:spPr>
        <p:txBody>
          <a:bodyPr numCol="3">
            <a:normAutofit fontScale="25000" lnSpcReduction="20000"/>
          </a:bodyPr>
          <a:lstStyle/>
          <a:p>
            <a:pPr>
              <a:spcBef>
                <a:spcPts val="0"/>
              </a:spcBef>
            </a:pPr>
            <a:r>
              <a:rPr lang="en-US" sz="5600" b="1" dirty="0"/>
              <a:t>Danika Mills, LMSW, LCAT, MPS, ATR-BC</a:t>
            </a:r>
          </a:p>
          <a:p>
            <a:pPr>
              <a:spcBef>
                <a:spcPts val="0"/>
              </a:spcBef>
            </a:pPr>
            <a:r>
              <a:rPr lang="en-US" sz="5600" b="1" dirty="0"/>
              <a:t>Executive Director</a:t>
            </a:r>
          </a:p>
          <a:p>
            <a:pPr>
              <a:spcBef>
                <a:spcPts val="0"/>
              </a:spcBef>
            </a:pPr>
            <a:r>
              <a:rPr lang="en-US" sz="5600" b="1" dirty="0"/>
              <a:t>646-930-8803</a:t>
            </a:r>
          </a:p>
          <a:p>
            <a:pPr>
              <a:spcBef>
                <a:spcPts val="0"/>
              </a:spcBef>
            </a:pPr>
            <a:r>
              <a:rPr lang="en-US" sz="5600" b="1" dirty="0"/>
              <a:t>dmills@cbcare.org</a:t>
            </a:r>
          </a:p>
          <a:p>
            <a:pPr>
              <a:spcBef>
                <a:spcPts val="0"/>
              </a:spcBef>
            </a:pPr>
            <a:endParaRPr lang="en-US" sz="5600" b="1" dirty="0"/>
          </a:p>
          <a:p>
            <a:pPr>
              <a:spcBef>
                <a:spcPts val="0"/>
              </a:spcBef>
            </a:pPr>
            <a:r>
              <a:rPr lang="en-US" sz="5600" b="1" dirty="0"/>
              <a:t>Mark Graham, LCSW</a:t>
            </a:r>
          </a:p>
          <a:p>
            <a:pPr>
              <a:spcBef>
                <a:spcPts val="0"/>
              </a:spcBef>
            </a:pPr>
            <a:r>
              <a:rPr lang="en-US" sz="5600" b="1" dirty="0"/>
              <a:t>Associate Executive Director</a:t>
            </a:r>
          </a:p>
          <a:p>
            <a:pPr>
              <a:spcBef>
                <a:spcPts val="0"/>
              </a:spcBef>
            </a:pPr>
            <a:r>
              <a:rPr lang="en-US" sz="5600" b="1" dirty="0"/>
              <a:t>646-930-8842</a:t>
            </a:r>
          </a:p>
          <a:p>
            <a:pPr>
              <a:spcBef>
                <a:spcPts val="0"/>
              </a:spcBef>
            </a:pPr>
            <a:r>
              <a:rPr lang="en-US" sz="5600" b="1" dirty="0"/>
              <a:t>mgraham@cbcare.org</a:t>
            </a:r>
          </a:p>
          <a:p>
            <a:pPr>
              <a:spcBef>
                <a:spcPts val="0"/>
              </a:spcBef>
            </a:pPr>
            <a:endParaRPr lang="en-US" sz="5600" b="1" dirty="0"/>
          </a:p>
          <a:p>
            <a:pPr>
              <a:spcBef>
                <a:spcPts val="0"/>
              </a:spcBef>
            </a:pPr>
            <a:r>
              <a:rPr lang="en-US" sz="5600" b="1" dirty="0"/>
              <a:t>Amanda Semidey, LCSW</a:t>
            </a:r>
          </a:p>
          <a:p>
            <a:pPr>
              <a:spcBef>
                <a:spcPts val="0"/>
              </a:spcBef>
            </a:pPr>
            <a:r>
              <a:rPr lang="en-US" sz="5600" b="1" dirty="0"/>
              <a:t>Director of Health Homes</a:t>
            </a:r>
          </a:p>
          <a:p>
            <a:pPr>
              <a:spcBef>
                <a:spcPts val="0"/>
              </a:spcBef>
            </a:pPr>
            <a:r>
              <a:rPr lang="en-US" sz="5600" b="1" dirty="0"/>
              <a:t>646-930-8835</a:t>
            </a:r>
          </a:p>
          <a:p>
            <a:pPr>
              <a:spcBef>
                <a:spcPts val="0"/>
              </a:spcBef>
            </a:pPr>
            <a:r>
              <a:rPr lang="en-US" sz="5600" b="1" dirty="0"/>
              <a:t>asemidey@cbcare.org</a:t>
            </a:r>
          </a:p>
          <a:p>
            <a:pPr>
              <a:spcBef>
                <a:spcPts val="0"/>
              </a:spcBef>
            </a:pPr>
            <a:endParaRPr lang="en-US" sz="5600" b="1" dirty="0"/>
          </a:p>
          <a:p>
            <a:pPr>
              <a:spcBef>
                <a:spcPts val="0"/>
              </a:spcBef>
            </a:pPr>
            <a:r>
              <a:rPr lang="en-US" sz="5600" b="1" dirty="0"/>
              <a:t>Barry </a:t>
            </a:r>
            <a:r>
              <a:rPr lang="en-US" sz="5600" b="1" dirty="0" err="1"/>
              <a:t>Granek</a:t>
            </a:r>
            <a:r>
              <a:rPr lang="en-US" sz="5600" b="1" dirty="0"/>
              <a:t>, LMHC</a:t>
            </a:r>
          </a:p>
          <a:p>
            <a:pPr>
              <a:spcBef>
                <a:spcPts val="0"/>
              </a:spcBef>
            </a:pPr>
            <a:r>
              <a:rPr lang="en-US" sz="5600" b="1" dirty="0"/>
              <a:t>Project Director for Pathway Home</a:t>
            </a:r>
          </a:p>
          <a:p>
            <a:pPr>
              <a:spcBef>
                <a:spcPts val="0"/>
              </a:spcBef>
            </a:pPr>
            <a:r>
              <a:rPr lang="en-US" sz="5600" b="1" dirty="0"/>
              <a:t>917-242-2090</a:t>
            </a:r>
          </a:p>
          <a:p>
            <a:pPr>
              <a:spcBef>
                <a:spcPts val="0"/>
              </a:spcBef>
            </a:pPr>
            <a:r>
              <a:rPr lang="en-US" sz="5600" b="1" dirty="0"/>
              <a:t>bgranek@cbcare.org</a:t>
            </a:r>
          </a:p>
          <a:p>
            <a:pPr>
              <a:spcBef>
                <a:spcPts val="0"/>
              </a:spcBef>
            </a:pPr>
            <a:endParaRPr lang="en-US" sz="5600" b="1" dirty="0"/>
          </a:p>
          <a:p>
            <a:pPr>
              <a:spcBef>
                <a:spcPts val="0"/>
              </a:spcBef>
            </a:pPr>
            <a:r>
              <a:rPr lang="en-US" sz="5600" b="1" dirty="0"/>
              <a:t>Inna Borik, LCSW</a:t>
            </a:r>
          </a:p>
          <a:p>
            <a:pPr>
              <a:spcBef>
                <a:spcPts val="0"/>
              </a:spcBef>
            </a:pPr>
            <a:r>
              <a:rPr lang="en-US" sz="5600" b="1" dirty="0"/>
              <a:t>Director of Clinical Operations and Network Management</a:t>
            </a:r>
          </a:p>
          <a:p>
            <a:pPr>
              <a:spcBef>
                <a:spcPts val="0"/>
              </a:spcBef>
            </a:pPr>
            <a:r>
              <a:rPr lang="en-US" sz="5600" b="1" dirty="0"/>
              <a:t>646-930-8836</a:t>
            </a:r>
          </a:p>
          <a:p>
            <a:pPr>
              <a:spcBef>
                <a:spcPts val="0"/>
              </a:spcBef>
            </a:pPr>
            <a:r>
              <a:rPr lang="en-US" sz="5600" b="1" dirty="0"/>
              <a:t>iborik@cbcare.org</a:t>
            </a:r>
          </a:p>
          <a:p>
            <a:pPr>
              <a:spcBef>
                <a:spcPts val="0"/>
              </a:spcBef>
            </a:pPr>
            <a:endParaRPr lang="en-US" sz="5600" b="1" dirty="0"/>
          </a:p>
          <a:p>
            <a:pPr>
              <a:spcBef>
                <a:spcPts val="0"/>
              </a:spcBef>
            </a:pPr>
            <a:endParaRPr lang="en-US" sz="5600" b="1" dirty="0" smtClean="0"/>
          </a:p>
          <a:p>
            <a:pPr>
              <a:spcBef>
                <a:spcPts val="0"/>
              </a:spcBef>
            </a:pPr>
            <a:endParaRPr lang="en-US" sz="5600" b="1" dirty="0"/>
          </a:p>
          <a:p>
            <a:pPr>
              <a:spcBef>
                <a:spcPts val="0"/>
              </a:spcBef>
            </a:pPr>
            <a:endParaRPr lang="en-US" sz="5600" b="1" dirty="0" smtClean="0"/>
          </a:p>
          <a:p>
            <a:pPr>
              <a:spcBef>
                <a:spcPts val="0"/>
              </a:spcBef>
            </a:pPr>
            <a:endParaRPr lang="en-US" sz="5600" b="1" dirty="0" smtClean="0"/>
          </a:p>
          <a:p>
            <a:pPr>
              <a:spcBef>
                <a:spcPts val="0"/>
              </a:spcBef>
            </a:pPr>
            <a:endParaRPr lang="en-US" sz="5600" b="1" dirty="0"/>
          </a:p>
          <a:p>
            <a:pPr>
              <a:spcBef>
                <a:spcPts val="0"/>
              </a:spcBef>
            </a:pPr>
            <a:endParaRPr lang="en-US" sz="5600" b="1" dirty="0" smtClean="0"/>
          </a:p>
          <a:p>
            <a:pPr>
              <a:spcBef>
                <a:spcPts val="0"/>
              </a:spcBef>
            </a:pPr>
            <a:r>
              <a:rPr lang="en-US" sz="5600" b="1" dirty="0" smtClean="0"/>
              <a:t>Jeannette </a:t>
            </a:r>
            <a:r>
              <a:rPr lang="en-US" sz="5600" b="1" dirty="0"/>
              <a:t>Wilson</a:t>
            </a:r>
          </a:p>
          <a:p>
            <a:pPr>
              <a:spcBef>
                <a:spcPts val="0"/>
              </a:spcBef>
            </a:pPr>
            <a:r>
              <a:rPr lang="en-US" sz="5600" b="1" dirty="0"/>
              <a:t>Health Home Roster Manager</a:t>
            </a:r>
          </a:p>
          <a:p>
            <a:pPr>
              <a:spcBef>
                <a:spcPts val="0"/>
              </a:spcBef>
            </a:pPr>
            <a:r>
              <a:rPr lang="en-US" sz="5600" b="1" dirty="0"/>
              <a:t>646-930-8833</a:t>
            </a:r>
          </a:p>
          <a:p>
            <a:pPr>
              <a:spcBef>
                <a:spcPts val="0"/>
              </a:spcBef>
            </a:pPr>
            <a:r>
              <a:rPr lang="en-US" sz="5600" b="1" dirty="0"/>
              <a:t>Jwilson@cbcare.org</a:t>
            </a:r>
          </a:p>
          <a:p>
            <a:pPr>
              <a:spcBef>
                <a:spcPts val="0"/>
              </a:spcBef>
            </a:pPr>
            <a:endParaRPr lang="en-US" sz="5600" b="1" dirty="0"/>
          </a:p>
          <a:p>
            <a:pPr>
              <a:spcBef>
                <a:spcPts val="0"/>
              </a:spcBef>
            </a:pPr>
            <a:r>
              <a:rPr lang="en-US" sz="5600" b="1" dirty="0"/>
              <a:t>Melissa Martinez, MS</a:t>
            </a:r>
          </a:p>
          <a:p>
            <a:pPr>
              <a:spcBef>
                <a:spcPts val="0"/>
              </a:spcBef>
            </a:pPr>
            <a:r>
              <a:rPr lang="en-US" sz="5600" b="1" dirty="0"/>
              <a:t>Network Support Specialist</a:t>
            </a:r>
          </a:p>
          <a:p>
            <a:pPr>
              <a:spcBef>
                <a:spcPts val="0"/>
              </a:spcBef>
            </a:pPr>
            <a:r>
              <a:rPr lang="en-US" sz="5600" b="1" dirty="0"/>
              <a:t>646-930-8831</a:t>
            </a:r>
          </a:p>
          <a:p>
            <a:pPr>
              <a:spcBef>
                <a:spcPts val="0"/>
              </a:spcBef>
            </a:pPr>
            <a:r>
              <a:rPr lang="en-US" sz="5600" b="1" dirty="0"/>
              <a:t>mmartinez@cbcare.org</a:t>
            </a:r>
          </a:p>
          <a:p>
            <a:pPr>
              <a:spcBef>
                <a:spcPts val="0"/>
              </a:spcBef>
            </a:pPr>
            <a:endParaRPr lang="en-US" sz="5600" b="1" dirty="0"/>
          </a:p>
          <a:p>
            <a:pPr>
              <a:spcBef>
                <a:spcPts val="0"/>
              </a:spcBef>
            </a:pPr>
            <a:r>
              <a:rPr lang="en-US" sz="5600" b="1" dirty="0"/>
              <a:t>Adashima Oyo, MPH</a:t>
            </a:r>
          </a:p>
          <a:p>
            <a:pPr>
              <a:spcBef>
                <a:spcPts val="0"/>
              </a:spcBef>
            </a:pPr>
            <a:r>
              <a:rPr lang="en-US" sz="5600" b="1" dirty="0"/>
              <a:t>Director of Quality Assurance, Improvement &amp; Systems Integration</a:t>
            </a:r>
          </a:p>
          <a:p>
            <a:pPr>
              <a:spcBef>
                <a:spcPts val="0"/>
              </a:spcBef>
            </a:pPr>
            <a:r>
              <a:rPr lang="en-US" sz="5600" b="1" dirty="0"/>
              <a:t>646-930-8814</a:t>
            </a:r>
          </a:p>
          <a:p>
            <a:pPr>
              <a:spcBef>
                <a:spcPts val="0"/>
              </a:spcBef>
            </a:pPr>
            <a:r>
              <a:rPr lang="en-US" sz="5600" b="1" dirty="0"/>
              <a:t>aoyo@cbcare.org</a:t>
            </a:r>
          </a:p>
          <a:p>
            <a:pPr>
              <a:spcBef>
                <a:spcPts val="0"/>
              </a:spcBef>
            </a:pPr>
            <a:endParaRPr lang="en-US" sz="5600" b="1" dirty="0"/>
          </a:p>
          <a:p>
            <a:pPr>
              <a:spcBef>
                <a:spcPts val="0"/>
              </a:spcBef>
            </a:pPr>
            <a:r>
              <a:rPr lang="en-US" sz="5600" b="1" dirty="0"/>
              <a:t>Cordelia Nervi, MPA</a:t>
            </a:r>
          </a:p>
          <a:p>
            <a:pPr>
              <a:spcBef>
                <a:spcPts val="0"/>
              </a:spcBef>
            </a:pPr>
            <a:r>
              <a:rPr lang="en-US" sz="5600" b="1" dirty="0"/>
              <a:t>Health Information Technologies Program Manager</a:t>
            </a:r>
          </a:p>
          <a:p>
            <a:pPr>
              <a:spcBef>
                <a:spcPts val="0"/>
              </a:spcBef>
            </a:pPr>
            <a:r>
              <a:rPr lang="en-US" sz="5600" b="1" dirty="0"/>
              <a:t>646-930-8810</a:t>
            </a:r>
          </a:p>
          <a:p>
            <a:pPr>
              <a:spcBef>
                <a:spcPts val="0"/>
              </a:spcBef>
            </a:pPr>
            <a:r>
              <a:rPr lang="en-US" sz="5600" b="1" dirty="0"/>
              <a:t>cnervi@cbcare.org</a:t>
            </a:r>
          </a:p>
          <a:p>
            <a:pPr>
              <a:spcBef>
                <a:spcPts val="0"/>
              </a:spcBef>
            </a:pPr>
            <a:endParaRPr lang="en-US" sz="5600" b="1" dirty="0"/>
          </a:p>
          <a:p>
            <a:pPr>
              <a:spcBef>
                <a:spcPts val="0"/>
              </a:spcBef>
            </a:pPr>
            <a:r>
              <a:rPr lang="en-US" sz="5600" b="1" dirty="0"/>
              <a:t>Marty Piccochi</a:t>
            </a:r>
          </a:p>
          <a:p>
            <a:pPr>
              <a:spcBef>
                <a:spcPts val="0"/>
              </a:spcBef>
            </a:pPr>
            <a:r>
              <a:rPr lang="en-US" sz="5600" b="1" dirty="0"/>
              <a:t>IT Director</a:t>
            </a:r>
          </a:p>
          <a:p>
            <a:pPr>
              <a:spcBef>
                <a:spcPts val="0"/>
              </a:spcBef>
            </a:pPr>
            <a:r>
              <a:rPr lang="en-US" sz="5600" b="1" dirty="0"/>
              <a:t>646-930-8811</a:t>
            </a:r>
          </a:p>
          <a:p>
            <a:pPr>
              <a:spcBef>
                <a:spcPts val="0"/>
              </a:spcBef>
            </a:pPr>
            <a:r>
              <a:rPr lang="en-US" sz="5600" b="1" dirty="0"/>
              <a:t>mpiccochi@cbcare.org</a:t>
            </a:r>
          </a:p>
          <a:p>
            <a:pPr>
              <a:spcBef>
                <a:spcPts val="0"/>
              </a:spcBef>
            </a:pPr>
            <a:endParaRPr lang="en-US" sz="5600" b="1" dirty="0"/>
          </a:p>
          <a:p>
            <a:pPr>
              <a:spcBef>
                <a:spcPts val="0"/>
              </a:spcBef>
            </a:pPr>
            <a:endParaRPr lang="en-US" sz="5600" b="1" dirty="0" smtClean="0"/>
          </a:p>
          <a:p>
            <a:pPr>
              <a:spcBef>
                <a:spcPts val="0"/>
              </a:spcBef>
            </a:pPr>
            <a:endParaRPr lang="en-US" sz="5600" b="1" dirty="0"/>
          </a:p>
          <a:p>
            <a:pPr>
              <a:spcBef>
                <a:spcPts val="0"/>
              </a:spcBef>
            </a:pPr>
            <a:endParaRPr lang="en-US" sz="5600" b="1" dirty="0" smtClean="0"/>
          </a:p>
          <a:p>
            <a:pPr>
              <a:spcBef>
                <a:spcPts val="0"/>
              </a:spcBef>
            </a:pPr>
            <a:endParaRPr lang="en-US" sz="5600" b="1" dirty="0"/>
          </a:p>
          <a:p>
            <a:pPr>
              <a:spcBef>
                <a:spcPts val="0"/>
              </a:spcBef>
            </a:pPr>
            <a:endParaRPr lang="en-US" sz="5600" b="1" dirty="0" smtClean="0"/>
          </a:p>
          <a:p>
            <a:pPr>
              <a:spcBef>
                <a:spcPts val="0"/>
              </a:spcBef>
            </a:pPr>
            <a:endParaRPr lang="en-US" sz="5600" b="1" dirty="0"/>
          </a:p>
          <a:p>
            <a:pPr>
              <a:spcBef>
                <a:spcPts val="0"/>
              </a:spcBef>
            </a:pPr>
            <a:endParaRPr lang="en-US" sz="5600" b="1" dirty="0" smtClean="0"/>
          </a:p>
          <a:p>
            <a:pPr>
              <a:spcBef>
                <a:spcPts val="0"/>
              </a:spcBef>
            </a:pPr>
            <a:r>
              <a:rPr lang="en-US" sz="5600" b="1" dirty="0" smtClean="0"/>
              <a:t>Berenice </a:t>
            </a:r>
            <a:r>
              <a:rPr lang="en-US" sz="5600" b="1" dirty="0"/>
              <a:t>Almendariz</a:t>
            </a:r>
          </a:p>
          <a:p>
            <a:pPr>
              <a:spcBef>
                <a:spcPts val="0"/>
              </a:spcBef>
            </a:pPr>
            <a:r>
              <a:rPr lang="en-US" sz="5600" b="1" dirty="0"/>
              <a:t>Executive Administrative Assistant</a:t>
            </a:r>
          </a:p>
          <a:p>
            <a:pPr>
              <a:spcBef>
                <a:spcPts val="0"/>
              </a:spcBef>
            </a:pPr>
            <a:r>
              <a:rPr lang="en-US" sz="5600" b="1" dirty="0"/>
              <a:t>646-930-8801</a:t>
            </a:r>
          </a:p>
          <a:p>
            <a:pPr>
              <a:spcBef>
                <a:spcPts val="0"/>
              </a:spcBef>
            </a:pPr>
            <a:r>
              <a:rPr lang="en-US" sz="5600" b="1" dirty="0"/>
              <a:t>balmedariz@cbcare.org</a:t>
            </a:r>
          </a:p>
          <a:p>
            <a:pPr>
              <a:spcBef>
                <a:spcPts val="0"/>
              </a:spcBef>
            </a:pPr>
            <a:endParaRPr lang="en-US" sz="5600" b="1" dirty="0"/>
          </a:p>
          <a:p>
            <a:pPr>
              <a:spcBef>
                <a:spcPts val="0"/>
              </a:spcBef>
            </a:pPr>
            <a:r>
              <a:rPr lang="en-US" sz="5600" b="1" dirty="0"/>
              <a:t>Zara Chaudhury</a:t>
            </a:r>
          </a:p>
          <a:p>
            <a:pPr>
              <a:spcBef>
                <a:spcPts val="0"/>
              </a:spcBef>
            </a:pPr>
            <a:r>
              <a:rPr lang="en-US" sz="5600" b="1" dirty="0"/>
              <a:t>Project Administrator, Pathway Home</a:t>
            </a:r>
          </a:p>
          <a:p>
            <a:pPr>
              <a:spcBef>
                <a:spcPts val="0"/>
              </a:spcBef>
            </a:pPr>
            <a:r>
              <a:rPr lang="en-US" sz="5600" b="1" dirty="0"/>
              <a:t>646-930-8841</a:t>
            </a:r>
          </a:p>
          <a:p>
            <a:pPr>
              <a:spcBef>
                <a:spcPts val="0"/>
              </a:spcBef>
            </a:pPr>
            <a:r>
              <a:rPr lang="en-US" sz="5600" b="1" dirty="0"/>
              <a:t>zchaudhury@cbcare.org</a:t>
            </a:r>
          </a:p>
          <a:p>
            <a:pPr>
              <a:spcBef>
                <a:spcPts val="0"/>
              </a:spcBef>
            </a:pPr>
            <a:endParaRPr lang="en-US" sz="5600" b="1" dirty="0"/>
          </a:p>
          <a:p>
            <a:pPr>
              <a:spcBef>
                <a:spcPts val="0"/>
              </a:spcBef>
            </a:pPr>
            <a:r>
              <a:rPr lang="en-US" sz="5600" b="1" dirty="0"/>
              <a:t>Brian </a:t>
            </a:r>
            <a:r>
              <a:rPr lang="en-US" sz="5600" b="1" dirty="0" err="1"/>
              <a:t>Lombrowski</a:t>
            </a:r>
            <a:endParaRPr lang="en-US" sz="5600" b="1" dirty="0"/>
          </a:p>
          <a:p>
            <a:pPr>
              <a:spcBef>
                <a:spcPts val="0"/>
              </a:spcBef>
            </a:pPr>
            <a:r>
              <a:rPr lang="en-US" sz="5600" b="1" dirty="0"/>
              <a:t>Children’s Health Home Program Manager</a:t>
            </a:r>
          </a:p>
          <a:p>
            <a:pPr>
              <a:spcBef>
                <a:spcPts val="0"/>
              </a:spcBef>
            </a:pPr>
            <a:r>
              <a:rPr lang="en-US" sz="5600" b="1" dirty="0"/>
              <a:t>646-930-8851</a:t>
            </a:r>
          </a:p>
          <a:p>
            <a:pPr>
              <a:spcBef>
                <a:spcPts val="0"/>
              </a:spcBef>
            </a:pPr>
            <a:r>
              <a:rPr lang="en-US" sz="5600" b="1" dirty="0"/>
              <a:t>blombrowski@cbcare.org</a:t>
            </a:r>
          </a:p>
          <a:p>
            <a:pPr>
              <a:spcBef>
                <a:spcPts val="0"/>
              </a:spcBef>
            </a:pPr>
            <a:endParaRPr lang="en-US" sz="5600" b="1" dirty="0"/>
          </a:p>
          <a:p>
            <a:pPr>
              <a:spcBef>
                <a:spcPts val="0"/>
              </a:spcBef>
            </a:pPr>
            <a:r>
              <a:rPr lang="en-US" sz="5600" b="1" dirty="0"/>
              <a:t>Enoch </a:t>
            </a:r>
            <a:r>
              <a:rPr lang="en-US" sz="5600" b="1" dirty="0" err="1"/>
              <a:t>Naklen</a:t>
            </a:r>
            <a:r>
              <a:rPr lang="en-US" sz="5600" b="1" dirty="0"/>
              <a:t> Jr</a:t>
            </a:r>
          </a:p>
          <a:p>
            <a:pPr>
              <a:spcBef>
                <a:spcPts val="0"/>
              </a:spcBef>
            </a:pPr>
            <a:r>
              <a:rPr lang="en-US" sz="5600" b="1" dirty="0"/>
              <a:t>Member Engagement Specialist</a:t>
            </a:r>
          </a:p>
          <a:p>
            <a:pPr>
              <a:spcBef>
                <a:spcPts val="0"/>
              </a:spcBef>
            </a:pPr>
            <a:r>
              <a:rPr lang="en-US" sz="5600" b="1" dirty="0"/>
              <a:t>646-930-8823</a:t>
            </a:r>
          </a:p>
          <a:p>
            <a:pPr>
              <a:spcBef>
                <a:spcPts val="0"/>
              </a:spcBef>
            </a:pPr>
            <a:r>
              <a:rPr lang="en-US" sz="5600" b="1" dirty="0" smtClean="0"/>
              <a:t>enaklen@cbcare.org</a:t>
            </a:r>
            <a:r>
              <a:rPr lang="en-US" sz="7998" b="1" dirty="0"/>
              <a:t/>
            </a:r>
            <a:br>
              <a:rPr lang="en-US" sz="7998" b="1" dirty="0"/>
            </a:br>
            <a:endParaRPr lang="en-US" sz="7998" b="1" dirty="0"/>
          </a:p>
          <a:p>
            <a:pPr marL="457063" indent="-457063">
              <a:buFont typeface="+mj-lt"/>
              <a:buAutoNum type="arabicPeriod"/>
            </a:pPr>
            <a:endParaRPr lang="en-US" dirty="0" smtClean="0"/>
          </a:p>
          <a:p>
            <a:pPr marL="457063" indent="-457063">
              <a:buFont typeface="+mj-lt"/>
              <a:buAutoNum type="arabicPeriod"/>
            </a:pPr>
            <a:endParaRPr lang="en-US" dirty="0" smtClean="0"/>
          </a:p>
          <a:p>
            <a:pPr marL="457063" indent="-457063">
              <a:buFont typeface="+mj-lt"/>
              <a:buAutoNum type="arabicPeriod"/>
            </a:pPr>
            <a:endParaRPr lang="en-US" dirty="0" smtClean="0"/>
          </a:p>
          <a:p>
            <a:pPr marL="457063" indent="-457063">
              <a:buFont typeface="+mj-lt"/>
              <a:buAutoNum type="arabicPeriod"/>
            </a:pPr>
            <a:endParaRPr lang="en-US" dirty="0" smtClean="0"/>
          </a:p>
          <a:p>
            <a:pPr marL="457063" indent="-457063">
              <a:buFont typeface="+mj-lt"/>
              <a:buAutoNum type="arabicPeriod"/>
            </a:pPr>
            <a:endParaRPr lang="en-US" dirty="0" smtClean="0"/>
          </a:p>
          <a:p>
            <a:pPr marL="0" indent="0">
              <a:buNone/>
            </a:pPr>
            <a:endParaRPr lang="en-US" dirty="0" smtClean="0"/>
          </a:p>
          <a:p>
            <a:pPr marL="457063" indent="-457063">
              <a:buFont typeface="+mj-lt"/>
              <a:buAutoNum type="arabicPeriod"/>
            </a:pPr>
            <a:endParaRPr lang="en-US" dirty="0" smtClean="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4409" y="-40824"/>
            <a:ext cx="2614416" cy="114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58654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0" indent="0">
              <a:buNone/>
            </a:pPr>
            <a:endParaRPr lang="en-US" dirty="0" smtClean="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4409" y="893"/>
            <a:ext cx="2614416" cy="114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149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Coordinated Behavioral Care, Inc.</a:t>
            </a:r>
            <a:endParaRPr lang="en-US" dirty="0"/>
          </a:p>
        </p:txBody>
      </p:sp>
      <p:sp>
        <p:nvSpPr>
          <p:cNvPr id="3" name="Content Placeholder 2"/>
          <p:cNvSpPr>
            <a:spLocks noGrp="1"/>
          </p:cNvSpPr>
          <p:nvPr>
            <p:ph idx="1"/>
          </p:nvPr>
        </p:nvSpPr>
        <p:spPr>
          <a:xfrm>
            <a:off x="1293812" y="2047204"/>
            <a:ext cx="10055781" cy="5496596"/>
          </a:xfrm>
        </p:spPr>
        <p:txBody>
          <a:bodyPr>
            <a:normAutofit fontScale="70000" lnSpcReduction="20000"/>
          </a:bodyPr>
          <a:lstStyle/>
          <a:p>
            <a:pPr marL="0" lvl="0" indent="0" defTabSz="914400">
              <a:spcBef>
                <a:spcPts val="1800"/>
              </a:spcBef>
              <a:spcAft>
                <a:spcPts val="0"/>
              </a:spcAft>
              <a:buClr>
                <a:prstClr val="black"/>
              </a:buClr>
              <a:buSzPct val="80000"/>
              <a:buNone/>
            </a:pPr>
            <a:r>
              <a:rPr lang="en-US" sz="3400" dirty="0">
                <a:solidFill>
                  <a:prstClr val="black"/>
                </a:solidFill>
              </a:rPr>
              <a:t>CBC is a not-for-profit organization launched in 2011 by many of New York City’s most well-respected behavioral health providers, leaders in New York’s medical, behavioral health, rehabilitation and supportive housing service systems. </a:t>
            </a:r>
          </a:p>
          <a:p>
            <a:pPr marL="0" lvl="0" indent="0" defTabSz="914400">
              <a:spcBef>
                <a:spcPts val="1800"/>
              </a:spcBef>
              <a:spcAft>
                <a:spcPts val="0"/>
              </a:spcAft>
              <a:buClr>
                <a:prstClr val="black"/>
              </a:buClr>
              <a:buSzPct val="80000"/>
              <a:buNone/>
            </a:pPr>
            <a:r>
              <a:rPr lang="en-US" sz="3400" dirty="0">
                <a:solidFill>
                  <a:prstClr val="black"/>
                </a:solidFill>
              </a:rPr>
              <a:t>CBC is dedicated to realizing the unprecedented opportunities under Medicaid redesign to improve the quality of care for members and their families, while reducing potentially preventable inpatient and emergency services use by people with serious mental illness, chronic health conditions and/or substance use disorders.</a:t>
            </a:r>
          </a:p>
          <a:p>
            <a:pPr marL="0" lvl="0" indent="0" defTabSz="914400">
              <a:spcBef>
                <a:spcPts val="1800"/>
              </a:spcBef>
              <a:spcAft>
                <a:spcPts val="0"/>
              </a:spcAft>
              <a:buClr>
                <a:prstClr val="black"/>
              </a:buClr>
              <a:buSzPct val="80000"/>
              <a:buNone/>
            </a:pPr>
            <a:r>
              <a:rPr lang="en-US" sz="3400" dirty="0">
                <a:solidFill>
                  <a:prstClr val="black"/>
                </a:solidFill>
              </a:rPr>
              <a:t>CBC is aimed to be at the forefront of the changes in the overall health care delivery system in order to ensure that all members receive the needed services in their community in the most expeditious and appropriate manner.  CBC will be the voice of the Behavioral Health community through direct support and continued advocacy for the maintenance and strengthening of the service delivery system as the shift to managed care and integrated care take hold. </a:t>
            </a:r>
          </a:p>
          <a:p>
            <a:r>
              <a:rPr lang="en-US" sz="7998" dirty="0"/>
              <a:t/>
            </a:r>
            <a:br>
              <a:rPr lang="en-US" sz="7998" dirty="0"/>
            </a:br>
            <a:endParaRPr lang="en-US" dirty="0" smtClean="0"/>
          </a:p>
          <a:p>
            <a:pPr marL="457063" indent="-457063">
              <a:buFont typeface="+mj-lt"/>
              <a:buAutoNum type="arabicPeriod"/>
            </a:pPr>
            <a:endParaRPr lang="en-US" dirty="0" smtClean="0"/>
          </a:p>
          <a:p>
            <a:pPr marL="457063" indent="-457063">
              <a:buFont typeface="+mj-lt"/>
              <a:buAutoNum type="arabicPeriod"/>
            </a:pPr>
            <a:endParaRPr lang="en-US" dirty="0" smtClean="0"/>
          </a:p>
          <a:p>
            <a:pPr marL="0" indent="0">
              <a:buNone/>
            </a:pPr>
            <a:endParaRPr lang="en-US" dirty="0" smtClean="0"/>
          </a:p>
          <a:p>
            <a:pPr marL="457063" indent="-457063">
              <a:buFont typeface="+mj-lt"/>
              <a:buAutoNum type="arabicPeriod"/>
            </a:pPr>
            <a:endParaRPr lang="en-US" dirty="0" smtClean="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4409" y="-40824"/>
            <a:ext cx="2614416" cy="114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2290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CBC’s Health Home</a:t>
            </a:r>
          </a:p>
        </p:txBody>
      </p:sp>
      <p:sp>
        <p:nvSpPr>
          <p:cNvPr id="3" name="Content Placeholder 2"/>
          <p:cNvSpPr>
            <a:spLocks noGrp="1"/>
          </p:cNvSpPr>
          <p:nvPr>
            <p:ph idx="1"/>
          </p:nvPr>
        </p:nvSpPr>
        <p:spPr>
          <a:xfrm>
            <a:off x="1096994" y="1737802"/>
            <a:ext cx="10102818" cy="5272598"/>
          </a:xfrm>
        </p:spPr>
        <p:txBody>
          <a:bodyPr>
            <a:normAutofit fontScale="62500" lnSpcReduction="20000"/>
          </a:bodyPr>
          <a:lstStyle/>
          <a:p>
            <a:pPr lvl="0">
              <a:buClr>
                <a:srgbClr val="6F6F74"/>
              </a:buClr>
            </a:pPr>
            <a:r>
              <a:rPr lang="en-US" sz="4200" dirty="0">
                <a:solidFill>
                  <a:srgbClr val="000000">
                    <a:lumMod val="75000"/>
                    <a:lumOff val="25000"/>
                  </a:srgbClr>
                </a:solidFill>
              </a:rPr>
              <a:t>CBC’s network for adults serves Brooklyn, Manhattan and is the only designated lead Health Home in Staten </a:t>
            </a:r>
            <a:r>
              <a:rPr lang="en-US" sz="4200" dirty="0" smtClean="0">
                <a:solidFill>
                  <a:srgbClr val="000000">
                    <a:lumMod val="75000"/>
                    <a:lumOff val="25000"/>
                  </a:srgbClr>
                </a:solidFill>
              </a:rPr>
              <a:t>Island. CBC </a:t>
            </a:r>
            <a:r>
              <a:rPr lang="en-US" sz="4200" dirty="0">
                <a:solidFill>
                  <a:srgbClr val="000000">
                    <a:lumMod val="75000"/>
                    <a:lumOff val="25000"/>
                  </a:srgbClr>
                </a:solidFill>
              </a:rPr>
              <a:t>is designated to serve children in all five boroughs.</a:t>
            </a:r>
          </a:p>
          <a:p>
            <a:pPr lvl="0">
              <a:buClr>
                <a:srgbClr val="6F6F74"/>
              </a:buClr>
            </a:pPr>
            <a:r>
              <a:rPr lang="en-US" sz="4200" dirty="0">
                <a:solidFill>
                  <a:srgbClr val="000000">
                    <a:lumMod val="75000"/>
                    <a:lumOff val="25000"/>
                  </a:srgbClr>
                </a:solidFill>
              </a:rPr>
              <a:t>Our Network spans the entire five boroughs, and leads regular Network Meetings with over 90 Network Partners. Our HH Network is large, but each member’s Network is unique to their individual needs. </a:t>
            </a:r>
          </a:p>
          <a:p>
            <a:pPr lvl="0">
              <a:buClr>
                <a:srgbClr val="6F6F74"/>
              </a:buClr>
            </a:pPr>
            <a:r>
              <a:rPr lang="en-US" sz="4200" dirty="0">
                <a:solidFill>
                  <a:srgbClr val="000000">
                    <a:lumMod val="75000"/>
                    <a:lumOff val="25000"/>
                  </a:srgbClr>
                </a:solidFill>
              </a:rPr>
              <a:t>CBC subcontracts with 36 Care Management Agencies and has a network of more than 100 comprehensive medical clinics, more than 100 licensed mental health clinics, a full continuum of other mental health programs including PROS, ACT and Clubhouses, more than 60 licensed SA treatment programs, more than 20 home care programs, and an estimated 20,000 shelter and supported housing beds with supportive services. </a:t>
            </a:r>
          </a:p>
          <a:p>
            <a:r>
              <a:rPr lang="en-US" sz="7998" dirty="0"/>
              <a:t/>
            </a:r>
            <a:br>
              <a:rPr lang="en-US" sz="7998" dirty="0"/>
            </a:br>
            <a:endParaRPr lang="en-US" sz="7998" dirty="0"/>
          </a:p>
          <a:p>
            <a:pPr marL="457063" indent="-457063">
              <a:buFont typeface="+mj-lt"/>
              <a:buAutoNum type="arabicPeriod"/>
            </a:pPr>
            <a:endParaRPr lang="en-US" dirty="0" smtClean="0"/>
          </a:p>
          <a:p>
            <a:pPr marL="457063" indent="-457063">
              <a:buFont typeface="+mj-lt"/>
              <a:buAutoNum type="arabicPeriod"/>
            </a:pPr>
            <a:endParaRPr lang="en-US" dirty="0" smtClean="0"/>
          </a:p>
          <a:p>
            <a:pPr marL="457063" indent="-457063">
              <a:buFont typeface="+mj-lt"/>
              <a:buAutoNum type="arabicPeriod"/>
            </a:pPr>
            <a:endParaRPr lang="en-US" dirty="0" smtClean="0"/>
          </a:p>
          <a:p>
            <a:pPr marL="457063" indent="-457063">
              <a:buFont typeface="+mj-lt"/>
              <a:buAutoNum type="arabicPeriod"/>
            </a:pPr>
            <a:endParaRPr lang="en-US" dirty="0" smtClean="0"/>
          </a:p>
          <a:p>
            <a:pPr marL="457063" indent="-457063">
              <a:buFont typeface="+mj-lt"/>
              <a:buAutoNum type="arabicPeriod"/>
            </a:pPr>
            <a:endParaRPr lang="en-US" dirty="0" smtClean="0"/>
          </a:p>
          <a:p>
            <a:pPr marL="0" indent="0">
              <a:buNone/>
            </a:pPr>
            <a:endParaRPr lang="en-US" dirty="0" smtClean="0"/>
          </a:p>
          <a:p>
            <a:pPr marL="457063" indent="-457063">
              <a:buFont typeface="+mj-lt"/>
              <a:buAutoNum type="arabicPeriod"/>
            </a:pPr>
            <a:endParaRPr lang="en-US" dirty="0" smtClean="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4409" y="-40824"/>
            <a:ext cx="2614416" cy="114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5037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CBC’s Origins in Care Management </a:t>
            </a:r>
            <a:endParaRPr lang="en-US" dirty="0"/>
          </a:p>
        </p:txBody>
      </p:sp>
      <p:sp>
        <p:nvSpPr>
          <p:cNvPr id="3" name="Content Placeholder 2"/>
          <p:cNvSpPr>
            <a:spLocks noGrp="1"/>
          </p:cNvSpPr>
          <p:nvPr>
            <p:ph idx="1"/>
          </p:nvPr>
        </p:nvSpPr>
        <p:spPr>
          <a:xfrm>
            <a:off x="1096994" y="1846146"/>
            <a:ext cx="10055781" cy="4180753"/>
          </a:xfrm>
        </p:spPr>
        <p:txBody>
          <a:bodyPr>
            <a:noAutofit/>
          </a:bodyPr>
          <a:lstStyle/>
          <a:p>
            <a:r>
              <a:rPr lang="en-US" sz="2399" b="1" dirty="0"/>
              <a:t>Diverse Expertise</a:t>
            </a:r>
            <a:r>
              <a:rPr lang="en-US" sz="2399" dirty="0"/>
              <a:t>—27 of the Care Management Agencies were Targeted Case Management, COBRA, MATS and CIDP providers with community ties and strong provider relations.</a:t>
            </a:r>
          </a:p>
          <a:p>
            <a:r>
              <a:rPr lang="en-US" sz="2399" b="1" dirty="0"/>
              <a:t>Policies and Procedures Manual </a:t>
            </a:r>
            <a:r>
              <a:rPr lang="en-US" sz="2399" dirty="0"/>
              <a:t>—CBC’s Policies and Procedures are based on lessons-learned from converting programs; also informed by evidence-based practices, outreach programs.</a:t>
            </a:r>
          </a:p>
          <a:p>
            <a:r>
              <a:rPr lang="en-US" sz="2399" b="1" dirty="0"/>
              <a:t>Community Presence </a:t>
            </a:r>
            <a:r>
              <a:rPr lang="en-US" sz="2399" dirty="0"/>
              <a:t>— The remainder of the CBC Care Management Agencies are Non-Converting programs and offer unique expertise in additional areas such as housing, outreach, and shelter operations. </a:t>
            </a:r>
          </a:p>
          <a:p>
            <a:r>
              <a:rPr lang="en-US" sz="2399" b="1" dirty="0"/>
              <a:t>Promulgating Successes</a:t>
            </a:r>
            <a:r>
              <a:rPr lang="en-US" sz="2399" dirty="0"/>
              <a:t>—Committee structure creates a feedback loop to disseminate lessons-learned.</a:t>
            </a:r>
          </a:p>
          <a:p>
            <a:endParaRPr lang="en-US" sz="2399"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2012" y="0"/>
            <a:ext cx="2436813" cy="933787"/>
          </a:xfrm>
          <a:prstGeom prst="rect">
            <a:avLst/>
          </a:prstGeom>
        </p:spPr>
      </p:pic>
    </p:spTree>
    <p:extLst>
      <p:ext uri="{BB962C8B-B14F-4D97-AF65-F5344CB8AC3E}">
        <p14:creationId xmlns:p14="http://schemas.microsoft.com/office/powerpoint/2010/main" val="2543304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spc="0" dirty="0" smtClean="0">
                <a:solidFill>
                  <a:schemeClr val="tx1">
                    <a:lumMod val="95000"/>
                    <a:lumOff val="5000"/>
                  </a:schemeClr>
                </a:solidFill>
                <a:latin typeface="Calibri" panose="020F0502020204030204"/>
              </a:rPr>
              <a:t>CBC Care Management Agencies</a:t>
            </a:r>
            <a:endParaRPr lang="en-US" sz="4800" dirty="0">
              <a:solidFill>
                <a:schemeClr val="tx1">
                  <a:lumMod val="95000"/>
                  <a:lumOff val="5000"/>
                </a:schemeClr>
              </a:solidFill>
            </a:endParaRPr>
          </a:p>
        </p:txBody>
      </p:sp>
      <p:sp>
        <p:nvSpPr>
          <p:cNvPr id="3" name="Content Placeholder 2"/>
          <p:cNvSpPr>
            <a:spLocks noGrp="1"/>
          </p:cNvSpPr>
          <p:nvPr>
            <p:ph idx="1"/>
          </p:nvPr>
        </p:nvSpPr>
        <p:spPr>
          <a:xfrm>
            <a:off x="1096994" y="1737802"/>
            <a:ext cx="10055781" cy="4679805"/>
          </a:xfrm>
        </p:spPr>
        <p:txBody>
          <a:bodyPr numCol="3">
            <a:normAutofit fontScale="77500" lnSpcReduction="20000"/>
          </a:bodyPr>
          <a:lstStyle/>
          <a:p>
            <a:pPr lvl="0">
              <a:buClr>
                <a:srgbClr val="6F6F74"/>
              </a:buClr>
              <a:buFont typeface="Arial" panose="020B0604020202020204" pitchFamily="34" charset="0"/>
              <a:buChar char="•"/>
            </a:pPr>
            <a:r>
              <a:rPr lang="en-US" sz="1500" dirty="0">
                <a:solidFill>
                  <a:srgbClr val="000000">
                    <a:lumMod val="75000"/>
                    <a:lumOff val="25000"/>
                  </a:srgbClr>
                </a:solidFill>
              </a:rPr>
              <a:t>Association for Rehabilitative Case Management and Housing, Inc. (ACMH)</a:t>
            </a:r>
          </a:p>
          <a:p>
            <a:pPr lvl="0">
              <a:buClr>
                <a:srgbClr val="6F6F74"/>
              </a:buClr>
              <a:buFont typeface="Arial" panose="020B0604020202020204" pitchFamily="34" charset="0"/>
              <a:buChar char="•"/>
            </a:pPr>
            <a:r>
              <a:rPr lang="en-US" sz="1500" dirty="0">
                <a:solidFill>
                  <a:srgbClr val="000000">
                    <a:lumMod val="75000"/>
                    <a:lumOff val="25000"/>
                  </a:srgbClr>
                </a:solidFill>
              </a:rPr>
              <a:t>Bridging Access to Care, Inc.</a:t>
            </a:r>
          </a:p>
          <a:p>
            <a:pPr lvl="0">
              <a:buClr>
                <a:srgbClr val="6F6F74"/>
              </a:buClr>
              <a:buFont typeface="Arial" panose="020B0604020202020204" pitchFamily="34" charset="0"/>
              <a:buChar char="•"/>
            </a:pPr>
            <a:r>
              <a:rPr lang="en-US" sz="1500" dirty="0">
                <a:solidFill>
                  <a:srgbClr val="000000">
                    <a:lumMod val="75000"/>
                    <a:lumOff val="25000"/>
                  </a:srgbClr>
                </a:solidFill>
              </a:rPr>
              <a:t>Brooklyn Bureau of Community Service d/b/a Brooklyn Community Services</a:t>
            </a:r>
          </a:p>
          <a:p>
            <a:pPr lvl="0">
              <a:buClr>
                <a:srgbClr val="6F6F74"/>
              </a:buClr>
              <a:buFont typeface="Arial" panose="020B0604020202020204" pitchFamily="34" charset="0"/>
              <a:buChar char="•"/>
            </a:pPr>
            <a:r>
              <a:rPr lang="en-US" sz="1500" dirty="0">
                <a:solidFill>
                  <a:srgbClr val="000000">
                    <a:lumMod val="75000"/>
                    <a:lumOff val="25000"/>
                  </a:srgbClr>
                </a:solidFill>
              </a:rPr>
              <a:t>Brownsville Multiservice Family Center </a:t>
            </a:r>
          </a:p>
          <a:p>
            <a:pPr lvl="0">
              <a:buClr>
                <a:srgbClr val="6F6F74"/>
              </a:buClr>
              <a:buFont typeface="Arial" panose="020B0604020202020204" pitchFamily="34" charset="0"/>
              <a:buChar char="•"/>
            </a:pPr>
            <a:r>
              <a:rPr lang="en-US" sz="1500" dirty="0">
                <a:solidFill>
                  <a:srgbClr val="000000">
                    <a:lumMod val="75000"/>
                    <a:lumOff val="25000"/>
                  </a:srgbClr>
                </a:solidFill>
              </a:rPr>
              <a:t>CAMBA, </a:t>
            </a:r>
            <a:r>
              <a:rPr lang="en-US" sz="1500" dirty="0" err="1">
                <a:solidFill>
                  <a:srgbClr val="000000">
                    <a:lumMod val="75000"/>
                    <a:lumOff val="25000"/>
                  </a:srgbClr>
                </a:solidFill>
              </a:rPr>
              <a:t>Inc</a:t>
            </a:r>
            <a:endParaRPr lang="en-US" sz="1500" dirty="0">
              <a:solidFill>
                <a:srgbClr val="000000">
                  <a:lumMod val="75000"/>
                  <a:lumOff val="25000"/>
                </a:srgbClr>
              </a:solidFill>
            </a:endParaRPr>
          </a:p>
          <a:p>
            <a:pPr lvl="0">
              <a:buClr>
                <a:srgbClr val="6F6F74"/>
              </a:buClr>
              <a:buFont typeface="Arial" panose="020B0604020202020204" pitchFamily="34" charset="0"/>
              <a:buChar char="•"/>
            </a:pPr>
            <a:r>
              <a:rPr lang="en-US" sz="1500" dirty="0">
                <a:solidFill>
                  <a:srgbClr val="000000">
                    <a:lumMod val="75000"/>
                    <a:lumOff val="25000"/>
                  </a:srgbClr>
                </a:solidFill>
              </a:rPr>
              <a:t>Catholic Charities Neighborhood Services</a:t>
            </a:r>
          </a:p>
          <a:p>
            <a:pPr lvl="0">
              <a:buClr>
                <a:srgbClr val="6F6F74"/>
              </a:buClr>
              <a:buFont typeface="Arial" panose="020B0604020202020204" pitchFamily="34" charset="0"/>
              <a:buChar char="•"/>
            </a:pPr>
            <a:r>
              <a:rPr lang="en-US" sz="1500" dirty="0">
                <a:solidFill>
                  <a:srgbClr val="000000">
                    <a:lumMod val="75000"/>
                    <a:lumOff val="25000"/>
                  </a:srgbClr>
                </a:solidFill>
              </a:rPr>
              <a:t>Center for Urban Community Services (CUCS)</a:t>
            </a:r>
          </a:p>
          <a:p>
            <a:pPr lvl="0">
              <a:buClr>
                <a:srgbClr val="6F6F74"/>
              </a:buClr>
              <a:buFont typeface="Arial" panose="020B0604020202020204" pitchFamily="34" charset="0"/>
              <a:buChar char="•"/>
            </a:pPr>
            <a:r>
              <a:rPr lang="en-US" sz="1500" dirty="0">
                <a:solidFill>
                  <a:srgbClr val="000000">
                    <a:lumMod val="75000"/>
                    <a:lumOff val="25000"/>
                  </a:srgbClr>
                </a:solidFill>
              </a:rPr>
              <a:t>Community Health Action of SI, Inc.</a:t>
            </a:r>
          </a:p>
          <a:p>
            <a:pPr lvl="0">
              <a:buClr>
                <a:srgbClr val="6F6F74"/>
              </a:buClr>
              <a:buFont typeface="Arial" panose="020B0604020202020204" pitchFamily="34" charset="0"/>
              <a:buChar char="•"/>
            </a:pPr>
            <a:r>
              <a:rPr lang="en-US" sz="1500" dirty="0">
                <a:solidFill>
                  <a:srgbClr val="000000">
                    <a:lumMod val="75000"/>
                    <a:lumOff val="25000"/>
                  </a:srgbClr>
                </a:solidFill>
              </a:rPr>
              <a:t>Diaspora</a:t>
            </a:r>
          </a:p>
          <a:p>
            <a:pPr lvl="0">
              <a:buClr>
                <a:srgbClr val="6F6F74"/>
              </a:buClr>
              <a:buFont typeface="Arial" panose="020B0604020202020204" pitchFamily="34" charset="0"/>
              <a:buChar char="•"/>
            </a:pPr>
            <a:r>
              <a:rPr lang="en-US" sz="1500" dirty="0">
                <a:solidFill>
                  <a:srgbClr val="000000">
                    <a:lumMod val="75000"/>
                    <a:lumOff val="25000"/>
                  </a:srgbClr>
                </a:solidFill>
              </a:rPr>
              <a:t>Family Services Network of New York, Inc.</a:t>
            </a:r>
          </a:p>
          <a:p>
            <a:pPr lvl="0">
              <a:buClr>
                <a:srgbClr val="6F6F74"/>
              </a:buClr>
              <a:buFont typeface="Arial" panose="020B0604020202020204" pitchFamily="34" charset="0"/>
              <a:buChar char="•"/>
            </a:pPr>
            <a:r>
              <a:rPr lang="en-US" sz="1500" dirty="0">
                <a:solidFill>
                  <a:srgbClr val="000000">
                    <a:lumMod val="75000"/>
                    <a:lumOff val="25000"/>
                  </a:srgbClr>
                </a:solidFill>
              </a:rPr>
              <a:t>Federation of Organizations</a:t>
            </a:r>
          </a:p>
          <a:p>
            <a:pPr lvl="0">
              <a:buClr>
                <a:srgbClr val="6F6F74"/>
              </a:buClr>
              <a:buFont typeface="Arial" panose="020B0604020202020204" pitchFamily="34" charset="0"/>
              <a:buChar char="•"/>
            </a:pPr>
            <a:r>
              <a:rPr lang="en-US" sz="1500" dirty="0" err="1">
                <a:solidFill>
                  <a:srgbClr val="000000">
                    <a:lumMod val="75000"/>
                    <a:lumOff val="25000"/>
                  </a:srgbClr>
                </a:solidFill>
              </a:rPr>
              <a:t>Heartshare</a:t>
            </a:r>
            <a:r>
              <a:rPr lang="en-US" sz="1500" dirty="0">
                <a:solidFill>
                  <a:srgbClr val="000000">
                    <a:lumMod val="75000"/>
                    <a:lumOff val="25000"/>
                  </a:srgbClr>
                </a:solidFill>
              </a:rPr>
              <a:t> St. Vincent’s Services </a:t>
            </a:r>
          </a:p>
          <a:p>
            <a:pPr lvl="0">
              <a:buClr>
                <a:srgbClr val="6F6F74"/>
              </a:buClr>
              <a:buFont typeface="Arial" panose="020B0604020202020204" pitchFamily="34" charset="0"/>
              <a:buChar char="•"/>
            </a:pPr>
            <a:r>
              <a:rPr lang="en-US" sz="1500" dirty="0">
                <a:solidFill>
                  <a:srgbClr val="000000">
                    <a:lumMod val="75000"/>
                    <a:lumOff val="25000"/>
                  </a:srgbClr>
                </a:solidFill>
              </a:rPr>
              <a:t>Institute for Community Living, Inc. (ICL)</a:t>
            </a:r>
          </a:p>
          <a:p>
            <a:pPr lvl="0">
              <a:buClr>
                <a:srgbClr val="6F6F74"/>
              </a:buClr>
              <a:buFont typeface="Arial" panose="020B0604020202020204" pitchFamily="34" charset="0"/>
              <a:buChar char="•"/>
            </a:pPr>
            <a:r>
              <a:rPr lang="en-US" sz="1500" dirty="0">
                <a:solidFill>
                  <a:srgbClr val="000000">
                    <a:lumMod val="75000"/>
                    <a:lumOff val="25000"/>
                  </a:srgbClr>
                </a:solidFill>
              </a:rPr>
              <a:t>Jewish Child Care Association of NY</a:t>
            </a:r>
          </a:p>
          <a:p>
            <a:pPr lvl="0">
              <a:buClr>
                <a:srgbClr val="6F6F74"/>
              </a:buClr>
              <a:buFont typeface="Arial" panose="020B0604020202020204" pitchFamily="34" charset="0"/>
              <a:buChar char="•"/>
            </a:pPr>
            <a:r>
              <a:rPr lang="en-US" sz="1500" dirty="0" err="1">
                <a:solidFill>
                  <a:srgbClr val="000000">
                    <a:lumMod val="75000"/>
                    <a:lumOff val="25000"/>
                  </a:srgbClr>
                </a:solidFill>
              </a:rPr>
              <a:t>Kingsboro</a:t>
            </a:r>
            <a:r>
              <a:rPr lang="en-US" sz="1500" dirty="0">
                <a:solidFill>
                  <a:srgbClr val="000000">
                    <a:lumMod val="75000"/>
                    <a:lumOff val="25000"/>
                  </a:srgbClr>
                </a:solidFill>
              </a:rPr>
              <a:t> Psychiatric Center </a:t>
            </a:r>
          </a:p>
          <a:p>
            <a:pPr lvl="0">
              <a:buClr>
                <a:srgbClr val="6F6F74"/>
              </a:buClr>
              <a:buFont typeface="Arial" panose="020B0604020202020204" pitchFamily="34" charset="0"/>
              <a:buChar char="•"/>
            </a:pPr>
            <a:r>
              <a:rPr lang="en-US" sz="1500" dirty="0">
                <a:solidFill>
                  <a:srgbClr val="000000">
                    <a:lumMod val="75000"/>
                    <a:lumOff val="25000"/>
                  </a:srgbClr>
                </a:solidFill>
              </a:rPr>
              <a:t>Lexington Center for Mental Health Services, Inc.</a:t>
            </a:r>
          </a:p>
          <a:p>
            <a:pPr lvl="0">
              <a:buClr>
                <a:srgbClr val="6F6F74"/>
              </a:buClr>
              <a:buFont typeface="Arial" panose="020B0604020202020204" pitchFamily="34" charset="0"/>
              <a:buChar char="•"/>
            </a:pPr>
            <a:r>
              <a:rPr lang="en-US" sz="1500" dirty="0">
                <a:solidFill>
                  <a:srgbClr val="000000">
                    <a:lumMod val="75000"/>
                    <a:lumOff val="25000"/>
                  </a:srgbClr>
                </a:solidFill>
              </a:rPr>
              <a:t>Manhattan Psychiatric Center</a:t>
            </a:r>
          </a:p>
          <a:p>
            <a:pPr lvl="0">
              <a:buClr>
                <a:srgbClr val="6F6F74"/>
              </a:buClr>
              <a:buFont typeface="Arial" panose="020B0604020202020204" pitchFamily="34" charset="0"/>
              <a:buChar char="•"/>
            </a:pPr>
            <a:r>
              <a:rPr lang="en-US" sz="1500" dirty="0">
                <a:solidFill>
                  <a:srgbClr val="000000">
                    <a:lumMod val="75000"/>
                    <a:lumOff val="25000"/>
                  </a:srgbClr>
                </a:solidFill>
              </a:rPr>
              <a:t>NADAP, Inc.</a:t>
            </a:r>
          </a:p>
          <a:p>
            <a:pPr lvl="0">
              <a:buClr>
                <a:srgbClr val="6F6F74"/>
              </a:buClr>
              <a:buFont typeface="Arial" panose="020B0604020202020204" pitchFamily="34" charset="0"/>
              <a:buChar char="•"/>
            </a:pPr>
            <a:r>
              <a:rPr lang="en-US" sz="1500" dirty="0">
                <a:solidFill>
                  <a:srgbClr val="000000">
                    <a:lumMod val="75000"/>
                    <a:lumOff val="25000"/>
                  </a:srgbClr>
                </a:solidFill>
              </a:rPr>
              <a:t>New Horizon Counseling </a:t>
            </a:r>
            <a:r>
              <a:rPr lang="en-US" sz="1500" dirty="0" smtClean="0">
                <a:solidFill>
                  <a:srgbClr val="000000">
                    <a:lumMod val="75000"/>
                    <a:lumOff val="25000"/>
                  </a:srgbClr>
                </a:solidFill>
              </a:rPr>
              <a:t>Center</a:t>
            </a:r>
          </a:p>
          <a:p>
            <a:pPr>
              <a:buClr>
                <a:srgbClr val="6F6F74"/>
              </a:buClr>
              <a:buFont typeface="Arial" panose="020B0604020202020204" pitchFamily="34" charset="0"/>
              <a:buChar char="•"/>
            </a:pPr>
            <a:r>
              <a:rPr lang="en-US" sz="1600" dirty="0">
                <a:solidFill>
                  <a:srgbClr val="000000">
                    <a:lumMod val="75000"/>
                    <a:lumOff val="25000"/>
                  </a:srgbClr>
                </a:solidFill>
              </a:rPr>
              <a:t>NY Psychotherapy and Counseling </a:t>
            </a:r>
            <a:r>
              <a:rPr lang="en-US" sz="1600" dirty="0" smtClean="0">
                <a:solidFill>
                  <a:srgbClr val="000000">
                    <a:lumMod val="75000"/>
                    <a:lumOff val="25000"/>
                  </a:srgbClr>
                </a:solidFill>
              </a:rPr>
              <a:t>Center</a:t>
            </a:r>
            <a:endParaRPr lang="en-US" sz="1500" dirty="0">
              <a:solidFill>
                <a:srgbClr val="000000">
                  <a:lumMod val="75000"/>
                  <a:lumOff val="25000"/>
                </a:srgbClr>
              </a:solidFill>
            </a:endParaRPr>
          </a:p>
          <a:p>
            <a:pPr lvl="0">
              <a:buClr>
                <a:srgbClr val="6F6F74"/>
              </a:buClr>
              <a:buFont typeface="Arial" panose="020B0604020202020204" pitchFamily="34" charset="0"/>
              <a:buChar char="•"/>
            </a:pPr>
            <a:r>
              <a:rPr lang="en-US" sz="1500" dirty="0">
                <a:solidFill>
                  <a:srgbClr val="000000">
                    <a:lumMod val="75000"/>
                    <a:lumOff val="25000"/>
                  </a:srgbClr>
                </a:solidFill>
              </a:rPr>
              <a:t>NYU Lutheran Medical Center/Lutheran Family Health </a:t>
            </a:r>
            <a:r>
              <a:rPr lang="en-US" sz="1500" dirty="0" smtClean="0">
                <a:solidFill>
                  <a:srgbClr val="000000">
                    <a:lumMod val="75000"/>
                    <a:lumOff val="25000"/>
                  </a:srgbClr>
                </a:solidFill>
              </a:rPr>
              <a:t>Centers</a:t>
            </a:r>
            <a:endParaRPr lang="en-US" sz="1500" dirty="0">
              <a:solidFill>
                <a:srgbClr val="000000">
                  <a:lumMod val="75000"/>
                  <a:lumOff val="25000"/>
                </a:srgbClr>
              </a:solidFill>
            </a:endParaRPr>
          </a:p>
          <a:p>
            <a:pPr lvl="0">
              <a:buClr>
                <a:srgbClr val="6F6F74"/>
              </a:buClr>
              <a:buFont typeface="Arial" panose="020B0604020202020204" pitchFamily="34" charset="0"/>
              <a:buChar char="•"/>
            </a:pPr>
            <a:r>
              <a:rPr lang="en-US" sz="1500" dirty="0" err="1">
                <a:solidFill>
                  <a:srgbClr val="000000">
                    <a:lumMod val="75000"/>
                    <a:lumOff val="25000"/>
                  </a:srgbClr>
                </a:solidFill>
              </a:rPr>
              <a:t>Ohel</a:t>
            </a:r>
            <a:r>
              <a:rPr lang="en-US" sz="1500" dirty="0">
                <a:solidFill>
                  <a:srgbClr val="000000">
                    <a:lumMod val="75000"/>
                    <a:lumOff val="25000"/>
                  </a:srgbClr>
                </a:solidFill>
              </a:rPr>
              <a:t> Children’s Home &amp; Family Services</a:t>
            </a:r>
          </a:p>
          <a:p>
            <a:pPr lvl="0">
              <a:buClr>
                <a:srgbClr val="6F6F74"/>
              </a:buClr>
              <a:buFont typeface="Arial" panose="020B0604020202020204" pitchFamily="34" charset="0"/>
              <a:buChar char="•"/>
            </a:pPr>
            <a:r>
              <a:rPr lang="en-US" sz="1500" dirty="0">
                <a:solidFill>
                  <a:srgbClr val="000000">
                    <a:lumMod val="75000"/>
                    <a:lumOff val="25000"/>
                  </a:srgbClr>
                </a:solidFill>
              </a:rPr>
              <a:t>Postgraduate Center for Mental Health</a:t>
            </a:r>
          </a:p>
          <a:p>
            <a:pPr lvl="0">
              <a:buClr>
                <a:srgbClr val="6F6F74"/>
              </a:buClr>
              <a:buFont typeface="Arial" panose="020B0604020202020204" pitchFamily="34" charset="0"/>
              <a:buChar char="•"/>
            </a:pPr>
            <a:r>
              <a:rPr lang="en-US" sz="1500" dirty="0">
                <a:solidFill>
                  <a:srgbClr val="000000">
                    <a:lumMod val="75000"/>
                    <a:lumOff val="25000"/>
                  </a:srgbClr>
                </a:solidFill>
              </a:rPr>
              <a:t>Project Hospitality</a:t>
            </a:r>
          </a:p>
          <a:p>
            <a:pPr lvl="0">
              <a:buClr>
                <a:srgbClr val="6F6F74"/>
              </a:buClr>
              <a:buFont typeface="Arial" panose="020B0604020202020204" pitchFamily="34" charset="0"/>
              <a:buChar char="•"/>
            </a:pPr>
            <a:r>
              <a:rPr lang="en-US" sz="1500" dirty="0">
                <a:solidFill>
                  <a:srgbClr val="000000">
                    <a:lumMod val="75000"/>
                    <a:lumOff val="25000"/>
                  </a:srgbClr>
                </a:solidFill>
              </a:rPr>
              <a:t>Project Renewal, Inc.</a:t>
            </a:r>
          </a:p>
          <a:p>
            <a:pPr lvl="0">
              <a:buClr>
                <a:srgbClr val="6F6F74"/>
              </a:buClr>
              <a:buFont typeface="Arial" panose="020B0604020202020204" pitchFamily="34" charset="0"/>
              <a:buChar char="•"/>
            </a:pPr>
            <a:r>
              <a:rPr lang="en-US" sz="1500" dirty="0" smtClean="0">
                <a:solidFill>
                  <a:srgbClr val="000000">
                    <a:lumMod val="75000"/>
                    <a:lumOff val="25000"/>
                  </a:srgbClr>
                </a:solidFill>
              </a:rPr>
              <a:t>PSCH </a:t>
            </a:r>
            <a:endParaRPr lang="en-US" sz="1500" dirty="0">
              <a:solidFill>
                <a:srgbClr val="000000">
                  <a:lumMod val="75000"/>
                  <a:lumOff val="25000"/>
                </a:srgbClr>
              </a:solidFill>
            </a:endParaRPr>
          </a:p>
          <a:p>
            <a:pPr lvl="0">
              <a:buClr>
                <a:srgbClr val="6F6F74"/>
              </a:buClr>
              <a:buFont typeface="Arial" panose="020B0604020202020204" pitchFamily="34" charset="0"/>
              <a:buChar char="•"/>
            </a:pPr>
            <a:r>
              <a:rPr lang="en-US" sz="1500" dirty="0">
                <a:solidFill>
                  <a:srgbClr val="000000">
                    <a:lumMod val="75000"/>
                    <a:lumOff val="25000"/>
                  </a:srgbClr>
                </a:solidFill>
              </a:rPr>
              <a:t>Puerto Rican Family Institute, Inc.</a:t>
            </a:r>
          </a:p>
          <a:p>
            <a:pPr lvl="0">
              <a:buClr>
                <a:srgbClr val="6F6F74"/>
              </a:buClr>
              <a:buFont typeface="Arial" panose="020B0604020202020204" pitchFamily="34" charset="0"/>
              <a:buChar char="•"/>
            </a:pPr>
            <a:r>
              <a:rPr lang="en-US" sz="1500" dirty="0">
                <a:solidFill>
                  <a:srgbClr val="000000">
                    <a:lumMod val="75000"/>
                    <a:lumOff val="25000"/>
                  </a:srgbClr>
                </a:solidFill>
              </a:rPr>
              <a:t>Services for the Underserved, Inc. </a:t>
            </a:r>
          </a:p>
          <a:p>
            <a:pPr lvl="0">
              <a:buClr>
                <a:srgbClr val="6F6F74"/>
              </a:buClr>
              <a:buFont typeface="Arial" panose="020B0604020202020204" pitchFamily="34" charset="0"/>
              <a:buChar char="•"/>
            </a:pPr>
            <a:r>
              <a:rPr lang="en-US" sz="1500" dirty="0">
                <a:solidFill>
                  <a:srgbClr val="000000">
                    <a:lumMod val="75000"/>
                    <a:lumOff val="25000"/>
                  </a:srgbClr>
                </a:solidFill>
              </a:rPr>
              <a:t>South Beach Psychiatric Center </a:t>
            </a:r>
          </a:p>
          <a:p>
            <a:pPr lvl="0">
              <a:buClr>
                <a:srgbClr val="6F6F74"/>
              </a:buClr>
              <a:buFont typeface="Arial" panose="020B0604020202020204" pitchFamily="34" charset="0"/>
              <a:buChar char="•"/>
            </a:pPr>
            <a:r>
              <a:rPr lang="en-US" sz="1500" dirty="0">
                <a:solidFill>
                  <a:srgbClr val="000000">
                    <a:lumMod val="75000"/>
                    <a:lumOff val="25000"/>
                  </a:srgbClr>
                </a:solidFill>
              </a:rPr>
              <a:t>St. Dominic's Home</a:t>
            </a:r>
          </a:p>
          <a:p>
            <a:pPr lvl="0">
              <a:buClr>
                <a:srgbClr val="6F6F74"/>
              </a:buClr>
              <a:buFont typeface="Arial" panose="020B0604020202020204" pitchFamily="34" charset="0"/>
              <a:buChar char="•"/>
            </a:pPr>
            <a:r>
              <a:rPr lang="en-US" sz="1500" dirty="0">
                <a:solidFill>
                  <a:srgbClr val="000000">
                    <a:lumMod val="75000"/>
                    <a:lumOff val="25000"/>
                  </a:srgbClr>
                </a:solidFill>
              </a:rPr>
              <a:t>St. Vincent’s Westchester/St. Joseph's Medical Center</a:t>
            </a:r>
          </a:p>
          <a:p>
            <a:pPr lvl="0">
              <a:buClr>
                <a:srgbClr val="6F6F74"/>
              </a:buClr>
              <a:buFont typeface="Arial" panose="020B0604020202020204" pitchFamily="34" charset="0"/>
              <a:buChar char="•"/>
            </a:pPr>
            <a:r>
              <a:rPr lang="en-US" sz="1500" dirty="0">
                <a:solidFill>
                  <a:srgbClr val="000000">
                    <a:lumMod val="75000"/>
                    <a:lumOff val="25000"/>
                  </a:srgbClr>
                </a:solidFill>
              </a:rPr>
              <a:t>Staten Island Behavioral Network</a:t>
            </a:r>
          </a:p>
          <a:p>
            <a:pPr lvl="0">
              <a:buClr>
                <a:srgbClr val="6F6F74"/>
              </a:buClr>
              <a:buFont typeface="Arial" panose="020B0604020202020204" pitchFamily="34" charset="0"/>
              <a:buChar char="•"/>
            </a:pPr>
            <a:r>
              <a:rPr lang="en-US" sz="1500" dirty="0">
                <a:solidFill>
                  <a:srgbClr val="000000">
                    <a:lumMod val="75000"/>
                    <a:lumOff val="25000"/>
                  </a:srgbClr>
                </a:solidFill>
              </a:rPr>
              <a:t>The Bridge</a:t>
            </a:r>
          </a:p>
          <a:p>
            <a:pPr lvl="0">
              <a:buClr>
                <a:srgbClr val="6F6F74"/>
              </a:buClr>
              <a:buFont typeface="Arial" panose="020B0604020202020204" pitchFamily="34" charset="0"/>
              <a:buChar char="•"/>
            </a:pPr>
            <a:r>
              <a:rPr lang="en-US" sz="1500" dirty="0">
                <a:solidFill>
                  <a:srgbClr val="000000">
                    <a:lumMod val="75000"/>
                    <a:lumOff val="25000"/>
                  </a:srgbClr>
                </a:solidFill>
              </a:rPr>
              <a:t>The Jewish Board</a:t>
            </a:r>
          </a:p>
          <a:p>
            <a:pPr lvl="0">
              <a:buClr>
                <a:srgbClr val="6F6F74"/>
              </a:buClr>
              <a:buFont typeface="Arial" panose="020B0604020202020204" pitchFamily="34" charset="0"/>
              <a:buChar char="•"/>
            </a:pPr>
            <a:r>
              <a:rPr lang="en-US" sz="1500" dirty="0">
                <a:solidFill>
                  <a:srgbClr val="000000">
                    <a:lumMod val="75000"/>
                    <a:lumOff val="25000"/>
                  </a:srgbClr>
                </a:solidFill>
              </a:rPr>
              <a:t>University Consultation Center </a:t>
            </a:r>
          </a:p>
          <a:p>
            <a:pPr lvl="0">
              <a:buClr>
                <a:srgbClr val="6F6F74"/>
              </a:buClr>
              <a:buFont typeface="Arial" panose="020B0604020202020204" pitchFamily="34" charset="0"/>
              <a:buChar char="•"/>
            </a:pPr>
            <a:r>
              <a:rPr lang="en-US" sz="1500" dirty="0" smtClean="0">
                <a:solidFill>
                  <a:srgbClr val="000000">
                    <a:lumMod val="75000"/>
                    <a:lumOff val="25000"/>
                  </a:srgbClr>
                </a:solidFill>
              </a:rPr>
              <a:t>Weston </a:t>
            </a:r>
            <a:r>
              <a:rPr lang="en-US" sz="1500" dirty="0">
                <a:solidFill>
                  <a:srgbClr val="000000">
                    <a:lumMod val="75000"/>
                    <a:lumOff val="25000"/>
                  </a:srgbClr>
                </a:solidFill>
              </a:rPr>
              <a:t>United </a:t>
            </a:r>
          </a:p>
          <a:p>
            <a:pPr marL="457063" indent="-457063">
              <a:buFont typeface="+mj-lt"/>
              <a:buAutoNum type="arabicPeriod"/>
            </a:pPr>
            <a:endParaRPr lang="en-US" dirty="0" smtClean="0"/>
          </a:p>
          <a:p>
            <a:pPr marL="457063" indent="-457063">
              <a:buFont typeface="+mj-lt"/>
              <a:buAutoNum type="arabicPeriod"/>
            </a:pPr>
            <a:endParaRPr lang="en-US" dirty="0" smtClean="0"/>
          </a:p>
          <a:p>
            <a:pPr marL="457063" indent="-457063">
              <a:buFont typeface="+mj-lt"/>
              <a:buAutoNum type="arabicPeriod"/>
            </a:pPr>
            <a:endParaRPr lang="en-US" dirty="0" smtClean="0"/>
          </a:p>
          <a:p>
            <a:pPr marL="457063" indent="-457063">
              <a:buFont typeface="+mj-lt"/>
              <a:buAutoNum type="arabicPeriod"/>
            </a:pPr>
            <a:endParaRPr lang="en-US" dirty="0" smtClean="0"/>
          </a:p>
          <a:p>
            <a:pPr marL="457063" indent="-457063">
              <a:buFont typeface="+mj-lt"/>
              <a:buAutoNum type="arabicPeriod"/>
            </a:pPr>
            <a:endParaRPr lang="en-US" dirty="0" smtClean="0"/>
          </a:p>
          <a:p>
            <a:pPr marL="0" indent="0">
              <a:buNone/>
            </a:pPr>
            <a:endParaRPr lang="en-US" dirty="0" smtClean="0"/>
          </a:p>
          <a:p>
            <a:pPr marL="457063" indent="-457063">
              <a:buFont typeface="+mj-lt"/>
              <a:buAutoNum type="arabicPeriod"/>
            </a:pPr>
            <a:endParaRPr lang="en-US" dirty="0" smtClean="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4409" y="-40824"/>
            <a:ext cx="2614416" cy="114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352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spc="0" dirty="0" smtClean="0">
                <a:solidFill>
                  <a:schemeClr val="tx1">
                    <a:lumMod val="95000"/>
                    <a:lumOff val="5000"/>
                  </a:schemeClr>
                </a:solidFill>
                <a:latin typeface="Calibri" panose="020F0502020204030204"/>
              </a:rPr>
              <a:t>CBC Provider Network</a:t>
            </a:r>
            <a:endParaRPr lang="en-US" sz="5400" dirty="0">
              <a:solidFill>
                <a:schemeClr val="tx1">
                  <a:lumMod val="95000"/>
                  <a:lumOff val="5000"/>
                </a:schemeClr>
              </a:solidFill>
            </a:endParaRPr>
          </a:p>
        </p:txBody>
      </p:sp>
      <p:sp>
        <p:nvSpPr>
          <p:cNvPr id="3" name="Content Placeholder 2"/>
          <p:cNvSpPr>
            <a:spLocks noGrp="1"/>
          </p:cNvSpPr>
          <p:nvPr>
            <p:ph idx="1"/>
          </p:nvPr>
        </p:nvSpPr>
        <p:spPr>
          <a:xfrm>
            <a:off x="1096994" y="1737361"/>
            <a:ext cx="11398218" cy="4815397"/>
          </a:xfrm>
        </p:spPr>
        <p:txBody>
          <a:bodyPr numCol="3">
            <a:noAutofit/>
          </a:bodyPr>
          <a:lstStyle/>
          <a:p>
            <a:pPr>
              <a:spcBef>
                <a:spcPts val="0"/>
              </a:spcBef>
              <a:buFont typeface="Arial" panose="020B0604020202020204" pitchFamily="34" charset="0"/>
              <a:buChar char="•"/>
            </a:pPr>
            <a:r>
              <a:rPr lang="en-US" sz="1100" dirty="0" smtClean="0"/>
              <a:t>Arista Center for Psychotherapy</a:t>
            </a:r>
          </a:p>
          <a:p>
            <a:pPr>
              <a:spcBef>
                <a:spcPts val="0"/>
              </a:spcBef>
              <a:buFont typeface="Arial" panose="020B0604020202020204" pitchFamily="34" charset="0"/>
              <a:buChar char="•"/>
            </a:pPr>
            <a:r>
              <a:rPr lang="en-US" sz="1100" dirty="0" smtClean="0"/>
              <a:t>Association </a:t>
            </a:r>
            <a:r>
              <a:rPr lang="en-US" sz="1100" dirty="0"/>
              <a:t>for Rehabilitative Case Management and Housing, Inc. (ACMH)</a:t>
            </a:r>
          </a:p>
          <a:p>
            <a:pPr>
              <a:spcBef>
                <a:spcPts val="0"/>
              </a:spcBef>
              <a:buFont typeface="Arial" panose="020B0604020202020204" pitchFamily="34" charset="0"/>
              <a:buChar char="•"/>
            </a:pPr>
            <a:r>
              <a:rPr lang="en-US" sz="1100" dirty="0" smtClean="0"/>
              <a:t>Baltic Street</a:t>
            </a:r>
          </a:p>
          <a:p>
            <a:pPr>
              <a:spcBef>
                <a:spcPts val="0"/>
              </a:spcBef>
              <a:buFont typeface="Arial" panose="020B0604020202020204" pitchFamily="34" charset="0"/>
              <a:buChar char="•"/>
            </a:pPr>
            <a:r>
              <a:rPr lang="en-US" sz="1100" dirty="0" err="1" smtClean="0"/>
              <a:t>Blueler</a:t>
            </a:r>
            <a:r>
              <a:rPr lang="en-US" sz="1100" dirty="0" smtClean="0"/>
              <a:t> </a:t>
            </a:r>
            <a:r>
              <a:rPr lang="en-US" sz="1100" dirty="0"/>
              <a:t>Psychotherapy Center</a:t>
            </a:r>
          </a:p>
          <a:p>
            <a:pPr>
              <a:spcBef>
                <a:spcPts val="0"/>
              </a:spcBef>
              <a:buFont typeface="Arial" panose="020B0604020202020204" pitchFamily="34" charset="0"/>
              <a:buChar char="•"/>
            </a:pPr>
            <a:r>
              <a:rPr lang="en-US" sz="1100" dirty="0"/>
              <a:t>Bridging Access to Care, Inc.</a:t>
            </a:r>
          </a:p>
          <a:p>
            <a:pPr>
              <a:spcBef>
                <a:spcPts val="0"/>
              </a:spcBef>
              <a:buFont typeface="Arial" panose="020B0604020202020204" pitchFamily="34" charset="0"/>
              <a:buChar char="•"/>
            </a:pPr>
            <a:r>
              <a:rPr lang="en-US" sz="1100" dirty="0"/>
              <a:t>Brooklyn Bureau of Community Service d/b/a Brooklyn Community Services</a:t>
            </a:r>
          </a:p>
          <a:p>
            <a:pPr>
              <a:spcBef>
                <a:spcPts val="0"/>
              </a:spcBef>
              <a:buFont typeface="Arial" panose="020B0604020202020204" pitchFamily="34" charset="0"/>
              <a:buChar char="•"/>
            </a:pPr>
            <a:r>
              <a:rPr lang="en-US" sz="1100" dirty="0"/>
              <a:t>Brownsville Multiservice Family Center </a:t>
            </a:r>
          </a:p>
          <a:p>
            <a:pPr>
              <a:spcBef>
                <a:spcPts val="0"/>
              </a:spcBef>
              <a:buFont typeface="Arial" panose="020B0604020202020204" pitchFamily="34" charset="0"/>
              <a:buChar char="•"/>
            </a:pPr>
            <a:r>
              <a:rPr lang="en-US" sz="1100" dirty="0"/>
              <a:t>BTQ Financial </a:t>
            </a:r>
          </a:p>
          <a:p>
            <a:pPr>
              <a:spcBef>
                <a:spcPts val="0"/>
              </a:spcBef>
              <a:buFont typeface="Arial" panose="020B0604020202020204" pitchFamily="34" charset="0"/>
              <a:buChar char="•"/>
            </a:pPr>
            <a:r>
              <a:rPr lang="en-US" sz="1100" dirty="0"/>
              <a:t>CAMBA, </a:t>
            </a:r>
            <a:r>
              <a:rPr lang="en-US" sz="1100" dirty="0" err="1"/>
              <a:t>Inc</a:t>
            </a:r>
            <a:endParaRPr lang="en-US" sz="1100" dirty="0"/>
          </a:p>
          <a:p>
            <a:pPr>
              <a:spcBef>
                <a:spcPts val="0"/>
              </a:spcBef>
              <a:buFont typeface="Arial" panose="020B0604020202020204" pitchFamily="34" charset="0"/>
              <a:buChar char="•"/>
            </a:pPr>
            <a:r>
              <a:rPr lang="en-US" sz="1100" dirty="0"/>
              <a:t>Camelot of SI</a:t>
            </a:r>
          </a:p>
          <a:p>
            <a:pPr>
              <a:spcBef>
                <a:spcPts val="0"/>
              </a:spcBef>
              <a:buFont typeface="Arial" panose="020B0604020202020204" pitchFamily="34" charset="0"/>
              <a:buChar char="•"/>
            </a:pPr>
            <a:r>
              <a:rPr lang="en-US" sz="1100" dirty="0"/>
              <a:t>CASES (Center for Alternative Sentencing and Employment Services)</a:t>
            </a:r>
          </a:p>
          <a:p>
            <a:pPr>
              <a:spcBef>
                <a:spcPts val="0"/>
              </a:spcBef>
              <a:buFont typeface="Arial" panose="020B0604020202020204" pitchFamily="34" charset="0"/>
              <a:buChar char="•"/>
            </a:pPr>
            <a:r>
              <a:rPr lang="en-US" sz="1100" dirty="0"/>
              <a:t>Catholic Charities Neighborhood Services</a:t>
            </a:r>
          </a:p>
          <a:p>
            <a:pPr>
              <a:spcBef>
                <a:spcPts val="0"/>
              </a:spcBef>
              <a:buFont typeface="Arial" panose="020B0604020202020204" pitchFamily="34" charset="0"/>
              <a:buChar char="•"/>
            </a:pPr>
            <a:r>
              <a:rPr lang="en-US" sz="1100" dirty="0"/>
              <a:t>Center for Behavioral Health Services</a:t>
            </a:r>
          </a:p>
          <a:p>
            <a:pPr>
              <a:spcBef>
                <a:spcPts val="0"/>
              </a:spcBef>
              <a:buFont typeface="Arial" panose="020B0604020202020204" pitchFamily="34" charset="0"/>
              <a:buChar char="•"/>
            </a:pPr>
            <a:r>
              <a:rPr lang="en-US" sz="1100" dirty="0"/>
              <a:t>Center for Urban Community Services (CUCS)</a:t>
            </a:r>
          </a:p>
          <a:p>
            <a:pPr>
              <a:spcBef>
                <a:spcPts val="0"/>
              </a:spcBef>
              <a:buFont typeface="Arial" panose="020B0604020202020204" pitchFamily="34" charset="0"/>
              <a:buChar char="•"/>
            </a:pPr>
            <a:r>
              <a:rPr lang="en-US" sz="1100" dirty="0"/>
              <a:t>Community Access, </a:t>
            </a:r>
            <a:r>
              <a:rPr lang="en-US" sz="1100" dirty="0" err="1"/>
              <a:t>Inc</a:t>
            </a:r>
            <a:endParaRPr lang="en-US" sz="1100" dirty="0"/>
          </a:p>
          <a:p>
            <a:pPr>
              <a:spcBef>
                <a:spcPts val="0"/>
              </a:spcBef>
              <a:buFont typeface="Arial" panose="020B0604020202020204" pitchFamily="34" charset="0"/>
              <a:buChar char="•"/>
            </a:pPr>
            <a:r>
              <a:rPr lang="en-US" sz="1100" dirty="0"/>
              <a:t>Community Health Action of SI, Inc.</a:t>
            </a:r>
          </a:p>
          <a:p>
            <a:pPr>
              <a:spcBef>
                <a:spcPts val="0"/>
              </a:spcBef>
              <a:buFont typeface="Arial" panose="020B0604020202020204" pitchFamily="34" charset="0"/>
              <a:buChar char="•"/>
            </a:pPr>
            <a:r>
              <a:rPr lang="en-US" sz="1100" dirty="0" err="1"/>
              <a:t>Comunilife</a:t>
            </a:r>
            <a:endParaRPr lang="en-US" sz="1100" dirty="0"/>
          </a:p>
          <a:p>
            <a:pPr>
              <a:spcBef>
                <a:spcPts val="0"/>
              </a:spcBef>
              <a:buFont typeface="Arial" panose="020B0604020202020204" pitchFamily="34" charset="0"/>
              <a:buChar char="•"/>
            </a:pPr>
            <a:r>
              <a:rPr lang="en-US" sz="1100" dirty="0"/>
              <a:t>Concern for Independent Living </a:t>
            </a:r>
          </a:p>
          <a:p>
            <a:pPr>
              <a:spcBef>
                <a:spcPts val="0"/>
              </a:spcBef>
              <a:buFont typeface="Arial" panose="020B0604020202020204" pitchFamily="34" charset="0"/>
              <a:buChar char="•"/>
            </a:pPr>
            <a:r>
              <a:rPr lang="en-US" sz="1100" dirty="0"/>
              <a:t>Cornerstone</a:t>
            </a:r>
          </a:p>
          <a:p>
            <a:pPr>
              <a:spcBef>
                <a:spcPts val="0"/>
              </a:spcBef>
              <a:buFont typeface="Arial" panose="020B0604020202020204" pitchFamily="34" charset="0"/>
              <a:buChar char="•"/>
            </a:pPr>
            <a:r>
              <a:rPr lang="en-US" sz="1100" dirty="0"/>
              <a:t>Counseling Service EDNY, Inc.</a:t>
            </a:r>
          </a:p>
          <a:p>
            <a:pPr>
              <a:spcBef>
                <a:spcPts val="0"/>
              </a:spcBef>
              <a:buFont typeface="Arial" panose="020B0604020202020204" pitchFamily="34" charset="0"/>
              <a:buChar char="•"/>
            </a:pPr>
            <a:r>
              <a:rPr lang="en-US" sz="1100" dirty="0"/>
              <a:t>Diaspora</a:t>
            </a:r>
          </a:p>
          <a:p>
            <a:pPr>
              <a:spcBef>
                <a:spcPts val="0"/>
              </a:spcBef>
              <a:buFont typeface="Arial" panose="020B0604020202020204" pitchFamily="34" charset="0"/>
              <a:buChar char="•"/>
            </a:pPr>
            <a:r>
              <a:rPr lang="en-US" sz="1100" dirty="0"/>
              <a:t>Educational </a:t>
            </a:r>
            <a:r>
              <a:rPr lang="en-US" sz="1100" dirty="0" smtClean="0"/>
              <a:t>Alliance</a:t>
            </a:r>
            <a:endParaRPr lang="en-US" sz="1100" dirty="0"/>
          </a:p>
          <a:p>
            <a:pPr>
              <a:spcBef>
                <a:spcPts val="0"/>
              </a:spcBef>
              <a:buFont typeface="Arial" panose="020B0604020202020204" pitchFamily="34" charset="0"/>
              <a:buChar char="•"/>
            </a:pPr>
            <a:r>
              <a:rPr lang="en-US" sz="1100" dirty="0"/>
              <a:t>Evers Pharmacy</a:t>
            </a:r>
          </a:p>
          <a:p>
            <a:pPr>
              <a:spcBef>
                <a:spcPts val="0"/>
              </a:spcBef>
              <a:buFont typeface="Arial" panose="020B0604020202020204" pitchFamily="34" charset="0"/>
              <a:buChar char="•"/>
            </a:pPr>
            <a:endParaRPr lang="en-US" sz="1100" dirty="0" smtClean="0"/>
          </a:p>
          <a:p>
            <a:pPr marL="731520">
              <a:spcBef>
                <a:spcPts val="0"/>
              </a:spcBef>
              <a:buFont typeface="Arial" panose="020B0604020202020204" pitchFamily="34" charset="0"/>
              <a:buChar char="•"/>
            </a:pPr>
            <a:r>
              <a:rPr lang="en-US" sz="1100" dirty="0" smtClean="0"/>
              <a:t>Family </a:t>
            </a:r>
            <a:r>
              <a:rPr lang="en-US" sz="1100" dirty="0"/>
              <a:t>Services Network of New York, Inc.</a:t>
            </a:r>
          </a:p>
          <a:p>
            <a:pPr marL="731520">
              <a:spcBef>
                <a:spcPts val="0"/>
              </a:spcBef>
              <a:buFont typeface="Arial" panose="020B0604020202020204" pitchFamily="34" charset="0"/>
              <a:buChar char="•"/>
            </a:pPr>
            <a:r>
              <a:rPr lang="en-US" sz="1100" dirty="0" smtClean="0"/>
              <a:t>Federation of Organizations</a:t>
            </a:r>
          </a:p>
          <a:p>
            <a:pPr marL="731520">
              <a:spcBef>
                <a:spcPts val="0"/>
              </a:spcBef>
              <a:buFont typeface="Arial" panose="020B0604020202020204" pitchFamily="34" charset="0"/>
              <a:buChar char="•"/>
            </a:pPr>
            <a:r>
              <a:rPr lang="en-US" sz="1100" dirty="0" smtClean="0"/>
              <a:t>Fountain </a:t>
            </a:r>
            <a:r>
              <a:rPr lang="en-US" sz="1100" dirty="0"/>
              <a:t>House </a:t>
            </a:r>
          </a:p>
          <a:p>
            <a:pPr marL="731520">
              <a:spcBef>
                <a:spcPts val="0"/>
              </a:spcBef>
              <a:buFont typeface="Arial" panose="020B0604020202020204" pitchFamily="34" charset="0"/>
              <a:buChar char="•"/>
            </a:pPr>
            <a:r>
              <a:rPr lang="en-US" sz="1100" dirty="0"/>
              <a:t>GAVS</a:t>
            </a:r>
          </a:p>
          <a:p>
            <a:pPr marL="731520">
              <a:spcBef>
                <a:spcPts val="0"/>
              </a:spcBef>
              <a:buFont typeface="Arial" panose="020B0604020202020204" pitchFamily="34" charset="0"/>
              <a:buChar char="•"/>
            </a:pPr>
            <a:r>
              <a:rPr lang="en-US" sz="1100" dirty="0"/>
              <a:t>Goddard Riverside Community Center</a:t>
            </a:r>
          </a:p>
          <a:p>
            <a:pPr marL="731520">
              <a:spcBef>
                <a:spcPts val="0"/>
              </a:spcBef>
              <a:buFont typeface="Arial" panose="020B0604020202020204" pitchFamily="34" charset="0"/>
              <a:buChar char="•"/>
            </a:pPr>
            <a:r>
              <a:rPr lang="en-US" sz="1100" dirty="0"/>
              <a:t>Goodwill Industries of Greater NY and Northern NJ, Inc.</a:t>
            </a:r>
          </a:p>
          <a:p>
            <a:pPr marL="731520">
              <a:spcBef>
                <a:spcPts val="0"/>
              </a:spcBef>
              <a:buFont typeface="Arial" panose="020B0604020202020204" pitchFamily="34" charset="0"/>
              <a:buChar char="•"/>
            </a:pPr>
            <a:r>
              <a:rPr lang="en-US" sz="1100" dirty="0" smtClean="0"/>
              <a:t>Graham Windham</a:t>
            </a:r>
          </a:p>
          <a:p>
            <a:pPr marL="731520">
              <a:spcBef>
                <a:spcPts val="0"/>
              </a:spcBef>
              <a:buFont typeface="Arial" panose="020B0604020202020204" pitchFamily="34" charset="0"/>
              <a:buChar char="•"/>
            </a:pPr>
            <a:r>
              <a:rPr lang="en-US" sz="1100" dirty="0" smtClean="0"/>
              <a:t>Grand </a:t>
            </a:r>
            <a:r>
              <a:rPr lang="en-US" sz="1100" dirty="0"/>
              <a:t>Street Settlement</a:t>
            </a:r>
          </a:p>
          <a:p>
            <a:pPr marL="731520">
              <a:spcBef>
                <a:spcPts val="0"/>
              </a:spcBef>
              <a:buFont typeface="Arial" panose="020B0604020202020204" pitchFamily="34" charset="0"/>
              <a:buChar char="•"/>
            </a:pPr>
            <a:r>
              <a:rPr lang="en-US" sz="1100" dirty="0"/>
              <a:t>Greenwich House, Inc.</a:t>
            </a:r>
          </a:p>
          <a:p>
            <a:pPr marL="731520">
              <a:spcBef>
                <a:spcPts val="0"/>
              </a:spcBef>
              <a:buFont typeface="Arial" panose="020B0604020202020204" pitchFamily="34" charset="0"/>
              <a:buChar char="•"/>
            </a:pPr>
            <a:r>
              <a:rPr lang="en-US" sz="1100" dirty="0" err="1"/>
              <a:t>Heartshare</a:t>
            </a:r>
            <a:r>
              <a:rPr lang="en-US" sz="1100" dirty="0"/>
              <a:t> St. Vincent’s Services</a:t>
            </a:r>
          </a:p>
          <a:p>
            <a:pPr marL="731520">
              <a:spcBef>
                <a:spcPts val="0"/>
              </a:spcBef>
              <a:buFont typeface="Arial" panose="020B0604020202020204" pitchFamily="34" charset="0"/>
              <a:buChar char="•"/>
            </a:pPr>
            <a:r>
              <a:rPr lang="en-US" sz="1100" dirty="0"/>
              <a:t>Henry Street Settlement</a:t>
            </a:r>
          </a:p>
          <a:p>
            <a:pPr marL="731520">
              <a:spcBef>
                <a:spcPts val="0"/>
              </a:spcBef>
              <a:buFont typeface="Arial" panose="020B0604020202020204" pitchFamily="34" charset="0"/>
              <a:buChar char="•"/>
            </a:pPr>
            <a:r>
              <a:rPr lang="en-US" sz="1100" dirty="0"/>
              <a:t>Hudson Guild</a:t>
            </a:r>
          </a:p>
          <a:p>
            <a:pPr marL="731520">
              <a:spcBef>
                <a:spcPts val="0"/>
              </a:spcBef>
              <a:buFont typeface="Arial" panose="020B0604020202020204" pitchFamily="34" charset="0"/>
              <a:buChar char="•"/>
            </a:pPr>
            <a:r>
              <a:rPr lang="en-US" sz="1100" dirty="0"/>
              <a:t>Institute for Community Living, Inc. (ICL)</a:t>
            </a:r>
          </a:p>
          <a:p>
            <a:pPr marL="731520">
              <a:spcBef>
                <a:spcPts val="0"/>
              </a:spcBef>
              <a:buFont typeface="Arial" panose="020B0604020202020204" pitchFamily="34" charset="0"/>
              <a:buChar char="•"/>
            </a:pPr>
            <a:r>
              <a:rPr lang="en-US" sz="1100" dirty="0" err="1"/>
              <a:t>Interborough</a:t>
            </a:r>
            <a:r>
              <a:rPr lang="en-US" sz="1100" dirty="0"/>
              <a:t> Developmental &amp; Consultation Center</a:t>
            </a:r>
          </a:p>
          <a:p>
            <a:pPr marL="731520">
              <a:spcBef>
                <a:spcPts val="0"/>
              </a:spcBef>
              <a:buFont typeface="Arial" panose="020B0604020202020204" pitchFamily="34" charset="0"/>
              <a:buChar char="•"/>
            </a:pPr>
            <a:r>
              <a:rPr lang="en-US" sz="1100" dirty="0"/>
              <a:t>JASA</a:t>
            </a:r>
          </a:p>
          <a:p>
            <a:pPr marL="731520">
              <a:spcBef>
                <a:spcPts val="0"/>
              </a:spcBef>
              <a:buFont typeface="Arial" panose="020B0604020202020204" pitchFamily="34" charset="0"/>
              <a:buChar char="•"/>
            </a:pPr>
            <a:r>
              <a:rPr lang="en-US" sz="1100" dirty="0"/>
              <a:t>Jewish Child Care Association of NY</a:t>
            </a:r>
          </a:p>
          <a:p>
            <a:pPr marL="731520">
              <a:spcBef>
                <a:spcPts val="0"/>
              </a:spcBef>
              <a:buFont typeface="Arial" panose="020B0604020202020204" pitchFamily="34" charset="0"/>
              <a:buChar char="•"/>
            </a:pPr>
            <a:r>
              <a:rPr lang="en-US" sz="1100" dirty="0" err="1"/>
              <a:t>Kingsboro</a:t>
            </a:r>
            <a:r>
              <a:rPr lang="en-US" sz="1100" dirty="0"/>
              <a:t> Psychiatric Center </a:t>
            </a:r>
          </a:p>
          <a:p>
            <a:pPr marL="731520">
              <a:spcBef>
                <a:spcPts val="0"/>
              </a:spcBef>
              <a:buFont typeface="Arial" panose="020B0604020202020204" pitchFamily="34" charset="0"/>
              <a:buChar char="•"/>
            </a:pPr>
            <a:r>
              <a:rPr lang="en-US" sz="1100" dirty="0"/>
              <a:t>Lexington Center for Mental Health Services, Inc.</a:t>
            </a:r>
          </a:p>
          <a:p>
            <a:pPr marL="731520">
              <a:spcBef>
                <a:spcPts val="0"/>
              </a:spcBef>
              <a:buFont typeface="Arial" panose="020B0604020202020204" pitchFamily="34" charset="0"/>
              <a:buChar char="•"/>
            </a:pPr>
            <a:r>
              <a:rPr lang="en-US" sz="1100" dirty="0" err="1"/>
              <a:t>Lifespire</a:t>
            </a:r>
            <a:endParaRPr lang="en-US" sz="1100" dirty="0"/>
          </a:p>
          <a:p>
            <a:pPr marL="731520">
              <a:spcBef>
                <a:spcPts val="0"/>
              </a:spcBef>
              <a:buFont typeface="Arial" panose="020B0604020202020204" pitchFamily="34" charset="0"/>
              <a:buChar char="•"/>
            </a:pPr>
            <a:r>
              <a:rPr lang="en-US" sz="1100" dirty="0"/>
              <a:t>Long Island Consultation </a:t>
            </a:r>
            <a:r>
              <a:rPr lang="en-US" sz="1100" dirty="0" smtClean="0"/>
              <a:t>Center</a:t>
            </a:r>
          </a:p>
          <a:p>
            <a:pPr marL="731520">
              <a:spcBef>
                <a:spcPts val="0"/>
              </a:spcBef>
              <a:buFont typeface="Arial" panose="020B0604020202020204" pitchFamily="34" charset="0"/>
              <a:buChar char="•"/>
            </a:pPr>
            <a:r>
              <a:rPr lang="en-US" sz="1100" dirty="0"/>
              <a:t>Majestic Touch Home Care Services </a:t>
            </a:r>
          </a:p>
          <a:p>
            <a:pPr marL="731520">
              <a:spcBef>
                <a:spcPts val="0"/>
              </a:spcBef>
              <a:buFont typeface="Arial" panose="020B0604020202020204" pitchFamily="34" charset="0"/>
              <a:buChar char="•"/>
            </a:pPr>
            <a:r>
              <a:rPr lang="en-US" sz="1100" dirty="0"/>
              <a:t>Manhattan Psychiatric Center </a:t>
            </a:r>
          </a:p>
          <a:p>
            <a:pPr marL="731520">
              <a:spcBef>
                <a:spcPts val="0"/>
              </a:spcBef>
              <a:buFont typeface="Arial" panose="020B0604020202020204" pitchFamily="34" charset="0"/>
              <a:buChar char="•"/>
            </a:pPr>
            <a:r>
              <a:rPr lang="en-US" sz="1100" dirty="0"/>
              <a:t>Mental Health Association of NYC</a:t>
            </a:r>
          </a:p>
          <a:p>
            <a:pPr marL="731520">
              <a:spcBef>
                <a:spcPts val="0"/>
              </a:spcBef>
              <a:buFont typeface="Arial" panose="020B0604020202020204" pitchFamily="34" charset="0"/>
              <a:buChar char="•"/>
            </a:pPr>
            <a:r>
              <a:rPr lang="en-US" sz="1100" dirty="0"/>
              <a:t>Mental Health Providers of Western Queens</a:t>
            </a:r>
          </a:p>
          <a:p>
            <a:pPr marL="731520">
              <a:spcBef>
                <a:spcPts val="0"/>
              </a:spcBef>
              <a:buFont typeface="Arial" panose="020B0604020202020204" pitchFamily="34" charset="0"/>
              <a:buChar char="•"/>
            </a:pPr>
            <a:r>
              <a:rPr lang="en-US" sz="1100" dirty="0"/>
              <a:t>NADAP, Inc.</a:t>
            </a:r>
          </a:p>
          <a:p>
            <a:pPr lvl="0"/>
            <a:endParaRPr lang="en-US" sz="1200" dirty="0"/>
          </a:p>
          <a:p>
            <a:pPr marL="457063" indent="-457063">
              <a:buFont typeface="+mj-lt"/>
              <a:buAutoNum type="arabicPeriod"/>
            </a:pPr>
            <a:endParaRPr lang="en-US" sz="1600" dirty="0" smtClean="0"/>
          </a:p>
          <a:p>
            <a:pPr marL="457063" indent="-457063">
              <a:buFont typeface="+mj-lt"/>
              <a:buAutoNum type="arabicPeriod"/>
            </a:pPr>
            <a:endParaRPr lang="en-US" sz="1600" dirty="0" smtClean="0"/>
          </a:p>
          <a:p>
            <a:pPr marL="457063" indent="-457063">
              <a:buFont typeface="+mj-lt"/>
              <a:buAutoNum type="arabicPeriod"/>
            </a:pPr>
            <a:endParaRPr lang="en-US" sz="1600" dirty="0" smtClean="0"/>
          </a:p>
          <a:p>
            <a:pPr marL="457063" indent="-457063">
              <a:buFont typeface="+mj-lt"/>
              <a:buAutoNum type="arabicPeriod"/>
            </a:pPr>
            <a:endParaRPr lang="en-US" sz="1600" dirty="0" smtClean="0"/>
          </a:p>
          <a:p>
            <a:pPr marL="457063" indent="-457063">
              <a:buFont typeface="+mj-lt"/>
              <a:buAutoNum type="arabicPeriod"/>
            </a:pPr>
            <a:endParaRPr lang="en-US" sz="1600" dirty="0" smtClean="0"/>
          </a:p>
          <a:p>
            <a:pPr marL="0" indent="0">
              <a:buNone/>
            </a:pPr>
            <a:endParaRPr lang="en-US" sz="1600" dirty="0" smtClean="0"/>
          </a:p>
          <a:p>
            <a:pPr marL="457063" indent="-457063">
              <a:buFont typeface="+mj-lt"/>
              <a:buAutoNum type="arabicPeriod"/>
            </a:pPr>
            <a:endParaRPr lang="en-US" sz="1600" dirty="0" smtClean="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4409" y="-40824"/>
            <a:ext cx="2614416" cy="114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1782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214" y="304800"/>
            <a:ext cx="10055781" cy="1450757"/>
          </a:xfrm>
        </p:spPr>
        <p:txBody>
          <a:bodyPr>
            <a:normAutofit/>
          </a:bodyPr>
          <a:lstStyle/>
          <a:p>
            <a:r>
              <a:rPr lang="en-US" sz="5400" spc="0" dirty="0">
                <a:solidFill>
                  <a:schemeClr val="tx1">
                    <a:lumMod val="95000"/>
                    <a:lumOff val="5000"/>
                  </a:schemeClr>
                </a:solidFill>
                <a:latin typeface="Calibri" panose="020F0502020204030204"/>
              </a:rPr>
              <a:t>CBC Provider </a:t>
            </a:r>
            <a:r>
              <a:rPr lang="en-US" sz="5400" spc="0" dirty="0" smtClean="0">
                <a:solidFill>
                  <a:schemeClr val="tx1">
                    <a:lumMod val="95000"/>
                    <a:lumOff val="5000"/>
                  </a:schemeClr>
                </a:solidFill>
                <a:latin typeface="Calibri" panose="020F0502020204030204"/>
              </a:rPr>
              <a:t>Network, cont.</a:t>
            </a:r>
            <a:endParaRPr lang="en-US" sz="5400" dirty="0"/>
          </a:p>
        </p:txBody>
      </p:sp>
      <p:sp>
        <p:nvSpPr>
          <p:cNvPr id="3" name="Content Placeholder 2"/>
          <p:cNvSpPr>
            <a:spLocks noGrp="1"/>
          </p:cNvSpPr>
          <p:nvPr>
            <p:ph idx="1"/>
          </p:nvPr>
        </p:nvSpPr>
        <p:spPr>
          <a:xfrm>
            <a:off x="1083214" y="1981200"/>
            <a:ext cx="10560018" cy="4205798"/>
          </a:xfrm>
        </p:spPr>
        <p:txBody>
          <a:bodyPr numCol="3">
            <a:normAutofit fontScale="62500" lnSpcReduction="20000"/>
          </a:bodyPr>
          <a:lstStyle/>
          <a:p>
            <a:pPr lvl="1">
              <a:buClr>
                <a:srgbClr val="6F6F74"/>
              </a:buClr>
            </a:pPr>
            <a:r>
              <a:rPr lang="en-US" sz="1900" dirty="0" smtClean="0">
                <a:solidFill>
                  <a:srgbClr val="000000">
                    <a:lumMod val="75000"/>
                    <a:lumOff val="25000"/>
                  </a:srgbClr>
                </a:solidFill>
              </a:rPr>
              <a:t>NAMI </a:t>
            </a:r>
            <a:r>
              <a:rPr lang="en-US" sz="1900" dirty="0">
                <a:solidFill>
                  <a:srgbClr val="000000">
                    <a:lumMod val="75000"/>
                    <a:lumOff val="25000"/>
                  </a:srgbClr>
                </a:solidFill>
              </a:rPr>
              <a:t>New York City Metro</a:t>
            </a:r>
          </a:p>
          <a:p>
            <a:pPr lvl="1">
              <a:buClr>
                <a:srgbClr val="6F6F74"/>
              </a:buClr>
            </a:pPr>
            <a:r>
              <a:rPr lang="en-US" sz="1900" dirty="0">
                <a:solidFill>
                  <a:srgbClr val="000000">
                    <a:lumMod val="75000"/>
                    <a:lumOff val="25000"/>
                  </a:srgbClr>
                </a:solidFill>
              </a:rPr>
              <a:t>New Alternatives for Children, Inc.</a:t>
            </a:r>
          </a:p>
          <a:p>
            <a:pPr lvl="1">
              <a:buClr>
                <a:srgbClr val="6F6F74"/>
              </a:buClr>
            </a:pPr>
            <a:r>
              <a:rPr lang="en-US" sz="1900" dirty="0">
                <a:solidFill>
                  <a:srgbClr val="000000">
                    <a:lumMod val="75000"/>
                    <a:lumOff val="25000"/>
                  </a:srgbClr>
                </a:solidFill>
              </a:rPr>
              <a:t>New Horizon Counseling Center</a:t>
            </a:r>
          </a:p>
          <a:p>
            <a:pPr lvl="1">
              <a:buClr>
                <a:srgbClr val="6F6F74"/>
              </a:buClr>
            </a:pPr>
            <a:r>
              <a:rPr lang="en-US" sz="1900" dirty="0">
                <a:solidFill>
                  <a:srgbClr val="000000">
                    <a:lumMod val="75000"/>
                    <a:lumOff val="25000"/>
                  </a:srgbClr>
                </a:solidFill>
              </a:rPr>
              <a:t>Northside Center </a:t>
            </a:r>
          </a:p>
          <a:p>
            <a:pPr lvl="1">
              <a:buClr>
                <a:srgbClr val="6F6F74"/>
              </a:buClr>
            </a:pPr>
            <a:r>
              <a:rPr lang="en-US" sz="1900" dirty="0">
                <a:solidFill>
                  <a:srgbClr val="000000">
                    <a:lumMod val="75000"/>
                    <a:lumOff val="25000"/>
                  </a:srgbClr>
                </a:solidFill>
              </a:rPr>
              <a:t>NY Psychotherapy and Counseling Center</a:t>
            </a:r>
          </a:p>
          <a:p>
            <a:pPr lvl="1">
              <a:buClr>
                <a:srgbClr val="6F6F74"/>
              </a:buClr>
            </a:pPr>
            <a:r>
              <a:rPr lang="en-US" sz="1900" dirty="0">
                <a:solidFill>
                  <a:srgbClr val="000000">
                    <a:lumMod val="75000"/>
                    <a:lumOff val="25000"/>
                  </a:srgbClr>
                </a:solidFill>
              </a:rPr>
              <a:t>NYU Lutheran Medical Center/Lutheran Family Health Centers</a:t>
            </a:r>
          </a:p>
          <a:p>
            <a:pPr lvl="1">
              <a:buClr>
                <a:srgbClr val="6F6F74"/>
              </a:buClr>
            </a:pPr>
            <a:r>
              <a:rPr lang="en-US" sz="1900" dirty="0" err="1">
                <a:solidFill>
                  <a:srgbClr val="000000">
                    <a:lumMod val="75000"/>
                    <a:lumOff val="25000"/>
                  </a:srgbClr>
                </a:solidFill>
              </a:rPr>
              <a:t>Ohel</a:t>
            </a:r>
            <a:r>
              <a:rPr lang="en-US" sz="1900" dirty="0">
                <a:solidFill>
                  <a:srgbClr val="000000">
                    <a:lumMod val="75000"/>
                    <a:lumOff val="25000"/>
                  </a:srgbClr>
                </a:solidFill>
              </a:rPr>
              <a:t> Children’s Home &amp; Family Services</a:t>
            </a:r>
          </a:p>
          <a:p>
            <a:pPr lvl="1">
              <a:buClr>
                <a:srgbClr val="6F6F74"/>
              </a:buClr>
            </a:pPr>
            <a:r>
              <a:rPr lang="en-US" sz="1900" dirty="0">
                <a:solidFill>
                  <a:srgbClr val="000000">
                    <a:lumMod val="75000"/>
                    <a:lumOff val="25000"/>
                  </a:srgbClr>
                </a:solidFill>
              </a:rPr>
              <a:t>Phoenix House</a:t>
            </a:r>
          </a:p>
          <a:p>
            <a:pPr lvl="1">
              <a:buClr>
                <a:srgbClr val="6F6F74"/>
              </a:buClr>
            </a:pPr>
            <a:r>
              <a:rPr lang="en-US" sz="1900" dirty="0">
                <a:solidFill>
                  <a:srgbClr val="000000">
                    <a:lumMod val="75000"/>
                    <a:lumOff val="25000"/>
                  </a:srgbClr>
                </a:solidFill>
              </a:rPr>
              <a:t>Postgraduate Center for Mental Health</a:t>
            </a:r>
          </a:p>
          <a:p>
            <a:pPr lvl="1">
              <a:buClr>
                <a:srgbClr val="6F6F74"/>
              </a:buClr>
            </a:pPr>
            <a:r>
              <a:rPr lang="en-US" sz="1900" dirty="0">
                <a:solidFill>
                  <a:srgbClr val="000000">
                    <a:lumMod val="75000"/>
                    <a:lumOff val="25000"/>
                  </a:srgbClr>
                </a:solidFill>
              </a:rPr>
              <a:t>Project Hospitality</a:t>
            </a:r>
          </a:p>
          <a:p>
            <a:pPr lvl="1">
              <a:buClr>
                <a:srgbClr val="6F6F74"/>
              </a:buClr>
            </a:pPr>
            <a:r>
              <a:rPr lang="en-US" sz="1900" dirty="0">
                <a:solidFill>
                  <a:srgbClr val="000000">
                    <a:lumMod val="75000"/>
                    <a:lumOff val="25000"/>
                  </a:srgbClr>
                </a:solidFill>
              </a:rPr>
              <a:t>Project Renewal, Inc.</a:t>
            </a:r>
          </a:p>
          <a:p>
            <a:pPr lvl="1">
              <a:buClr>
                <a:srgbClr val="6F6F74"/>
              </a:buClr>
            </a:pPr>
            <a:r>
              <a:rPr lang="en-US" sz="1900" dirty="0">
                <a:solidFill>
                  <a:srgbClr val="000000">
                    <a:lumMod val="75000"/>
                    <a:lumOff val="25000"/>
                  </a:srgbClr>
                </a:solidFill>
              </a:rPr>
              <a:t>PSCH</a:t>
            </a:r>
          </a:p>
          <a:p>
            <a:pPr lvl="1">
              <a:buClr>
                <a:srgbClr val="6F6F74"/>
              </a:buClr>
            </a:pPr>
            <a:r>
              <a:rPr lang="en-US" sz="1900" dirty="0">
                <a:solidFill>
                  <a:srgbClr val="000000">
                    <a:lumMod val="75000"/>
                    <a:lumOff val="25000"/>
                  </a:srgbClr>
                </a:solidFill>
              </a:rPr>
              <a:t>Public Health Solutions</a:t>
            </a:r>
          </a:p>
          <a:p>
            <a:pPr lvl="1">
              <a:buClr>
                <a:srgbClr val="6F6F74"/>
              </a:buClr>
            </a:pPr>
            <a:r>
              <a:rPr lang="en-US" sz="1900" dirty="0">
                <a:solidFill>
                  <a:srgbClr val="000000">
                    <a:lumMod val="75000"/>
                    <a:lumOff val="25000"/>
                  </a:srgbClr>
                </a:solidFill>
              </a:rPr>
              <a:t>Puerto Rican Family Institute, Inc.</a:t>
            </a:r>
          </a:p>
          <a:p>
            <a:pPr lvl="1">
              <a:buClr>
                <a:srgbClr val="6F6F74"/>
              </a:buClr>
            </a:pPr>
            <a:r>
              <a:rPr lang="en-US" sz="1900" dirty="0">
                <a:solidFill>
                  <a:srgbClr val="000000">
                    <a:lumMod val="75000"/>
                    <a:lumOff val="25000"/>
                  </a:srgbClr>
                </a:solidFill>
              </a:rPr>
              <a:t>Service Program for Older People</a:t>
            </a:r>
          </a:p>
          <a:p>
            <a:pPr lvl="1">
              <a:buClr>
                <a:srgbClr val="6F6F74"/>
              </a:buClr>
            </a:pPr>
            <a:r>
              <a:rPr lang="en-US" sz="1900" dirty="0">
                <a:solidFill>
                  <a:srgbClr val="000000">
                    <a:lumMod val="75000"/>
                    <a:lumOff val="25000"/>
                  </a:srgbClr>
                </a:solidFill>
              </a:rPr>
              <a:t>Services for the Underserved, Inc. </a:t>
            </a:r>
          </a:p>
          <a:p>
            <a:pPr lvl="1">
              <a:buClr>
                <a:srgbClr val="6F6F74"/>
              </a:buClr>
            </a:pPr>
            <a:r>
              <a:rPr lang="en-US" sz="1900" dirty="0">
                <a:solidFill>
                  <a:srgbClr val="000000">
                    <a:lumMod val="75000"/>
                    <a:lumOff val="25000"/>
                  </a:srgbClr>
                </a:solidFill>
              </a:rPr>
              <a:t>Sky Light Center, Inc.</a:t>
            </a:r>
          </a:p>
          <a:p>
            <a:pPr lvl="1">
              <a:buClr>
                <a:srgbClr val="6F6F74"/>
              </a:buClr>
            </a:pPr>
            <a:r>
              <a:rPr lang="en-US" sz="1900" dirty="0">
                <a:solidFill>
                  <a:srgbClr val="000000">
                    <a:lumMod val="75000"/>
                    <a:lumOff val="25000"/>
                  </a:srgbClr>
                </a:solidFill>
              </a:rPr>
              <a:t>South Beach Psychiatric Center </a:t>
            </a:r>
          </a:p>
          <a:p>
            <a:pPr lvl="1">
              <a:buClr>
                <a:srgbClr val="6F6F74"/>
              </a:buClr>
            </a:pPr>
            <a:r>
              <a:rPr lang="en-US" sz="1900" dirty="0">
                <a:solidFill>
                  <a:srgbClr val="000000">
                    <a:lumMod val="75000"/>
                    <a:lumOff val="25000"/>
                  </a:srgbClr>
                </a:solidFill>
              </a:rPr>
              <a:t>St. Dominic's Home</a:t>
            </a:r>
          </a:p>
          <a:p>
            <a:pPr marL="365760" lvl="1">
              <a:buClr>
                <a:srgbClr val="6F6F74"/>
              </a:buClr>
            </a:pPr>
            <a:r>
              <a:rPr lang="en-US" sz="1900" dirty="0">
                <a:solidFill>
                  <a:srgbClr val="000000">
                    <a:lumMod val="75000"/>
                    <a:lumOff val="25000"/>
                  </a:srgbClr>
                </a:solidFill>
              </a:rPr>
              <a:t>St. Mary's Hospital for Children</a:t>
            </a:r>
          </a:p>
          <a:p>
            <a:pPr marL="365760" lvl="1">
              <a:buClr>
                <a:srgbClr val="6F6F74"/>
              </a:buClr>
            </a:pPr>
            <a:r>
              <a:rPr lang="en-US" sz="1900" dirty="0">
                <a:solidFill>
                  <a:srgbClr val="000000">
                    <a:lumMod val="75000"/>
                    <a:lumOff val="25000"/>
                  </a:srgbClr>
                </a:solidFill>
              </a:rPr>
              <a:t>St. Vincent’s Westchester/St. Joseph's Medical Center</a:t>
            </a:r>
          </a:p>
          <a:p>
            <a:pPr marL="365760" lvl="1">
              <a:buClr>
                <a:srgbClr val="6F6F74"/>
              </a:buClr>
            </a:pPr>
            <a:r>
              <a:rPr lang="en-US" sz="1900" dirty="0">
                <a:solidFill>
                  <a:srgbClr val="000000">
                    <a:lumMod val="75000"/>
                    <a:lumOff val="25000"/>
                  </a:srgbClr>
                </a:solidFill>
              </a:rPr>
              <a:t>Staten Island Behavioral Network</a:t>
            </a:r>
          </a:p>
          <a:p>
            <a:pPr marL="365760" lvl="1">
              <a:buClr>
                <a:srgbClr val="6F6F74"/>
              </a:buClr>
            </a:pPr>
            <a:r>
              <a:rPr lang="en-US" sz="1900" dirty="0">
                <a:solidFill>
                  <a:srgbClr val="000000">
                    <a:lumMod val="75000"/>
                    <a:lumOff val="25000"/>
                  </a:srgbClr>
                </a:solidFill>
              </a:rPr>
              <a:t>Staten Island Mental Health Society</a:t>
            </a:r>
          </a:p>
          <a:p>
            <a:pPr marL="365760" lvl="1">
              <a:buClr>
                <a:srgbClr val="6F6F74"/>
              </a:buClr>
            </a:pPr>
            <a:r>
              <a:rPr lang="en-US" sz="1900" dirty="0">
                <a:solidFill>
                  <a:srgbClr val="000000">
                    <a:lumMod val="75000"/>
                    <a:lumOff val="25000"/>
                  </a:srgbClr>
                </a:solidFill>
              </a:rPr>
              <a:t>Staten Island University Hospital</a:t>
            </a:r>
          </a:p>
          <a:p>
            <a:pPr marL="365760" lvl="1">
              <a:buClr>
                <a:srgbClr val="6F6F74"/>
              </a:buClr>
            </a:pPr>
            <a:r>
              <a:rPr lang="en-US" sz="1900" dirty="0" smtClean="0">
                <a:solidFill>
                  <a:srgbClr val="000000">
                    <a:lumMod val="75000"/>
                    <a:lumOff val="25000"/>
                  </a:srgbClr>
                </a:solidFill>
              </a:rPr>
              <a:t>The </a:t>
            </a:r>
            <a:r>
              <a:rPr lang="en-US" sz="1900" dirty="0">
                <a:solidFill>
                  <a:srgbClr val="000000">
                    <a:lumMod val="75000"/>
                    <a:lumOff val="25000"/>
                  </a:srgbClr>
                </a:solidFill>
              </a:rPr>
              <a:t>Bridge</a:t>
            </a:r>
          </a:p>
          <a:p>
            <a:pPr marL="365760" lvl="1">
              <a:buClr>
                <a:srgbClr val="6F6F74"/>
              </a:buClr>
            </a:pPr>
            <a:r>
              <a:rPr lang="en-US" sz="1900" dirty="0">
                <a:solidFill>
                  <a:srgbClr val="000000">
                    <a:lumMod val="75000"/>
                    <a:lumOff val="25000"/>
                  </a:srgbClr>
                </a:solidFill>
              </a:rPr>
              <a:t>The Family Center</a:t>
            </a:r>
          </a:p>
          <a:p>
            <a:pPr marL="365760" lvl="1">
              <a:buClr>
                <a:srgbClr val="6F6F74"/>
              </a:buClr>
            </a:pPr>
            <a:r>
              <a:rPr lang="en-US" sz="1900" dirty="0">
                <a:solidFill>
                  <a:srgbClr val="000000">
                    <a:lumMod val="75000"/>
                    <a:lumOff val="25000"/>
                  </a:srgbClr>
                </a:solidFill>
              </a:rPr>
              <a:t>The Jewish Board</a:t>
            </a:r>
          </a:p>
          <a:p>
            <a:pPr marL="365760" lvl="1">
              <a:buClr>
                <a:srgbClr val="6F6F74"/>
              </a:buClr>
            </a:pPr>
            <a:r>
              <a:rPr lang="en-US" sz="1900" dirty="0">
                <a:solidFill>
                  <a:srgbClr val="000000">
                    <a:lumMod val="75000"/>
                    <a:lumOff val="25000"/>
                  </a:srgbClr>
                </a:solidFill>
              </a:rPr>
              <a:t>The PAC</a:t>
            </a:r>
          </a:p>
          <a:p>
            <a:pPr marL="365760" lvl="1">
              <a:buClr>
                <a:srgbClr val="6F6F74"/>
              </a:buClr>
            </a:pPr>
            <a:r>
              <a:rPr lang="en-US" sz="1900" dirty="0">
                <a:solidFill>
                  <a:srgbClr val="000000">
                    <a:lumMod val="75000"/>
                    <a:lumOff val="25000"/>
                  </a:srgbClr>
                </a:solidFill>
              </a:rPr>
              <a:t>TRI Center, Inc.</a:t>
            </a:r>
          </a:p>
          <a:p>
            <a:pPr marL="365760" lvl="1">
              <a:buClr>
                <a:srgbClr val="6F6F74"/>
              </a:buClr>
            </a:pPr>
            <a:r>
              <a:rPr lang="en-US" sz="1900" dirty="0">
                <a:solidFill>
                  <a:srgbClr val="000000">
                    <a:lumMod val="75000"/>
                    <a:lumOff val="25000"/>
                  </a:srgbClr>
                </a:solidFill>
              </a:rPr>
              <a:t>University Consultation and Treatment Center, Inc. </a:t>
            </a:r>
          </a:p>
          <a:p>
            <a:pPr marL="365760" lvl="1">
              <a:buClr>
                <a:srgbClr val="6F6F74"/>
              </a:buClr>
            </a:pPr>
            <a:r>
              <a:rPr lang="en-US" sz="1900" dirty="0">
                <a:solidFill>
                  <a:srgbClr val="000000">
                    <a:lumMod val="75000"/>
                    <a:lumOff val="25000"/>
                  </a:srgbClr>
                </a:solidFill>
              </a:rPr>
              <a:t>Venture House</a:t>
            </a:r>
          </a:p>
          <a:p>
            <a:pPr marL="365760" lvl="1">
              <a:buClr>
                <a:srgbClr val="6F6F74"/>
              </a:buClr>
            </a:pPr>
            <a:r>
              <a:rPr lang="en-US" sz="1900" dirty="0">
                <a:solidFill>
                  <a:srgbClr val="000000">
                    <a:lumMod val="75000"/>
                    <a:lumOff val="25000"/>
                  </a:srgbClr>
                </a:solidFill>
              </a:rPr>
              <a:t>Visiting Nurse Association of Staten Island</a:t>
            </a:r>
          </a:p>
          <a:p>
            <a:pPr marL="365760" lvl="1">
              <a:buClr>
                <a:srgbClr val="6F6F74"/>
              </a:buClr>
            </a:pPr>
            <a:r>
              <a:rPr lang="en-US" sz="1900" dirty="0" err="1">
                <a:solidFill>
                  <a:srgbClr val="000000">
                    <a:lumMod val="75000"/>
                    <a:lumOff val="25000"/>
                  </a:srgbClr>
                </a:solidFill>
              </a:rPr>
              <a:t>VitaCare</a:t>
            </a:r>
            <a:r>
              <a:rPr lang="en-US" sz="1900" dirty="0">
                <a:solidFill>
                  <a:srgbClr val="000000">
                    <a:lumMod val="75000"/>
                    <a:lumOff val="25000"/>
                  </a:srgbClr>
                </a:solidFill>
              </a:rPr>
              <a:t> (Nate's Pharmacy)</a:t>
            </a:r>
          </a:p>
          <a:p>
            <a:pPr marL="365760" lvl="1">
              <a:buClr>
                <a:srgbClr val="6F6F74"/>
              </a:buClr>
            </a:pPr>
            <a:r>
              <a:rPr lang="en-US" sz="1900" dirty="0">
                <a:solidFill>
                  <a:srgbClr val="000000">
                    <a:lumMod val="75000"/>
                    <a:lumOff val="25000"/>
                  </a:srgbClr>
                </a:solidFill>
              </a:rPr>
              <a:t>Washington Heights Community Services of the New York State Psychiatric Institute</a:t>
            </a:r>
          </a:p>
          <a:p>
            <a:pPr marL="365760" lvl="1">
              <a:buClr>
                <a:srgbClr val="6F6F74"/>
              </a:buClr>
            </a:pPr>
            <a:r>
              <a:rPr lang="en-US" sz="1900" dirty="0">
                <a:solidFill>
                  <a:srgbClr val="000000">
                    <a:lumMod val="75000"/>
                    <a:lumOff val="25000"/>
                  </a:srgbClr>
                </a:solidFill>
              </a:rPr>
              <a:t>Weston United </a:t>
            </a:r>
          </a:p>
          <a:p>
            <a:pPr marL="365760" lvl="1">
              <a:buClr>
                <a:srgbClr val="6F6F74"/>
              </a:buClr>
            </a:pPr>
            <a:r>
              <a:rPr lang="en-US" sz="1900" dirty="0">
                <a:solidFill>
                  <a:srgbClr val="000000">
                    <a:lumMod val="75000"/>
                    <a:lumOff val="25000"/>
                  </a:srgbClr>
                </a:solidFill>
              </a:rPr>
              <a:t>William F. Ryan Community Health Center</a:t>
            </a:r>
          </a:p>
          <a:p>
            <a:pPr marL="365760" lvl="1">
              <a:buClr>
                <a:srgbClr val="6F6F74"/>
              </a:buClr>
            </a:pPr>
            <a:r>
              <a:rPr lang="en-US" sz="1900" dirty="0">
                <a:solidFill>
                  <a:srgbClr val="000000">
                    <a:lumMod val="75000"/>
                    <a:lumOff val="25000"/>
                  </a:srgbClr>
                </a:solidFill>
              </a:rPr>
              <a:t>YMCA of Greater New York - Counseling Service</a:t>
            </a:r>
          </a:p>
          <a:p>
            <a:r>
              <a:rPr lang="en-US" sz="7998" dirty="0"/>
              <a:t/>
            </a:r>
            <a:br>
              <a:rPr lang="en-US" sz="7998" dirty="0"/>
            </a:br>
            <a:endParaRPr lang="en-US" sz="7998" dirty="0"/>
          </a:p>
          <a:p>
            <a:pPr marL="457063" indent="-457063">
              <a:buFont typeface="+mj-lt"/>
              <a:buAutoNum type="arabicPeriod"/>
            </a:pPr>
            <a:endParaRPr lang="en-US" dirty="0" smtClean="0"/>
          </a:p>
          <a:p>
            <a:pPr marL="457063" indent="-457063">
              <a:buFont typeface="+mj-lt"/>
              <a:buAutoNum type="arabicPeriod"/>
            </a:pPr>
            <a:endParaRPr lang="en-US" dirty="0" smtClean="0"/>
          </a:p>
          <a:p>
            <a:pPr marL="457063" indent="-457063">
              <a:buFont typeface="+mj-lt"/>
              <a:buAutoNum type="arabicPeriod"/>
            </a:pPr>
            <a:endParaRPr lang="en-US" dirty="0" smtClean="0"/>
          </a:p>
          <a:p>
            <a:pPr marL="457063" indent="-457063">
              <a:buFont typeface="+mj-lt"/>
              <a:buAutoNum type="arabicPeriod"/>
            </a:pPr>
            <a:endParaRPr lang="en-US" dirty="0" smtClean="0"/>
          </a:p>
          <a:p>
            <a:pPr marL="457063" indent="-457063">
              <a:buFont typeface="+mj-lt"/>
              <a:buAutoNum type="arabicPeriod"/>
            </a:pPr>
            <a:endParaRPr lang="en-US" dirty="0" smtClean="0"/>
          </a:p>
          <a:p>
            <a:pPr marL="0" indent="0">
              <a:buNone/>
            </a:pPr>
            <a:endParaRPr lang="en-US" dirty="0" smtClean="0"/>
          </a:p>
          <a:p>
            <a:pPr marL="457063" indent="-457063">
              <a:buFont typeface="+mj-lt"/>
              <a:buAutoNum type="arabicPeriod"/>
            </a:pPr>
            <a:endParaRPr lang="en-US" dirty="0" smtClean="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4409" y="-40824"/>
            <a:ext cx="2614416" cy="114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6935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 Health Home </a:t>
            </a:r>
            <a:r>
              <a:rPr lang="en-US" b="1" dirty="0" smtClean="0"/>
              <a:t>Model of Care </a:t>
            </a:r>
            <a:endParaRPr lang="en-US" b="1"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3599" dirty="0"/>
              <a:t> Care Management Team Composition </a:t>
            </a:r>
          </a:p>
          <a:p>
            <a:pPr>
              <a:buFont typeface="Arial" panose="020B0604020202020204" pitchFamily="34" charset="0"/>
              <a:buChar char="•"/>
            </a:pPr>
            <a:r>
              <a:rPr lang="en-US" sz="3599" dirty="0"/>
              <a:t> Training</a:t>
            </a:r>
          </a:p>
          <a:p>
            <a:pPr>
              <a:buFont typeface="Arial" panose="020B0604020202020204" pitchFamily="34" charset="0"/>
              <a:buChar char="•"/>
            </a:pPr>
            <a:r>
              <a:rPr lang="en-US" sz="3599" dirty="0"/>
              <a:t> Caseload Size and Management </a:t>
            </a:r>
          </a:p>
          <a:p>
            <a:pPr>
              <a:buFont typeface="Arial" panose="020B0604020202020204" pitchFamily="34" charset="0"/>
              <a:buChar char="•"/>
            </a:pPr>
            <a:r>
              <a:rPr lang="en-US" sz="3599" dirty="0"/>
              <a:t> Intervention Type and Frequency</a:t>
            </a:r>
          </a:p>
          <a:p>
            <a:pPr>
              <a:buFont typeface="Arial" panose="020B0604020202020204" pitchFamily="34" charset="0"/>
              <a:buChar char="•"/>
            </a:pPr>
            <a:r>
              <a:rPr lang="en-US" sz="3599" dirty="0"/>
              <a:t> Innovations in Care Delivery</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02604" y="0"/>
            <a:ext cx="2386221" cy="914400"/>
          </a:xfrm>
          <a:prstGeom prst="rect">
            <a:avLst/>
          </a:prstGeom>
        </p:spPr>
      </p:pic>
    </p:spTree>
    <p:extLst>
      <p:ext uri="{BB962C8B-B14F-4D97-AF65-F5344CB8AC3E}">
        <p14:creationId xmlns:p14="http://schemas.microsoft.com/office/powerpoint/2010/main" val="544466808"/>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1_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C864001-A60D-40C9-A6CD-1EE64ABC9F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project planning overview presentation</Template>
  <TotalTime>0</TotalTime>
  <Words>1739</Words>
  <Application>Microsoft Office PowerPoint</Application>
  <PresentationFormat>Custom</PresentationFormat>
  <Paragraphs>435</Paragraphs>
  <Slides>21</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Calibri Light</vt:lpstr>
      <vt:lpstr>Wingdings</vt:lpstr>
      <vt:lpstr>Retrospect</vt:lpstr>
      <vt:lpstr>1_Retrospect</vt:lpstr>
      <vt:lpstr>PowerPoint Presentation</vt:lpstr>
      <vt:lpstr>Agenda</vt:lpstr>
      <vt:lpstr>Coordinated Behavioral Care, Inc.</vt:lpstr>
      <vt:lpstr>CBC’s Health Home</vt:lpstr>
      <vt:lpstr>CBC’s Origins in Care Management </vt:lpstr>
      <vt:lpstr>CBC Care Management Agencies</vt:lpstr>
      <vt:lpstr>CBC Provider Network</vt:lpstr>
      <vt:lpstr>CBC Provider Network, cont.</vt:lpstr>
      <vt:lpstr>Building a Health Home Model of Care </vt:lpstr>
      <vt:lpstr>Case Assignment: More than  how many we can serve.</vt:lpstr>
      <vt:lpstr>Care Management Agency: Workforce Survey</vt:lpstr>
      <vt:lpstr>CBC Members: A Closer Look</vt:lpstr>
      <vt:lpstr>Outreach and Enrollment </vt:lpstr>
      <vt:lpstr>Active Population by Age</vt:lpstr>
      <vt:lpstr>Preparation for enrolling Children Into CBC’s Health Home </vt:lpstr>
      <vt:lpstr>Shaping Health Homes for Children</vt:lpstr>
      <vt:lpstr>Children’s Network Providers</vt:lpstr>
      <vt:lpstr>CBC DSRIP Involvement</vt:lpstr>
      <vt:lpstr>CBC is on Social Media </vt:lpstr>
      <vt:lpstr>CBC Contact Information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2014-11-21T15:44:07Z</dcterms:created>
  <dcterms:modified xsi:type="dcterms:W3CDTF">2015-11-25T20:24:26Z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TC034605449991</vt:lpwstr>
  </property>
</Properties>
</file>